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Override3.xml" ContentType="application/vnd.openxmlformats-officedocument.themeOverr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theme/themeOverride2.xml" ContentType="application/vnd.openxmlformats-officedocument.themeOverrid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0" r:id="rId1"/>
    <p:sldMasterId id="2147484832" r:id="rId2"/>
    <p:sldMasterId id="2147485042" r:id="rId3"/>
    <p:sldMasterId id="2147485711" r:id="rId4"/>
    <p:sldMasterId id="2147485723" r:id="rId5"/>
    <p:sldMasterId id="2147487243" r:id="rId6"/>
    <p:sldMasterId id="2147487267" r:id="rId7"/>
    <p:sldMasterId id="2147487291" r:id="rId8"/>
    <p:sldMasterId id="2147487303" r:id="rId9"/>
    <p:sldMasterId id="2147487315" r:id="rId10"/>
    <p:sldMasterId id="2147487328" r:id="rId11"/>
    <p:sldMasterId id="2147487340" r:id="rId12"/>
    <p:sldMasterId id="2147487346" r:id="rId13"/>
    <p:sldMasterId id="2147487382" r:id="rId14"/>
    <p:sldMasterId id="2147487394" r:id="rId15"/>
    <p:sldMasterId id="2147487408" r:id="rId16"/>
    <p:sldMasterId id="2147487420" r:id="rId17"/>
    <p:sldMasterId id="2147487456" r:id="rId18"/>
    <p:sldMasterId id="2147487492" r:id="rId19"/>
    <p:sldMasterId id="2147487516" r:id="rId20"/>
    <p:sldMasterId id="2147487528" r:id="rId21"/>
    <p:sldMasterId id="2147487540" r:id="rId22"/>
    <p:sldMasterId id="2147487552" r:id="rId23"/>
  </p:sldMasterIdLst>
  <p:notesMasterIdLst>
    <p:notesMasterId r:id="rId88"/>
  </p:notesMasterIdLst>
  <p:handoutMasterIdLst>
    <p:handoutMasterId r:id="rId89"/>
  </p:handoutMasterIdLst>
  <p:sldIdLst>
    <p:sldId id="1132" r:id="rId24"/>
    <p:sldId id="1135" r:id="rId25"/>
    <p:sldId id="1134" r:id="rId26"/>
    <p:sldId id="1133" r:id="rId27"/>
    <p:sldId id="1107" r:id="rId28"/>
    <p:sldId id="1127" r:id="rId29"/>
    <p:sldId id="967" r:id="rId30"/>
    <p:sldId id="994" r:id="rId31"/>
    <p:sldId id="1069" r:id="rId32"/>
    <p:sldId id="998" r:id="rId33"/>
    <p:sldId id="997" r:id="rId34"/>
    <p:sldId id="999" r:id="rId35"/>
    <p:sldId id="1007" r:id="rId36"/>
    <p:sldId id="969" r:id="rId37"/>
    <p:sldId id="970" r:id="rId38"/>
    <p:sldId id="1063" r:id="rId39"/>
    <p:sldId id="1148" r:id="rId40"/>
    <p:sldId id="1150" r:id="rId41"/>
    <p:sldId id="1065" r:id="rId42"/>
    <p:sldId id="1137" r:id="rId43"/>
    <p:sldId id="1138" r:id="rId44"/>
    <p:sldId id="1139" r:id="rId45"/>
    <p:sldId id="1140" r:id="rId46"/>
    <p:sldId id="1142" r:id="rId47"/>
    <p:sldId id="1143" r:id="rId48"/>
    <p:sldId id="1144" r:id="rId49"/>
    <p:sldId id="1064" r:id="rId50"/>
    <p:sldId id="1048" r:id="rId51"/>
    <p:sldId id="1145" r:id="rId52"/>
    <p:sldId id="1146" r:id="rId53"/>
    <p:sldId id="1147" r:id="rId54"/>
    <p:sldId id="1055" r:id="rId55"/>
    <p:sldId id="1056" r:id="rId56"/>
    <p:sldId id="1058" r:id="rId57"/>
    <p:sldId id="1062" r:id="rId58"/>
    <p:sldId id="1003" r:id="rId59"/>
    <p:sldId id="1008" r:id="rId60"/>
    <p:sldId id="1074" r:id="rId61"/>
    <p:sldId id="1075" r:id="rId62"/>
    <p:sldId id="1076" r:id="rId63"/>
    <p:sldId id="1077" r:id="rId64"/>
    <p:sldId id="1078" r:id="rId65"/>
    <p:sldId id="1079" r:id="rId66"/>
    <p:sldId id="1081" r:id="rId67"/>
    <p:sldId id="1082" r:id="rId68"/>
    <p:sldId id="1084" r:id="rId69"/>
    <p:sldId id="1088" r:id="rId70"/>
    <p:sldId id="1089" r:id="rId71"/>
    <p:sldId id="1092" r:id="rId72"/>
    <p:sldId id="1099" r:id="rId73"/>
    <p:sldId id="1108" r:id="rId74"/>
    <p:sldId id="1111" r:id="rId75"/>
    <p:sldId id="1105" r:id="rId76"/>
    <p:sldId id="1106" r:id="rId77"/>
    <p:sldId id="1130" r:id="rId78"/>
    <p:sldId id="1110" r:id="rId79"/>
    <p:sldId id="1039" r:id="rId80"/>
    <p:sldId id="1113" r:id="rId81"/>
    <p:sldId id="1042" r:id="rId82"/>
    <p:sldId id="1114" r:id="rId83"/>
    <p:sldId id="1124" r:id="rId84"/>
    <p:sldId id="1043" r:id="rId85"/>
    <p:sldId id="1044" r:id="rId86"/>
    <p:sldId id="1041" r:id="rId87"/>
  </p:sldIdLst>
  <p:sldSz cx="9144000" cy="6858000" type="screen4x3"/>
  <p:notesSz cx="62484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1pPr>
    <a:lvl2pPr marL="457106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2pPr>
    <a:lvl3pPr marL="91421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3pPr>
    <a:lvl4pPr marL="1371316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4pPr>
    <a:lvl5pPr marL="1828421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5pPr>
    <a:lvl6pPr marL="2285526" algn="l" defTabSz="914210" rtl="0" eaLnBrk="1" latinLnBrk="0" hangingPunct="1"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6pPr>
    <a:lvl7pPr marL="2742630" algn="l" defTabSz="914210" rtl="0" eaLnBrk="1" latinLnBrk="0" hangingPunct="1"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7pPr>
    <a:lvl8pPr marL="3199736" algn="l" defTabSz="914210" rtl="0" eaLnBrk="1" latinLnBrk="0" hangingPunct="1"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8pPr>
    <a:lvl9pPr marL="3656841" algn="l" defTabSz="914210" rtl="0" eaLnBrk="1" latinLnBrk="0" hangingPunct="1">
      <a:defRPr sz="12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FF33"/>
    <a:srgbClr val="FFA74F"/>
    <a:srgbClr val="2E2EBC"/>
    <a:srgbClr val="FF9933"/>
    <a:srgbClr val="FFFF00"/>
    <a:srgbClr val="FF0066"/>
    <a:srgbClr val="FF00FF"/>
    <a:srgbClr val="DDF6FF"/>
    <a:srgbClr val="71DAFF"/>
    <a:srgbClr val="33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45" autoAdjust="0"/>
    <p:restoredTop sz="90484" autoAdjust="0"/>
  </p:normalViewPr>
  <p:slideViewPr>
    <p:cSldViewPr snapToGrid="0" showGuides="1">
      <p:cViewPr>
        <p:scale>
          <a:sx n="60" d="100"/>
          <a:sy n="60" d="100"/>
        </p:scale>
        <p:origin x="-1632" y="-216"/>
      </p:cViewPr>
      <p:guideLst>
        <p:guide orient="horz" pos="2086"/>
        <p:guide pos="7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32"/>
    </p:cViewPr>
  </p:sorterViewPr>
  <p:notesViewPr>
    <p:cSldViewPr snapToGrid="0" showGuides="1">
      <p:cViewPr>
        <p:scale>
          <a:sx n="100" d="100"/>
          <a:sy n="100" d="100"/>
        </p:scale>
        <p:origin x="1238" y="1526"/>
      </p:cViewPr>
      <p:guideLst>
        <p:guide orient="horz" pos="3023"/>
        <p:guide pos="19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01925" cy="44926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86365" tIns="43183" rIns="86365" bIns="43183" numCol="1" anchor="ctr" anchorCtr="0" compatLnSpc="1">
            <a:prstTxWarp prst="textNoShape">
              <a:avLst/>
            </a:prstTxWarp>
          </a:bodyPr>
          <a:lstStyle>
            <a:lvl1pPr defTabSz="863600" eaLnBrk="0" hangingPunct="0">
              <a:spcBef>
                <a:spcPct val="0"/>
              </a:spcBef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532188" y="0"/>
            <a:ext cx="2701925" cy="44926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86365" tIns="43183" rIns="86365" bIns="43183" numCol="1" anchor="ctr" anchorCtr="0" compatLnSpc="1">
            <a:prstTxWarp prst="textNoShape">
              <a:avLst/>
            </a:prstTxWarp>
          </a:bodyPr>
          <a:lstStyle>
            <a:lvl1pPr algn="r" defTabSz="863600" eaLnBrk="0" hangingPunct="0">
              <a:spcBef>
                <a:spcPct val="0"/>
              </a:spcBef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3838"/>
            <a:ext cx="2701925" cy="522287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86365" tIns="43183" rIns="86365" bIns="43183" numCol="1" anchor="b" anchorCtr="0" compatLnSpc="1">
            <a:prstTxWarp prst="textNoShape">
              <a:avLst/>
            </a:prstTxWarp>
          </a:bodyPr>
          <a:lstStyle>
            <a:lvl1pPr defTabSz="863600" eaLnBrk="0" hangingPunct="0">
              <a:spcBef>
                <a:spcPct val="0"/>
              </a:spcBef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32188" y="9113838"/>
            <a:ext cx="2701925" cy="522287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86365" tIns="43183" rIns="86365" bIns="43183" numCol="1" anchor="b" anchorCtr="0" compatLnSpc="1">
            <a:prstTxWarp prst="textNoShape">
              <a:avLst/>
            </a:prstTxWarp>
          </a:bodyPr>
          <a:lstStyle>
            <a:lvl1pPr algn="r" defTabSz="863600">
              <a:defRPr sz="1100"/>
            </a:lvl1pPr>
          </a:lstStyle>
          <a:p>
            <a:fld id="{3AD7258C-8D13-4842-B2A8-82F60C14168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defTabSz="76184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6" algn="l" defTabSz="76184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10" algn="l" defTabSz="76184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6" algn="l" defTabSz="76184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21" algn="l" defTabSz="76184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9314" y="9119474"/>
            <a:ext cx="2707640" cy="480060"/>
          </a:xfrm>
          <a:prstGeom prst="rect">
            <a:avLst/>
          </a:prstGeom>
          <a:noFill/>
        </p:spPr>
        <p:txBody>
          <a:bodyPr/>
          <a:lstStyle/>
          <a:p>
            <a:fld id="{9F713A57-91E3-4BD6-AB8F-3A866983630E}" type="slidenum">
              <a:rPr lang="it-IT">
                <a:solidFill>
                  <a:prstClr val="black"/>
                </a:solidFill>
              </a:rPr>
              <a:pPr/>
              <a:t>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prstGeom prst="rect">
            <a:avLst/>
          </a:prstGeom>
          <a:ln/>
        </p:spPr>
      </p:sp>
      <p:sp>
        <p:nvSpPr>
          <p:cNvPr id="235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24840" y="4560570"/>
            <a:ext cx="4998720" cy="432054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8970" y="9119980"/>
            <a:ext cx="2707939" cy="479673"/>
          </a:xfrm>
          <a:prstGeom prst="rect">
            <a:avLst/>
          </a:prstGeom>
          <a:ln/>
        </p:spPr>
        <p:txBody>
          <a:bodyPr lIns="87837" tIns="43919" rIns="87837" bIns="43919"/>
          <a:lstStyle/>
          <a:p>
            <a:fld id="{1C26353E-7151-4629-88D5-89058DA836FD}" type="slidenum">
              <a:rPr lang="it-IT">
                <a:solidFill>
                  <a:prstClr val="black"/>
                </a:solidFill>
              </a:rPr>
              <a:pPr/>
              <a:t>29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0144" y="719510"/>
            <a:ext cx="4628113" cy="3600643"/>
          </a:xfrm>
          <a:prstGeom prst="rect">
            <a:avLst/>
          </a:prstGeo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139" y="4559990"/>
            <a:ext cx="4998123" cy="4321700"/>
          </a:xfrm>
          <a:prstGeom prst="rect">
            <a:avLst/>
          </a:prstGeom>
          <a:ln/>
        </p:spPr>
        <p:txBody>
          <a:bodyPr lIns="87837" tIns="43919" rIns="87837" bIns="43919"/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13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9314" y="9119474"/>
            <a:ext cx="2707640" cy="480060"/>
          </a:xfrm>
          <a:prstGeom prst="rect">
            <a:avLst/>
          </a:prstGeom>
          <a:noFill/>
        </p:spPr>
        <p:txBody>
          <a:bodyPr/>
          <a:lstStyle/>
          <a:p>
            <a:fld id="{7B2A5787-1784-48C0-B93D-CAA0384F3778}" type="slidenum">
              <a:rPr lang="it-IT">
                <a:solidFill>
                  <a:prstClr val="black"/>
                </a:solidFill>
              </a:rPr>
              <a:pPr/>
              <a:t>32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prstGeom prst="rect">
            <a:avLst/>
          </a:prstGeom>
          <a:ln/>
        </p:spPr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4840" y="4560570"/>
            <a:ext cx="4998720" cy="432054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39314" y="9119474"/>
            <a:ext cx="2707640" cy="4800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2993509-6592-423C-898E-71D268E7E84C}" type="slidenum">
              <a:rPr lang="it-IT">
                <a:solidFill>
                  <a:srgbClr val="000000"/>
                </a:solidFill>
              </a:rPr>
              <a:pPr/>
              <a:t>33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239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40" y="4560570"/>
            <a:ext cx="4998720" cy="432054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540760" y="9121140"/>
            <a:ext cx="270764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50" tIns="0" rIns="19050" bIns="0" anchor="b"/>
          <a:lstStyle/>
          <a:p>
            <a:pPr algn="r" defTabSz="760413" eaLnBrk="1" hangingPunct="1"/>
            <a:fld id="{2FC9644B-4785-4CB4-AAEB-F495C02B4616}" type="slidenum">
              <a:rPr lang="it-IT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Arial" charset="0"/>
              </a:rPr>
              <a:pPr algn="r" defTabSz="760413" eaLnBrk="1" hangingPunct="1"/>
              <a:t>34</a:t>
            </a:fld>
            <a:endParaRPr lang="it-IT" sz="1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64867" name="Rectangle 7"/>
          <p:cNvSpPr txBox="1">
            <a:spLocks noGrp="1" noChangeArrowheads="1"/>
          </p:cNvSpPr>
          <p:nvPr/>
        </p:nvSpPr>
        <p:spPr bwMode="auto">
          <a:xfrm>
            <a:off x="3539314" y="9119474"/>
            <a:ext cx="270764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rIns="91438" anchor="b"/>
          <a:lstStyle/>
          <a:p>
            <a:pPr algn="r" defTabSz="912813" eaLnBrk="1" hangingPunct="1"/>
            <a:fld id="{3BB31F51-EA00-4967-9185-59FEEC5D3355}" type="slidenum"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pPr algn="r" defTabSz="912813" eaLnBrk="1" hangingPunct="1"/>
              <a:t>34</a:t>
            </a:fld>
            <a:endParaRPr lang="it-IT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239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3120" y="4560570"/>
            <a:ext cx="4582160" cy="4320540"/>
          </a:xfrm>
          <a:prstGeom prst="rect">
            <a:avLst/>
          </a:prstGeom>
          <a:noFill/>
        </p:spPr>
        <p:txBody>
          <a:bodyPr wrap="square" lIns="91438" rIns="91438" numCol="1" anchor="t" anchorCtr="0" compatLnSpc="1">
            <a:prstTxWarp prst="textNoShape">
              <a:avLst/>
            </a:prstTxWarp>
          </a:bodyPr>
          <a:lstStyle/>
          <a:p>
            <a:pPr defTabSz="912813" eaLnBrk="1" hangingPunct="1"/>
            <a:endParaRPr lang="it-IT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24840" y="4560570"/>
            <a:ext cx="4998720" cy="43205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539314" y="9119474"/>
            <a:ext cx="2707640" cy="4800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20181-E5AF-4A7C-BB5B-55A70753FEEC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239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24840" y="4560570"/>
            <a:ext cx="4998720" cy="432054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xfrm>
            <a:off x="3539314" y="9119474"/>
            <a:ext cx="2707640" cy="48006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E93B8D9-A94C-4FD6-A49A-CF428BAC04A4}" type="slidenum">
              <a:rPr lang="it-IT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239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3438" y="4560888"/>
            <a:ext cx="4581525" cy="4319587"/>
          </a:xfrm>
          <a:prstGeom prst="rect">
            <a:avLst/>
          </a:prstGeom>
          <a:noFill/>
          <a:ln w="38100"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it-IT" sz="14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9314" y="9119474"/>
            <a:ext cx="2707640" cy="480060"/>
          </a:xfrm>
          <a:prstGeom prst="rect">
            <a:avLst/>
          </a:prstGeom>
          <a:noFill/>
        </p:spPr>
        <p:txBody>
          <a:bodyPr/>
          <a:lstStyle/>
          <a:p>
            <a:fld id="{39D318CC-489C-4AC4-9CF7-24E4FADD84A7}" type="slidenum">
              <a:rPr lang="it-IT">
                <a:solidFill>
                  <a:prstClr val="black"/>
                </a:solidFill>
              </a:rPr>
              <a:pPr/>
              <a:t>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1400" y="720090"/>
            <a:ext cx="4165600" cy="3600450"/>
          </a:xfrm>
          <a:prstGeom prst="rect">
            <a:avLst/>
          </a:prstGeom>
          <a:ln/>
        </p:spPr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4840" y="4560570"/>
            <a:ext cx="4998720" cy="432054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63613" y="1200150"/>
            <a:ext cx="4321175" cy="32400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25475" y="4621213"/>
            <a:ext cx="4997450" cy="37798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63613" y="1200150"/>
            <a:ext cx="4321175" cy="32400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25475" y="4621213"/>
            <a:ext cx="4997450" cy="37798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5EEDDA64-A71E-434C-8B00-F1B363FA737F}" type="slidenum">
              <a:rPr lang="it-IT" altLang="it-IT">
                <a:solidFill>
                  <a:srgbClr val="000000"/>
                </a:solidFill>
              </a:rPr>
              <a:pPr eaLnBrk="1" hangingPunct="1"/>
              <a:t>15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8704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9314" y="9119474"/>
            <a:ext cx="2707640" cy="480060"/>
          </a:xfrm>
          <a:prstGeom prst="rect">
            <a:avLst/>
          </a:prstGeom>
          <a:noFill/>
        </p:spPr>
        <p:txBody>
          <a:bodyPr/>
          <a:lstStyle/>
          <a:p>
            <a:fld id="{62602732-DCB3-4F87-B85C-26EA09D1F801}" type="slidenum">
              <a:rPr lang="it-IT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prstGeom prst="rect">
            <a:avLst/>
          </a:prstGeom>
          <a:ln/>
        </p:spPr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4840" y="4560570"/>
            <a:ext cx="4998720" cy="432054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8970" y="9119980"/>
            <a:ext cx="2707939" cy="479673"/>
          </a:xfrm>
          <a:prstGeom prst="rect">
            <a:avLst/>
          </a:prstGeom>
          <a:ln/>
        </p:spPr>
        <p:txBody>
          <a:bodyPr lIns="87837" tIns="43919" rIns="87837" bIns="43919"/>
          <a:lstStyle/>
          <a:p>
            <a:fld id="{068BFA2F-A331-4DE9-8D9E-1E30143A44A0}" type="slidenum">
              <a:rPr lang="it-IT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0144" y="719510"/>
            <a:ext cx="4628113" cy="3600643"/>
          </a:xfrm>
          <a:prstGeom prst="rect">
            <a:avLst/>
          </a:prstGeom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139" y="4559990"/>
            <a:ext cx="4998123" cy="4321700"/>
          </a:xfrm>
          <a:prstGeom prst="rect">
            <a:avLst/>
          </a:prstGeom>
          <a:ln/>
        </p:spPr>
        <p:txBody>
          <a:bodyPr lIns="87837" tIns="43919" rIns="87837" bIns="43919"/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13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8970" y="9119980"/>
            <a:ext cx="2707939" cy="479673"/>
          </a:xfrm>
          <a:prstGeom prst="rect">
            <a:avLst/>
          </a:prstGeom>
          <a:ln/>
        </p:spPr>
        <p:txBody>
          <a:bodyPr lIns="87837" tIns="43919" rIns="87837" bIns="43919"/>
          <a:lstStyle/>
          <a:p>
            <a:fld id="{A4737C84-B544-4CED-B382-3440CE34809D}" type="slidenum">
              <a:rPr lang="it-IT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0144" y="719510"/>
            <a:ext cx="4628113" cy="3600643"/>
          </a:xfrm>
          <a:prstGeom prst="rect">
            <a:avLst/>
          </a:prstGeo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139" y="4559990"/>
            <a:ext cx="4998123" cy="4321700"/>
          </a:xfrm>
          <a:prstGeom prst="rect">
            <a:avLst/>
          </a:prstGeom>
          <a:ln/>
        </p:spPr>
        <p:txBody>
          <a:bodyPr lIns="87837" tIns="43919" rIns="87837" bIns="43919"/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13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539314" y="9119474"/>
            <a:ext cx="2707640" cy="480060"/>
          </a:xfrm>
          <a:prstGeom prst="rect">
            <a:avLst/>
          </a:prstGeom>
          <a:noFill/>
        </p:spPr>
        <p:txBody>
          <a:bodyPr/>
          <a:lstStyle/>
          <a:p>
            <a:fld id="{62602732-DCB3-4F87-B85C-26EA09D1F801}" type="slidenum">
              <a:rPr lang="it-IT">
                <a:solidFill>
                  <a:prstClr val="black"/>
                </a:solidFill>
              </a:rPr>
              <a:pPr/>
              <a:t>28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prstGeom prst="rect">
            <a:avLst/>
          </a:prstGeom>
          <a:ln/>
        </p:spPr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4840" y="4560570"/>
            <a:ext cx="4998720" cy="432054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2643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2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ebdings" pitchFamily="1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 lIns="91420" tIns="45711" rIns="91420" bIns="45711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32E56-65AF-445B-A134-D6D61CFB7D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8AA4C-A173-43E5-B187-E79976A4F34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EB683-20F5-435D-B38C-76D58D49F6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5D92D-0B6C-4FA5-B9A7-EA242F38733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7E82F-65EC-44E1-9877-ED811621BA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5739A-BE8C-4641-812A-0A64F083531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4D212-8D42-41CB-BB9D-E51EDFC1217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3165-3EE5-4421-AEB2-9FA8C8E886A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D21A1-16DC-4090-8BE1-C82657D0FD2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1BE72-5F37-4CB4-AA07-748130CC7FF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595313"/>
            <a:ext cx="2057400" cy="55308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95313"/>
            <a:ext cx="6019800" cy="5530850"/>
          </a:xfrm>
          <a:prstGeom prst="rect">
            <a:avLst/>
          </a:prstGeom>
        </p:spPr>
        <p:txBody>
          <a:bodyPr vert="eaVert" lIns="91420" tIns="45711" rIns="91420" bIns="45711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DFBC8-663F-4CAF-A556-7C75E58D86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7E4D-82BB-4321-BDFE-BC124600C8B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3CBA4-8409-4227-A056-1852D97EFC0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054509"/>
            <a:ext cx="65" cy="276999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800" dirty="0" smtClean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58775" y="4965700"/>
            <a:ext cx="5399088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it-IT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2386013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656796"/>
            <a:ext cx="65" cy="276999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800" dirty="0" smtClean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670677" y="6423025"/>
            <a:ext cx="1662113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it-IT" sz="600" dirty="0" smtClean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An agency of the European Union</a:t>
            </a:r>
          </a:p>
        </p:txBody>
      </p:sp>
      <p:pic>
        <p:nvPicPr>
          <p:cNvPr id="9" name="Picture 9" descr="emea_strap_cmyk_rev_en_std_cent_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2338" y="511175"/>
            <a:ext cx="40513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EU flag fpr PowerPoint presentations (RGB) (300 ppi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0888" y="6224588"/>
            <a:ext cx="411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0" y="6732590"/>
            <a:ext cx="9144000" cy="15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it-IT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5" y="3189290"/>
            <a:ext cx="5399088" cy="1666875"/>
          </a:xfrm>
        </p:spPr>
        <p:txBody>
          <a:bodyPr anchor="b"/>
          <a:lstStyle>
            <a:lvl1pPr>
              <a:lnSpc>
                <a:spcPts val="2900"/>
              </a:lnSpc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5078415"/>
            <a:ext cx="5399088" cy="771525"/>
          </a:xfrm>
        </p:spPr>
        <p:txBody>
          <a:bodyPr/>
          <a:lstStyle>
            <a:lvl1pPr>
              <a:lnSpc>
                <a:spcPts val="1600"/>
              </a:lnSpc>
              <a:spcAft>
                <a:spcPct val="0"/>
              </a:spcAft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190"/>
            <a:ext cx="2133600" cy="268287"/>
          </a:xfrm>
          <a:prstGeom prst="rect">
            <a:avLst/>
          </a:prstGeom>
        </p:spPr>
        <p:txBody>
          <a:bodyPr lIns="91420" tIns="45711" rIns="91420" bIns="45711"/>
          <a:lstStyle>
            <a:lvl1pPr defTabSz="457106" eaLnBrk="1" hangingPunct="1"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420" tIns="45711" rIns="91420" bIns="45711"/>
          <a:lstStyle>
            <a:lvl1pPr defTabSz="457106" eaLnBrk="1" hangingPunct="1"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 sz="180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8C34A-2672-4509-A04F-35BEB05587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57C33-5718-4044-8043-123E911667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06CE4-266C-444D-9A9D-CA47AEAAD2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99B5-D684-4EDF-A3C4-CF8979818F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1C55-F0C4-434D-825B-072A3E18FE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EFEC-BC14-4199-9D7F-11D87DC1814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F4A80-714F-4002-9622-5BEACEE03E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E3D2-9AEF-4E3C-9B8E-AC8475D5E43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32F6-A6A7-46BF-9F41-B5DB2522A7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12B12-8371-4659-A370-198A4CABC11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041C-FB0A-411C-AFBA-AAFBEB6F55D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32E56-65AF-445B-A134-D6D61CFB7D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F737-4B2B-4102-87EA-816BFB16D9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09584-3A7C-45F8-B10E-4423E8C363C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BC778-A5F4-49A9-A0F9-12388DF027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2DEF3-3536-4251-B0AB-4E0E330D82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B74DA-D2D4-450A-957B-A4F35930C8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70FBE-9AA6-4134-9544-CABFB22EBE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9D3D-1ED3-495F-BEBA-9DE3A0FCCDD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2A9EC-40D1-4A1C-B348-6313DA7AD7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14718810-B02A-4E82-8CFE-16B5B7026D75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1BC94-B322-4CA7-A82A-D3CBD6DD2CD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3858F-A853-4776-A33C-605303F55BC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2855-82EF-444B-A251-E13CED15A1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459E-92AB-4964-9FD2-1ED4CB0FD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18FCE-CDB0-47EF-8D37-45EA19041D9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E129C-1C6D-4889-AC94-05B0D6D149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B4E4-1EB5-4174-A2F0-A953EB82C5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B72E5-B9C2-48F5-810C-BBD5B63E5A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D7667-4B6B-4DF0-A09E-26472C20C3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5D884-162F-4251-8EB1-10243CFAADD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B5956-92ED-4DE4-A094-A528DC2639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2E833-E002-4AD0-9522-229E7A3D82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D5A6D-04EF-4203-A82B-DCA2759CFD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405A-DE6D-49E2-8142-8410508B7E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4B1CAC-8199-4AF3-9599-293C3EF08C4A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777443-7597-4B99-94A0-C61FE8562237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9EDF9A-D956-44B0-B99B-9C8F2C83470B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2159000"/>
            <a:ext cx="4151313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2159000"/>
            <a:ext cx="41529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C9C77D9B-13BD-41B4-8356-E85D5CB383D1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3" y="1604329"/>
            <a:ext cx="4040640" cy="45191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5360" y="1604329"/>
            <a:ext cx="4042080" cy="45191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92A691-6937-4557-B1F9-0CCD1C51B7EA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CD981C-E3E2-4A68-ACA4-630010812024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F2C55D-912D-47EE-B18D-A128B619DF7D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187A16-32FA-4DF1-90E1-D685972120B6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5BE946-A32B-47BE-A16C-5E5C7502BF8A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DE306E-B8F7-4F98-A2A1-59268E0151B5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D83C8F-D892-417F-8BFB-84094F8963CF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2560" y="273629"/>
            <a:ext cx="2054880" cy="584989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3" y="273629"/>
            <a:ext cx="6027840" cy="584989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B46CD8-A0AB-47CC-BA32-B6517FEBF8A8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6481" y="273631"/>
            <a:ext cx="8220960" cy="11377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6483" y="1604329"/>
            <a:ext cx="4040640" cy="219047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35360" y="1604329"/>
            <a:ext cx="4042080" cy="219047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6483" y="3933054"/>
            <a:ext cx="4040640" cy="219047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35360" y="3933054"/>
            <a:ext cx="4042080" cy="219047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>
          <a:xfrm>
            <a:off x="40320" y="6368349"/>
            <a:ext cx="2122560" cy="46660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>
          <a:xfrm>
            <a:off x="3127680" y="6247378"/>
            <a:ext cx="2891520" cy="465169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>
          <a:xfrm>
            <a:off x="6556323" y="6247378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fld id="{7FE5FAB5-3FF2-411E-959A-0E2452CD7C33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31"/>
            <a:ext cx="8220960" cy="11377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6481" y="1604329"/>
            <a:ext cx="8220960" cy="4519194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0320" y="6368349"/>
            <a:ext cx="2122560" cy="46660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7680" y="6247378"/>
            <a:ext cx="2891520" cy="465169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6323" y="6247378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fld id="{64B82777-3C5D-4E8B-98F9-0A48065693D4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56EBEB56-8676-4010-B5A2-854200884ECC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97" indent="0" algn="ctr">
              <a:buNone/>
              <a:defRPr/>
            </a:lvl2pPr>
            <a:lvl3pPr marL="829194" indent="0" algn="ctr">
              <a:buNone/>
              <a:defRPr/>
            </a:lvl3pPr>
            <a:lvl4pPr marL="1243791" indent="0" algn="ctr">
              <a:buNone/>
              <a:defRPr/>
            </a:lvl4pPr>
            <a:lvl5pPr marL="1658388" indent="0" algn="ctr">
              <a:buNone/>
              <a:defRPr/>
            </a:lvl5pPr>
            <a:lvl6pPr marL="2072986" indent="0" algn="ctr">
              <a:buNone/>
              <a:defRPr/>
            </a:lvl6pPr>
            <a:lvl7pPr marL="2487583" indent="0" algn="ctr">
              <a:buNone/>
              <a:defRPr/>
            </a:lvl7pPr>
            <a:lvl8pPr marL="2902180" indent="0" algn="ctr">
              <a:buNone/>
              <a:defRPr/>
            </a:lvl8pPr>
            <a:lvl9pPr marL="3316777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3EA5E0-9ACB-4B1F-A41D-81D387B7857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976742-E5B1-43E3-9366-1CE44D88103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66"/>
            <a:ext cx="7771680" cy="1362383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97" indent="0">
              <a:buNone/>
              <a:defRPr sz="1600"/>
            </a:lvl2pPr>
            <a:lvl3pPr marL="829194" indent="0">
              <a:buNone/>
              <a:defRPr sz="1500"/>
            </a:lvl3pPr>
            <a:lvl4pPr marL="1243791" indent="0">
              <a:buNone/>
              <a:defRPr sz="1300"/>
            </a:lvl4pPr>
            <a:lvl5pPr marL="1658388" indent="0">
              <a:buNone/>
              <a:defRPr sz="1300"/>
            </a:lvl5pPr>
            <a:lvl6pPr marL="2072986" indent="0">
              <a:buNone/>
              <a:defRPr sz="1300"/>
            </a:lvl6pPr>
            <a:lvl7pPr marL="2487583" indent="0">
              <a:buNone/>
              <a:defRPr sz="1300"/>
            </a:lvl7pPr>
            <a:lvl8pPr marL="2902180" indent="0">
              <a:buNone/>
              <a:defRPr sz="1300"/>
            </a:lvl8pPr>
            <a:lvl9pPr marL="3316777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21FAA6-7272-4C88-8307-554D621C0F45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2080" cy="45191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6802" y="1604329"/>
            <a:ext cx="4042080" cy="45191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BABCA8-CF68-4B71-800F-4AEB197FD46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70AA5C-CEC4-4C83-A4E2-EAC1B78974B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3969AB-F12B-4981-9976-EE4E585CA27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A702908-A992-4D0B-8276-3CD5664F40B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4" y="273632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BB03DB0-6E10-4DAD-BB41-BFFEFC2209ED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4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4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97" indent="0">
              <a:buNone/>
              <a:defRPr sz="2500"/>
            </a:lvl2pPr>
            <a:lvl3pPr marL="829194" indent="0">
              <a:buNone/>
              <a:defRPr sz="2200"/>
            </a:lvl3pPr>
            <a:lvl4pPr marL="1243791" indent="0">
              <a:buNone/>
              <a:defRPr sz="1800"/>
            </a:lvl4pPr>
            <a:lvl5pPr marL="1658388" indent="0">
              <a:buNone/>
              <a:defRPr sz="1800"/>
            </a:lvl5pPr>
            <a:lvl6pPr marL="2072986" indent="0">
              <a:buNone/>
              <a:defRPr sz="1800"/>
            </a:lvl6pPr>
            <a:lvl7pPr marL="2487583" indent="0">
              <a:buNone/>
              <a:defRPr sz="1800"/>
            </a:lvl7pPr>
            <a:lvl8pPr marL="2902180" indent="0">
              <a:buNone/>
              <a:defRPr sz="1800"/>
            </a:lvl8pPr>
            <a:lvl9pPr marL="3316777" indent="0">
              <a:buNone/>
              <a:defRPr sz="1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4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FDF81E-8777-456D-9019-64545E9A80A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DA00E5-8848-400A-9D6F-60E085B79EC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AF18FD94-6489-4AB8-BAAD-1F90B72ED79F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002" y="275070"/>
            <a:ext cx="2054880" cy="584845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5070"/>
            <a:ext cx="6029280" cy="584845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99566DC-54AB-472F-8AF1-AC9BE19C34C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83" indent="0" algn="ctr">
              <a:buNone/>
              <a:defRPr/>
            </a:lvl2pPr>
            <a:lvl3pPr marL="829366" indent="0" algn="ctr">
              <a:buNone/>
              <a:defRPr/>
            </a:lvl3pPr>
            <a:lvl4pPr marL="1244049" indent="0" algn="ctr">
              <a:buNone/>
              <a:defRPr/>
            </a:lvl4pPr>
            <a:lvl5pPr marL="1658732" indent="0" algn="ctr">
              <a:buNone/>
              <a:defRPr/>
            </a:lvl5pPr>
            <a:lvl6pPr marL="2073416" indent="0" algn="ctr">
              <a:buNone/>
              <a:defRPr/>
            </a:lvl6pPr>
            <a:lvl7pPr marL="2488099" indent="0" algn="ctr">
              <a:buNone/>
              <a:defRPr/>
            </a:lvl7pPr>
            <a:lvl8pPr marL="2902782" indent="0" algn="ctr">
              <a:buNone/>
              <a:defRPr/>
            </a:lvl8pPr>
            <a:lvl9pPr marL="3317465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3EA5E0-9ACB-4B1F-A41D-81D387B7857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976742-E5B1-43E3-9366-1CE44D88103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64"/>
            <a:ext cx="7771680" cy="1362383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83" indent="0">
              <a:buNone/>
              <a:defRPr sz="1600"/>
            </a:lvl2pPr>
            <a:lvl3pPr marL="829366" indent="0">
              <a:buNone/>
              <a:defRPr sz="1500"/>
            </a:lvl3pPr>
            <a:lvl4pPr marL="1244049" indent="0">
              <a:buNone/>
              <a:defRPr sz="1300"/>
            </a:lvl4pPr>
            <a:lvl5pPr marL="1658732" indent="0">
              <a:buNone/>
              <a:defRPr sz="1300"/>
            </a:lvl5pPr>
            <a:lvl6pPr marL="2073416" indent="0">
              <a:buNone/>
              <a:defRPr sz="1300"/>
            </a:lvl6pPr>
            <a:lvl7pPr marL="2488099" indent="0">
              <a:buNone/>
              <a:defRPr sz="1300"/>
            </a:lvl7pPr>
            <a:lvl8pPr marL="2902782" indent="0">
              <a:buNone/>
              <a:defRPr sz="1300"/>
            </a:lvl8pPr>
            <a:lvl9pPr marL="3317465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21FAA6-7272-4C88-8307-554D621C0F45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2080" cy="45191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6802" y="1604329"/>
            <a:ext cx="4042080" cy="45191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BABCA8-CF68-4B71-800F-4AEB197FD46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7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70AA5C-CEC4-4C83-A4E2-EAC1B78974B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3969AB-F12B-4981-9976-EE4E585CA27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A702908-A992-4D0B-8276-3CD5664F40B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2" y="273630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BB03DB0-6E10-4DAD-BB41-BFFEFC2209ED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2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2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83" indent="0">
              <a:buNone/>
              <a:defRPr sz="2500"/>
            </a:lvl2pPr>
            <a:lvl3pPr marL="829366" indent="0">
              <a:buNone/>
              <a:defRPr sz="2200"/>
            </a:lvl3pPr>
            <a:lvl4pPr marL="1244049" indent="0">
              <a:buNone/>
              <a:defRPr sz="1800"/>
            </a:lvl4pPr>
            <a:lvl5pPr marL="1658732" indent="0">
              <a:buNone/>
              <a:defRPr sz="1800"/>
            </a:lvl5pPr>
            <a:lvl6pPr marL="2073416" indent="0">
              <a:buNone/>
              <a:defRPr sz="1800"/>
            </a:lvl6pPr>
            <a:lvl7pPr marL="2488099" indent="0">
              <a:buNone/>
              <a:defRPr sz="1800"/>
            </a:lvl7pPr>
            <a:lvl8pPr marL="2902782" indent="0">
              <a:buNone/>
              <a:defRPr sz="1800"/>
            </a:lvl8pPr>
            <a:lvl9pPr marL="3317465" indent="0">
              <a:buNone/>
              <a:defRPr sz="1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2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FDF81E-8777-456D-9019-64545E9A80A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096D0BA0-84CC-425B-BA5E-B170966BCC97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DA00E5-8848-400A-9D6F-60E085B79EC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002" y="275070"/>
            <a:ext cx="2054880" cy="584845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5070"/>
            <a:ext cx="6029280" cy="584845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Mossello 8/11/2014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99566DC-54AB-472F-8AF1-AC9BE19C34C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97C50-5E56-46ED-98A4-75B587E0B595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27D98-9A28-4234-8238-B1EB871F1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08EE5-1282-4D6B-8977-D18440864774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9E47D-4E72-4615-8206-993DD195D2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44E9C-1644-491E-95A8-B0215B6F86AD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F7B4C-7F6E-41CF-992D-5FC76EED74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97D8-53FD-4B29-9A9D-3D0F0523A52C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D496-A14C-4CF6-9CFA-6600B1FAAE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D590C-5C87-44FA-BE4C-C439458E869B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4E6F-47A4-404D-B2EA-690610C3B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056A-6F52-4348-B232-CF1CEF5382F2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5B95-A6D8-4DDE-9047-1EDD94B99E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3E2C6-D299-4D84-8F10-94A0BABF6059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1FAA-5D46-47A2-9636-644148513B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C1DB2-8BCF-4F3D-A043-8FC23E661A0F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9CE63-ED16-4295-A9AD-FBDD759AE8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987EF6EC-BA61-42AF-88BF-9B953D693400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73D5-F4AC-4512-8174-C2F60F7152B9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38D4F-19A0-4F4B-92FC-AA43AE5FFD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ABF1-58CC-418C-88A4-A5D26F568772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CA4ED-0182-4925-8605-C6A2FF46E2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D0C5-AD08-49CA-A97B-766E6F278987}" type="datetimeFigureOut">
              <a:rPr lang="it-IT"/>
              <a:pPr>
                <a:defRPr/>
              </a:pPr>
              <a:t>08/05/2016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7F12D-62EA-4742-82C6-0849CC3ADB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410888E-8CEE-421D-8FDC-AF59B11F3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DE3E382D-9021-4605-957D-A54A8999D4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23779E4-5D21-41F0-82FB-9B0AF62669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6B0103E-D07F-4055-BC84-7647EA5B747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63FB026-B3B9-4E48-8F31-EA3B6E738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B80CFC4-B01A-42C0-8235-A0CDE10652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C91A7EA4-D5BC-4B3B-9B98-F10F309A567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420" tIns="45711" rIns="91420" bIns="45711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627542AA-E2F2-40FD-A602-2834A9DCED85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98AD243-E4E3-4D1F-BB31-E6B662EBFE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30A3723-681C-4611-9C34-B6B5B755CD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CBEB0EC-33DC-490E-9792-D7DA06E17D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D18C83A1-3C08-4A11-A6D3-7AC7D04C7F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40D33-F5EE-4B8E-9A97-9F39459D11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88C96-EF4D-4F8C-B17B-9F8CF0DBF5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8EC9-B103-47BF-B311-6A97C5D0D3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CFCDF-6B32-4736-A266-A77ABFB0B0B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21DB1-0B1C-4A57-A2AB-26DCF470A1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BD1C3-CA8F-4724-97FE-30B1E2F7B78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5DABE-50CF-45EB-941A-B007C140DE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01680-1B7D-43B6-A922-52E6749F0D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8B21C-8BBF-451E-A93E-5055895666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89D4D-635C-4FFB-865B-53A00CD9575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3D56F-E37B-44CB-9805-337B670759D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DCEFD-BED3-4DDF-A561-4E692079FB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2AC218A5-FB56-4354-84A4-2F6003612B3A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E75C8-2219-4E17-A16A-E4D9218254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5808-656E-4BEA-8A8E-078E792B567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D6886-8003-407B-B2F2-2829EE1202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48A-0FBB-486B-B2A6-BAD373706B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E5A7B-6C89-40DC-9B9D-99B45D9413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EB874-E2F9-434A-91CA-661D2402B9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E6E4B-CADE-47DF-AD6F-32AC7E924B7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8D69F-C6D2-4B57-B154-CE7CD6A045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C4F9B-70BD-481D-A348-1396E6850A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2E05-7053-4956-A9AE-7340FFE0DA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57C33-5718-4044-8043-123E911667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06CE4-266C-444D-9A9D-CA47AEAAD2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99B5-D684-4EDF-A3C4-CF8979818F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1C55-F0C4-434D-825B-072A3E18FE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EFEC-BC14-4199-9D7F-11D87DC1814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7" y="1025525"/>
            <a:ext cx="2112963" cy="5092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7" y="1025525"/>
            <a:ext cx="6191250" cy="5092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fld id="{6BCA98CB-B68B-42CA-BF35-1521695349F9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F4A80-714F-4002-9622-5BEACEE03E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E3D2-9AEF-4E3C-9B8E-AC8475D5E43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32F6-A6A7-46BF-9F41-B5DB2522A7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12B12-8371-4659-A370-198A4CABC11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041C-FB0A-411C-AFBA-AAFBEB6F55D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32E56-65AF-445B-A134-D6D61CFB7D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57C33-5718-4044-8043-123E911667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06CE4-266C-444D-9A9D-CA47AEAAD2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99B5-D684-4EDF-A3C4-CF8979818F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1C55-F0C4-434D-825B-072A3E18FE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86754" y="2130427"/>
            <a:ext cx="6871447" cy="147002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FF0000"/>
                </a:solidFill>
              </a:defRPr>
            </a:lvl1pPr>
          </a:lstStyle>
          <a:p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73306" y="3886202"/>
            <a:ext cx="619909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A184E-DFCB-456C-AED6-5B620F624E6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EFEC-BC14-4199-9D7F-11D87DC1814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F4A80-714F-4002-9622-5BEACEE03E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E3D2-9AEF-4E3C-9B8E-AC8475D5E43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32F6-A6A7-46BF-9F41-B5DB2522A7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12B12-8371-4659-A370-198A4CABC11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041C-FB0A-411C-AFBA-AAFBEB6F55D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32E56-65AF-445B-A134-D6D61CFB7D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DE2EA-8B1C-48F1-9E30-335F05CF36E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BC8F4-3C52-4409-BB5A-01FE4A9F3A4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BEEE5-6ED3-4E34-AAEA-6B0D12FC0FA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800" b="1"/>
            </a:lvl1pPr>
            <a:lvl2pPr marL="285690" indent="-285690">
              <a:buClr>
                <a:srgbClr val="FF0000"/>
              </a:buClr>
              <a:buFont typeface="Wingdings" pitchFamily="2" charset="2"/>
              <a:buChar char="§"/>
              <a:defRPr sz="2400"/>
            </a:lvl2pPr>
            <a:lvl3pPr marL="538051" indent="-228553">
              <a:buClr>
                <a:srgbClr val="FF0000"/>
              </a:buClr>
              <a:defRPr sz="2000"/>
            </a:lvl3pPr>
            <a:lvl4pPr marL="806283" indent="-228553">
              <a:defRPr/>
            </a:lvl4pPr>
            <a:lvl5pPr marL="1076102" indent="-228553"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15DC9-9FC6-4F77-B454-88DF44A4F0B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5AC64-C042-41CA-947F-B0916419075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80BCE-653F-4344-A3DB-AC93C724F74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428A9-27C1-4E5A-996C-E328271893F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E51CE-7655-4162-9D29-55D85F4B6FE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1A3D9-C534-4C97-ACAA-95D29A53703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7F810-8634-4D7C-89AF-3DECCD8947A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99548-BB11-40A6-BC27-B15BA1799A9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092DC-447A-43FE-A88E-7032E346235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5C1861-34B4-4C4A-9741-A221039C6CC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2739463"/>
            <a:ext cx="77724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4103496"/>
            <a:ext cx="77724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01F98-A2A4-47B5-A397-01F5463E58F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9167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8267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79E6-8915-4BCA-A241-DD009C4477E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1F8BD-66C1-49D7-B1FE-19DA2AA5C10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C3D02-C853-4C29-9752-CFE4D50C216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E2404-1244-4D99-A2CA-2B8B20AEBBA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lIns="91420" tIns="45711" rIns="91420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9EF9D-B04F-4F5E-BCB5-5D54B029273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C4AD0-F586-4E50-8ED2-82A5678D5D9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0132B-07B7-422F-8E74-946E3D69E3A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737E7-7E06-41AF-A542-128D9FD2B04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5999" y="6325201"/>
            <a:ext cx="7988400" cy="263525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B311AC4-8F76-4693-B653-57C677DE2330}" type="slidenum">
              <a:rPr lang="en-GB" altLang="it-IT"/>
              <a:pPr/>
              <a:t>‹N›</a:t>
            </a:fld>
            <a:endParaRPr lang="en-GB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84056-8EA8-42A6-882C-F5D7409E0BB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E246E-E2E2-44FB-9DDC-00BC670D891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011F9-515D-4846-B1AA-6DE2425A35E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131DF-02CD-4C5D-B3A1-28816108D8A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48ACF-A5CD-481E-B749-68EF0B0850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86FB5-FD3D-4244-B747-19B17A3A422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E0909-24D5-4CA3-A451-7CC68E8787D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70F46-9837-48B5-9B93-7850EC8867C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7A8F3-97E6-43A0-A26A-18C0BCE6A89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C45C2-A910-43D0-AF86-CB4C9DFDB5D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A323C-72BA-4BAF-B94B-28F40C8F2F7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170B2-17CE-4D10-B083-301AFD1B6AD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507A9-B640-41CE-B7B4-912A7C70FE8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64BFF-CA85-468F-AADC-73043CC7D9C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16375-6DC9-4B3A-A1A0-608CD182BB4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20" tIns="45711" rIns="91420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420" tIns="45711" rIns="91420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F1A93-0810-414B-9D8B-8168C6A4F85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4A2FE-0018-4922-9BF6-71E95A1AC7E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F0BB2-2AA2-4CAD-A176-7A1E4997AF6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EA57D-C71F-473C-B8EC-54B7F8D61DC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C08AC-DF62-40C3-B8DE-3D75E8C42E4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5486D-62E7-4499-9509-C5793001151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5A2E1-19C0-4B45-B6EA-E2F0724AF4A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6" indent="0" algn="ctr">
              <a:buNone/>
              <a:defRPr sz="2000"/>
            </a:lvl2pPr>
            <a:lvl3pPr marL="914210" indent="0" algn="ctr">
              <a:buNone/>
              <a:defRPr sz="1800"/>
            </a:lvl3pPr>
            <a:lvl4pPr marL="1371316" indent="0" algn="ctr">
              <a:buNone/>
              <a:defRPr sz="1600"/>
            </a:lvl4pPr>
            <a:lvl5pPr marL="1828421" indent="0" algn="ctr">
              <a:buNone/>
              <a:defRPr sz="1600"/>
            </a:lvl5pPr>
            <a:lvl6pPr marL="2285526" indent="0" algn="ctr">
              <a:buNone/>
              <a:defRPr sz="1600"/>
            </a:lvl6pPr>
            <a:lvl7pPr marL="2742630" indent="0" algn="ctr">
              <a:buNone/>
              <a:defRPr sz="1600"/>
            </a:lvl7pPr>
            <a:lvl8pPr marL="3199736" indent="0" algn="ctr">
              <a:buNone/>
              <a:defRPr sz="1600"/>
            </a:lvl8pPr>
            <a:lvl9pPr marL="3656841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84C8741C-20FC-46B9-A1F3-682174490AD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469C4552-EED5-417F-BA0A-F77F3C4C76A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06" indent="0">
              <a:buNone/>
              <a:defRPr sz="2000"/>
            </a:lvl2pPr>
            <a:lvl3pPr marL="914210" indent="0">
              <a:buNone/>
              <a:defRPr sz="1800"/>
            </a:lvl3pPr>
            <a:lvl4pPr marL="1371316" indent="0">
              <a:buNone/>
              <a:defRPr sz="1600"/>
            </a:lvl4pPr>
            <a:lvl5pPr marL="1828421" indent="0">
              <a:buNone/>
              <a:defRPr sz="1600"/>
            </a:lvl5pPr>
            <a:lvl6pPr marL="2285526" indent="0">
              <a:buNone/>
              <a:defRPr sz="1600"/>
            </a:lvl6pPr>
            <a:lvl7pPr marL="2742630" indent="0">
              <a:buNone/>
              <a:defRPr sz="1600"/>
            </a:lvl7pPr>
            <a:lvl8pPr marL="3199736" indent="0">
              <a:buNone/>
              <a:defRPr sz="1600"/>
            </a:lvl8pPr>
            <a:lvl9pPr marL="3656841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DB6B078F-36D3-439C-A70B-ADFC784DD51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4D30B7FC-B36F-4847-94A4-6EA57C5C3A4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0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DD01E10E-14EC-4247-89FA-2779240851C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F2943837-D819-4F8C-A374-8A2AC3DB4D2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1B630F7A-1F7E-4AE3-A477-9BC625B7BB0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1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641E47A7-F3FC-4AE1-9885-D34A9AB5FC7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1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8D7F2C45-7C13-4CCD-A5CF-BDEC41D348F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7013B077-92E9-4547-801D-C18BAF2FECB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D6A00E12-8DCB-4E3E-9518-D1A97E2E5FE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6" indent="0" algn="ctr">
              <a:buNone/>
              <a:defRPr sz="2000"/>
            </a:lvl2pPr>
            <a:lvl3pPr marL="914210" indent="0" algn="ctr">
              <a:buNone/>
              <a:defRPr sz="1800"/>
            </a:lvl3pPr>
            <a:lvl4pPr marL="1371316" indent="0" algn="ctr">
              <a:buNone/>
              <a:defRPr sz="1600"/>
            </a:lvl4pPr>
            <a:lvl5pPr marL="1828421" indent="0" algn="ctr">
              <a:buNone/>
              <a:defRPr sz="1600"/>
            </a:lvl5pPr>
            <a:lvl6pPr marL="2285526" indent="0" algn="ctr">
              <a:buNone/>
              <a:defRPr sz="1600"/>
            </a:lvl6pPr>
            <a:lvl7pPr marL="2742630" indent="0" algn="ctr">
              <a:buNone/>
              <a:defRPr sz="1600"/>
            </a:lvl7pPr>
            <a:lvl8pPr marL="3199736" indent="0" algn="ctr">
              <a:buNone/>
              <a:defRPr sz="1600"/>
            </a:lvl8pPr>
            <a:lvl9pPr marL="3656841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DA316B4F-940F-446A-B07F-04176420ADE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DED0F5E6-A7A8-45E9-B7DB-9FF2FEB4D76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06" indent="0">
              <a:buNone/>
              <a:defRPr sz="2000"/>
            </a:lvl2pPr>
            <a:lvl3pPr marL="914210" indent="0">
              <a:buNone/>
              <a:defRPr sz="1800"/>
            </a:lvl3pPr>
            <a:lvl4pPr marL="1371316" indent="0">
              <a:buNone/>
              <a:defRPr sz="1600"/>
            </a:lvl4pPr>
            <a:lvl5pPr marL="1828421" indent="0">
              <a:buNone/>
              <a:defRPr sz="1600"/>
            </a:lvl5pPr>
            <a:lvl6pPr marL="2285526" indent="0">
              <a:buNone/>
              <a:defRPr sz="1600"/>
            </a:lvl6pPr>
            <a:lvl7pPr marL="2742630" indent="0">
              <a:buNone/>
              <a:defRPr sz="1600"/>
            </a:lvl7pPr>
            <a:lvl8pPr marL="3199736" indent="0">
              <a:buNone/>
              <a:defRPr sz="1600"/>
            </a:lvl8pPr>
            <a:lvl9pPr marL="3656841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D8B04D75-67F2-4DE7-849F-2C8CC2D65F8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D2925695-E931-4D94-9A64-831ED608FFA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0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895893F4-5BB1-4C5B-9BB2-FB85B996202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F97B340E-6A13-4A1F-AB89-CCA34388959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E8E3DEE2-5783-4D5B-806F-94A73972878E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1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58CCF100-4384-41BC-8DB2-B9E6A765017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1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67B72305-A13C-4812-A941-8E3831CD1A9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E6B0E506-523D-45CD-8D3E-7A6FC7E4588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cs typeface="Arial" pitchFamily="34" charset="0"/>
              </a:defRPr>
            </a:lvl1pPr>
          </a:lstStyle>
          <a:p>
            <a:fld id="{B3B56EE4-5252-429E-BDF2-501AA8BB3AD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BFD121-16EC-4B4E-8CF8-3EC4AACAFFA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 lIns="91420" tIns="45711" rIns="91420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B18890-4C60-43D9-BD1A-E0C1FC6C32E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D5966B-BFA9-4E4A-944F-03D77816A47C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D466B-509C-477D-A325-A2DDD51802A0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408558-3E96-4C29-B5BD-B9F30485A51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9FA5EB-EC98-4C97-9CA4-63F7A614A3BE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4A3D37-D3DE-4364-835A-E078281C609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275A10-058C-4D85-9282-448BB87935E8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C9B66C-CDA4-4145-8509-9DB87C08FCBB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BD8D5D-A14B-4401-8A8C-0F5A232501C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425494-F1A2-459A-BE04-F1C3C2B0C7C0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0" tIns="45711" rIns="91420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0" tIns="45711" rIns="91420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57C33-5718-4044-8043-123E911667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06CE4-266C-444D-9A9D-CA47AEAAD2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99B5-D684-4EDF-A3C4-CF8979818F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1C55-F0C4-434D-825B-072A3E18FE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EFEC-BC14-4199-9D7F-11D87DC1814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F4A80-714F-4002-9622-5BEACEE03E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E3D2-9AEF-4E3C-9B8E-AC8475D5E43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32F6-A6A7-46BF-9F41-B5DB2522A7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12B12-8371-4659-A370-198A4CABC11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041C-FB0A-411C-AFBA-AAFBEB6F55D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95314"/>
            <a:ext cx="82296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457201" y="1263650"/>
            <a:ext cx="8226425" cy="0"/>
          </a:xfrm>
          <a:prstGeom prst="line">
            <a:avLst/>
          </a:prstGeom>
          <a:noFill/>
          <a:ln w="19050" cap="rnd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 lIns="91420" tIns="45711" rIns="91420" bIns="45711"/>
          <a:lstStyle/>
          <a:p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73" r:id="rId1"/>
    <p:sldLayoutId id="2147487152" r:id="rId2"/>
    <p:sldLayoutId id="2147487153" r:id="rId3"/>
    <p:sldLayoutId id="2147487154" r:id="rId4"/>
    <p:sldLayoutId id="2147487155" r:id="rId5"/>
    <p:sldLayoutId id="2147487156" r:id="rId6"/>
    <p:sldLayoutId id="2147487157" r:id="rId7"/>
    <p:sldLayoutId id="2147487158" r:id="rId8"/>
    <p:sldLayoutId id="2147487159" r:id="rId9"/>
    <p:sldLayoutId id="2147487160" r:id="rId10"/>
    <p:sldLayoutId id="214748716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sz="2500" b="1" i="1">
          <a:solidFill>
            <a:schemeClr val="tx1"/>
          </a:solidFill>
          <a:latin typeface="Verdana" pitchFamily="34" charset="0"/>
          <a:cs typeface="Arial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4"/>
        <a:defRPr sz="2000" i="1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4"/>
        <a:defRPr sz="2000" i="1">
          <a:solidFill>
            <a:schemeClr val="tx1"/>
          </a:solidFill>
          <a:latin typeface="+mn-lt"/>
          <a:cs typeface="+mn-cs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4"/>
        <a:defRPr sz="1700" i="1">
          <a:solidFill>
            <a:schemeClr val="tx1"/>
          </a:solidFill>
          <a:latin typeface="+mn-lt"/>
          <a:cs typeface="+mn-cs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4"/>
        <a:defRPr sz="1700" i="1">
          <a:solidFill>
            <a:schemeClr val="tx1"/>
          </a:solidFill>
          <a:latin typeface="+mn-lt"/>
          <a:cs typeface="+mn-cs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4"/>
        <a:defRPr sz="1700" i="1">
          <a:solidFill>
            <a:schemeClr val="tx1"/>
          </a:solidFill>
          <a:latin typeface="+mn-lt"/>
          <a:cs typeface="+mn-cs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Font typeface="Webdings" pitchFamily="18" charset="2"/>
        <a:buChar char="4"/>
        <a:defRPr sz="1700" i="1">
          <a:solidFill>
            <a:schemeClr val="tx1"/>
          </a:solidFill>
          <a:latin typeface="+mn-lt"/>
          <a:cs typeface="+mn-cs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Font typeface="Webdings" pitchFamily="18" charset="2"/>
        <a:buChar char="4"/>
        <a:defRPr sz="1700" i="1">
          <a:solidFill>
            <a:schemeClr val="tx1"/>
          </a:solidFill>
          <a:latin typeface="+mn-lt"/>
          <a:cs typeface="+mn-cs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Font typeface="Webdings" pitchFamily="18" charset="2"/>
        <a:buChar char="4"/>
        <a:defRPr sz="1700" i="1">
          <a:solidFill>
            <a:schemeClr val="tx1"/>
          </a:solidFill>
          <a:latin typeface="+mn-lt"/>
          <a:cs typeface="+mn-cs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Font typeface="Webdings" pitchFamily="18" charset="2"/>
        <a:buChar char="4"/>
        <a:defRPr sz="17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eaLnBrk="1" hangingPunct="1">
              <a:defRPr/>
            </a:pPr>
            <a:fld id="{3B375B5B-BCD8-48E1-9B62-CFBA9236C8FF}" type="slidenum">
              <a:rPr lang="it-IT">
                <a:solidFill>
                  <a:srgbClr val="000000"/>
                </a:solidFill>
                <a:cs typeface="+mn-cs"/>
              </a:rPr>
              <a:pPr eaLnBrk="1" hangingPunct="1"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16" r:id="rId1"/>
    <p:sldLayoutId id="2147487317" r:id="rId2"/>
    <p:sldLayoutId id="2147487318" r:id="rId3"/>
    <p:sldLayoutId id="2147487319" r:id="rId4"/>
    <p:sldLayoutId id="2147487320" r:id="rId5"/>
    <p:sldLayoutId id="2147487321" r:id="rId6"/>
    <p:sldLayoutId id="2147487322" r:id="rId7"/>
    <p:sldLayoutId id="2147487323" r:id="rId8"/>
    <p:sldLayoutId id="2147487324" r:id="rId9"/>
    <p:sldLayoutId id="2147487325" r:id="rId10"/>
    <p:sldLayoutId id="2147487326" r:id="rId11"/>
    <p:sldLayoutId id="2147487327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F1F58-19B4-4296-9CF0-13FD3DC3E1F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/>
              <a:t>08/05/2016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3F4CD-EC0E-474A-9F33-0F3244C3C5F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29" r:id="rId1"/>
    <p:sldLayoutId id="2147487330" r:id="rId2"/>
    <p:sldLayoutId id="2147487331" r:id="rId3"/>
    <p:sldLayoutId id="2147487332" r:id="rId4"/>
    <p:sldLayoutId id="2147487333" r:id="rId5"/>
    <p:sldLayoutId id="2147487334" r:id="rId6"/>
    <p:sldLayoutId id="2147487335" r:id="rId7"/>
    <p:sldLayoutId id="2147487336" r:id="rId8"/>
    <p:sldLayoutId id="2147487337" r:id="rId9"/>
    <p:sldLayoutId id="2147487338" r:id="rId10"/>
    <p:sldLayoutId id="2147487339" r:id="rId11"/>
  </p:sldLayoutIdLst>
  <p:transition spd="med">
    <p:fade/>
  </p:transition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85840"/>
            <a:ext cx="82296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5" y="1985965"/>
            <a:ext cx="82296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90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457106" eaLnBrk="1" hangingPunct="1">
              <a:defRPr sz="1400">
                <a:solidFill>
                  <a:srgbClr val="000000"/>
                </a:solidFill>
                <a:latin typeface="Garamond" charset="0"/>
              </a:defRPr>
            </a:lvl1pPr>
          </a:lstStyle>
          <a:p>
            <a:fld id="{649D5FDB-F827-4685-8B45-D4A91B3DF3E4}" type="slidenum">
              <a:rPr lang="en-GB" smtClean="0">
                <a:ea typeface="ＭＳ Ｐゴシック" pitchFamily="34" charset="-128"/>
                <a:cs typeface="Arial" charset="0"/>
              </a:rPr>
              <a:pPr/>
              <a:t>‹N›</a:t>
            </a:fld>
            <a:endParaRPr lang="en-GB" dirty="0"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3" name="Group 8"/>
          <p:cNvGrpSpPr>
            <a:grpSpLocks/>
          </p:cNvGrpSpPr>
          <p:nvPr userDrawn="1"/>
        </p:nvGrpSpPr>
        <p:grpSpPr bwMode="auto">
          <a:xfrm>
            <a:off x="3" y="6364289"/>
            <a:ext cx="473075" cy="442912"/>
            <a:chOff x="5464" y="0"/>
            <a:chExt cx="298" cy="279"/>
          </a:xfrm>
        </p:grpSpPr>
        <p:pic>
          <p:nvPicPr>
            <p:cNvPr id="2" name="Picture 9"/>
            <p:cNvPicPr>
              <a:picLocks noChangeAspect="1" noChangeArrowheads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67" y="2"/>
              <a:ext cx="29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20" name="Freeform 10"/>
            <p:cNvSpPr>
              <a:spLocks noChangeAspect="1"/>
            </p:cNvSpPr>
            <p:nvPr userDrawn="1"/>
          </p:nvSpPr>
          <p:spPr bwMode="auto">
            <a:xfrm>
              <a:off x="5464" y="0"/>
              <a:ext cx="140" cy="140"/>
            </a:xfrm>
            <a:custGeom>
              <a:avLst/>
              <a:gdLst/>
              <a:ahLst/>
              <a:cxnLst>
                <a:cxn ang="0">
                  <a:pos x="0" y="318"/>
                </a:cxn>
                <a:cxn ang="0">
                  <a:pos x="0" y="0"/>
                </a:cxn>
                <a:cxn ang="0">
                  <a:pos x="308" y="2"/>
                </a:cxn>
                <a:cxn ang="0">
                  <a:pos x="266" y="8"/>
                </a:cxn>
                <a:cxn ang="0">
                  <a:pos x="236" y="14"/>
                </a:cxn>
                <a:cxn ang="0">
                  <a:pos x="209" y="24"/>
                </a:cxn>
                <a:cxn ang="0">
                  <a:pos x="183" y="36"/>
                </a:cxn>
                <a:cxn ang="0">
                  <a:pos x="143" y="57"/>
                </a:cxn>
                <a:cxn ang="0">
                  <a:pos x="119" y="74"/>
                </a:cxn>
                <a:cxn ang="0">
                  <a:pos x="98" y="92"/>
                </a:cxn>
                <a:cxn ang="0">
                  <a:pos x="81" y="108"/>
                </a:cxn>
                <a:cxn ang="0">
                  <a:pos x="69" y="125"/>
                </a:cxn>
                <a:cxn ang="0">
                  <a:pos x="53" y="149"/>
                </a:cxn>
                <a:cxn ang="0">
                  <a:pos x="41" y="170"/>
                </a:cxn>
                <a:cxn ang="0">
                  <a:pos x="27" y="197"/>
                </a:cxn>
                <a:cxn ang="0">
                  <a:pos x="15" y="228"/>
                </a:cxn>
                <a:cxn ang="0">
                  <a:pos x="8" y="261"/>
                </a:cxn>
                <a:cxn ang="0">
                  <a:pos x="0" y="318"/>
                </a:cxn>
              </a:cxnLst>
              <a:rect l="0" t="0" r="r" b="b"/>
              <a:pathLst>
                <a:path w="308" h="318">
                  <a:moveTo>
                    <a:pt x="0" y="318"/>
                  </a:moveTo>
                  <a:lnTo>
                    <a:pt x="0" y="0"/>
                  </a:lnTo>
                  <a:lnTo>
                    <a:pt x="308" y="2"/>
                  </a:lnTo>
                  <a:lnTo>
                    <a:pt x="266" y="8"/>
                  </a:lnTo>
                  <a:lnTo>
                    <a:pt x="236" y="14"/>
                  </a:lnTo>
                  <a:lnTo>
                    <a:pt x="209" y="24"/>
                  </a:lnTo>
                  <a:lnTo>
                    <a:pt x="183" y="36"/>
                  </a:lnTo>
                  <a:lnTo>
                    <a:pt x="143" y="57"/>
                  </a:lnTo>
                  <a:lnTo>
                    <a:pt x="119" y="74"/>
                  </a:lnTo>
                  <a:lnTo>
                    <a:pt x="98" y="92"/>
                  </a:lnTo>
                  <a:lnTo>
                    <a:pt x="81" y="108"/>
                  </a:lnTo>
                  <a:lnTo>
                    <a:pt x="69" y="125"/>
                  </a:lnTo>
                  <a:lnTo>
                    <a:pt x="53" y="149"/>
                  </a:lnTo>
                  <a:lnTo>
                    <a:pt x="41" y="170"/>
                  </a:lnTo>
                  <a:lnTo>
                    <a:pt x="27" y="197"/>
                  </a:lnTo>
                  <a:lnTo>
                    <a:pt x="15" y="228"/>
                  </a:lnTo>
                  <a:lnTo>
                    <a:pt x="8" y="261"/>
                  </a:lnTo>
                  <a:lnTo>
                    <a:pt x="0" y="318"/>
                  </a:lnTo>
                  <a:close/>
                </a:path>
              </a:pathLst>
            </a:custGeom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 sz="3600" b="1" dirty="0">
                <a:solidFill>
                  <a:srgbClr val="FD1919"/>
                </a:solidFill>
                <a:latin typeface="Tahoma" pitchFamily="34" charset="0"/>
                <a:ea typeface="ＭＳ Ｐゴシック" charset="-128"/>
                <a:cs typeface="ＭＳ Ｐゴシック" charset="-128"/>
              </a:endParaRPr>
            </a:p>
          </p:txBody>
        </p:sp>
        <p:sp useBgFill="1">
          <p:nvSpPr>
            <p:cNvPr id="21" name="Freeform 11"/>
            <p:cNvSpPr>
              <a:spLocks noChangeAspect="1"/>
            </p:cNvSpPr>
            <p:nvPr userDrawn="1"/>
          </p:nvSpPr>
          <p:spPr bwMode="auto">
            <a:xfrm rot="5400000">
              <a:off x="5613" y="-9"/>
              <a:ext cx="134" cy="165"/>
            </a:xfrm>
            <a:custGeom>
              <a:avLst/>
              <a:gdLst/>
              <a:ahLst/>
              <a:cxnLst>
                <a:cxn ang="0">
                  <a:pos x="0" y="318"/>
                </a:cxn>
                <a:cxn ang="0">
                  <a:pos x="0" y="0"/>
                </a:cxn>
                <a:cxn ang="0">
                  <a:pos x="308" y="2"/>
                </a:cxn>
                <a:cxn ang="0">
                  <a:pos x="266" y="8"/>
                </a:cxn>
                <a:cxn ang="0">
                  <a:pos x="236" y="14"/>
                </a:cxn>
                <a:cxn ang="0">
                  <a:pos x="209" y="24"/>
                </a:cxn>
                <a:cxn ang="0">
                  <a:pos x="183" y="36"/>
                </a:cxn>
                <a:cxn ang="0">
                  <a:pos x="143" y="57"/>
                </a:cxn>
                <a:cxn ang="0">
                  <a:pos x="119" y="74"/>
                </a:cxn>
                <a:cxn ang="0">
                  <a:pos x="98" y="92"/>
                </a:cxn>
                <a:cxn ang="0">
                  <a:pos x="81" y="108"/>
                </a:cxn>
                <a:cxn ang="0">
                  <a:pos x="69" y="125"/>
                </a:cxn>
                <a:cxn ang="0">
                  <a:pos x="53" y="149"/>
                </a:cxn>
                <a:cxn ang="0">
                  <a:pos x="41" y="170"/>
                </a:cxn>
                <a:cxn ang="0">
                  <a:pos x="27" y="197"/>
                </a:cxn>
                <a:cxn ang="0">
                  <a:pos x="15" y="228"/>
                </a:cxn>
                <a:cxn ang="0">
                  <a:pos x="8" y="261"/>
                </a:cxn>
                <a:cxn ang="0">
                  <a:pos x="0" y="318"/>
                </a:cxn>
              </a:cxnLst>
              <a:rect l="0" t="0" r="r" b="b"/>
              <a:pathLst>
                <a:path w="308" h="318">
                  <a:moveTo>
                    <a:pt x="0" y="318"/>
                  </a:moveTo>
                  <a:lnTo>
                    <a:pt x="0" y="0"/>
                  </a:lnTo>
                  <a:lnTo>
                    <a:pt x="308" y="2"/>
                  </a:lnTo>
                  <a:lnTo>
                    <a:pt x="266" y="8"/>
                  </a:lnTo>
                  <a:lnTo>
                    <a:pt x="236" y="14"/>
                  </a:lnTo>
                  <a:lnTo>
                    <a:pt x="209" y="24"/>
                  </a:lnTo>
                  <a:lnTo>
                    <a:pt x="183" y="36"/>
                  </a:lnTo>
                  <a:lnTo>
                    <a:pt x="143" y="57"/>
                  </a:lnTo>
                  <a:lnTo>
                    <a:pt x="119" y="74"/>
                  </a:lnTo>
                  <a:lnTo>
                    <a:pt x="98" y="92"/>
                  </a:lnTo>
                  <a:lnTo>
                    <a:pt x="81" y="108"/>
                  </a:lnTo>
                  <a:lnTo>
                    <a:pt x="69" y="125"/>
                  </a:lnTo>
                  <a:lnTo>
                    <a:pt x="53" y="149"/>
                  </a:lnTo>
                  <a:lnTo>
                    <a:pt x="41" y="170"/>
                  </a:lnTo>
                  <a:lnTo>
                    <a:pt x="27" y="197"/>
                  </a:lnTo>
                  <a:lnTo>
                    <a:pt x="15" y="228"/>
                  </a:lnTo>
                  <a:lnTo>
                    <a:pt x="8" y="261"/>
                  </a:lnTo>
                  <a:lnTo>
                    <a:pt x="0" y="318"/>
                  </a:lnTo>
                  <a:close/>
                </a:path>
              </a:pathLst>
            </a:custGeom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 sz="3600" b="1" dirty="0">
                <a:solidFill>
                  <a:srgbClr val="FD1919"/>
                </a:solidFill>
                <a:latin typeface="Tahoma" pitchFamily="34" charset="0"/>
                <a:ea typeface="ＭＳ Ｐゴシック" charset="-128"/>
                <a:cs typeface="ＭＳ Ｐゴシック" charset="-128"/>
              </a:endParaRPr>
            </a:p>
          </p:txBody>
        </p:sp>
        <p:sp useBgFill="1">
          <p:nvSpPr>
            <p:cNvPr id="22" name="Freeform 12"/>
            <p:cNvSpPr>
              <a:spLocks noChangeAspect="1"/>
            </p:cNvSpPr>
            <p:nvPr userDrawn="1"/>
          </p:nvSpPr>
          <p:spPr bwMode="auto">
            <a:xfrm rot="10800000">
              <a:off x="5617" y="142"/>
              <a:ext cx="143" cy="137"/>
            </a:xfrm>
            <a:custGeom>
              <a:avLst/>
              <a:gdLst/>
              <a:ahLst/>
              <a:cxnLst>
                <a:cxn ang="0">
                  <a:pos x="0" y="318"/>
                </a:cxn>
                <a:cxn ang="0">
                  <a:pos x="0" y="0"/>
                </a:cxn>
                <a:cxn ang="0">
                  <a:pos x="308" y="2"/>
                </a:cxn>
                <a:cxn ang="0">
                  <a:pos x="266" y="8"/>
                </a:cxn>
                <a:cxn ang="0">
                  <a:pos x="236" y="14"/>
                </a:cxn>
                <a:cxn ang="0">
                  <a:pos x="209" y="24"/>
                </a:cxn>
                <a:cxn ang="0">
                  <a:pos x="183" y="36"/>
                </a:cxn>
                <a:cxn ang="0">
                  <a:pos x="143" y="57"/>
                </a:cxn>
                <a:cxn ang="0">
                  <a:pos x="119" y="74"/>
                </a:cxn>
                <a:cxn ang="0">
                  <a:pos x="98" y="92"/>
                </a:cxn>
                <a:cxn ang="0">
                  <a:pos x="81" y="108"/>
                </a:cxn>
                <a:cxn ang="0">
                  <a:pos x="69" y="125"/>
                </a:cxn>
                <a:cxn ang="0">
                  <a:pos x="53" y="149"/>
                </a:cxn>
                <a:cxn ang="0">
                  <a:pos x="41" y="170"/>
                </a:cxn>
                <a:cxn ang="0">
                  <a:pos x="27" y="197"/>
                </a:cxn>
                <a:cxn ang="0">
                  <a:pos x="15" y="228"/>
                </a:cxn>
                <a:cxn ang="0">
                  <a:pos x="8" y="261"/>
                </a:cxn>
                <a:cxn ang="0">
                  <a:pos x="0" y="318"/>
                </a:cxn>
              </a:cxnLst>
              <a:rect l="0" t="0" r="r" b="b"/>
              <a:pathLst>
                <a:path w="308" h="318">
                  <a:moveTo>
                    <a:pt x="0" y="318"/>
                  </a:moveTo>
                  <a:lnTo>
                    <a:pt x="0" y="0"/>
                  </a:lnTo>
                  <a:lnTo>
                    <a:pt x="308" y="2"/>
                  </a:lnTo>
                  <a:lnTo>
                    <a:pt x="266" y="8"/>
                  </a:lnTo>
                  <a:lnTo>
                    <a:pt x="236" y="14"/>
                  </a:lnTo>
                  <a:lnTo>
                    <a:pt x="209" y="24"/>
                  </a:lnTo>
                  <a:lnTo>
                    <a:pt x="183" y="36"/>
                  </a:lnTo>
                  <a:lnTo>
                    <a:pt x="143" y="57"/>
                  </a:lnTo>
                  <a:lnTo>
                    <a:pt x="119" y="74"/>
                  </a:lnTo>
                  <a:lnTo>
                    <a:pt x="98" y="92"/>
                  </a:lnTo>
                  <a:lnTo>
                    <a:pt x="81" y="108"/>
                  </a:lnTo>
                  <a:lnTo>
                    <a:pt x="69" y="125"/>
                  </a:lnTo>
                  <a:lnTo>
                    <a:pt x="53" y="149"/>
                  </a:lnTo>
                  <a:lnTo>
                    <a:pt x="41" y="170"/>
                  </a:lnTo>
                  <a:lnTo>
                    <a:pt x="27" y="197"/>
                  </a:lnTo>
                  <a:lnTo>
                    <a:pt x="15" y="228"/>
                  </a:lnTo>
                  <a:lnTo>
                    <a:pt x="8" y="261"/>
                  </a:lnTo>
                  <a:lnTo>
                    <a:pt x="0" y="318"/>
                  </a:lnTo>
                  <a:close/>
                </a:path>
              </a:pathLst>
            </a:custGeom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 sz="3600" b="1" dirty="0">
                <a:solidFill>
                  <a:srgbClr val="FD1919"/>
                </a:solidFill>
                <a:latin typeface="Tahoma" pitchFamily="34" charset="0"/>
                <a:ea typeface="ＭＳ Ｐゴシック" charset="-128"/>
                <a:cs typeface="ＭＳ Ｐゴシック" charset="-128"/>
              </a:endParaRPr>
            </a:p>
          </p:txBody>
        </p:sp>
        <p:sp useBgFill="1">
          <p:nvSpPr>
            <p:cNvPr id="23" name="Freeform 13"/>
            <p:cNvSpPr>
              <a:spLocks noChangeAspect="1"/>
            </p:cNvSpPr>
            <p:nvPr userDrawn="1"/>
          </p:nvSpPr>
          <p:spPr bwMode="auto">
            <a:xfrm rot="16200000">
              <a:off x="5479" y="135"/>
              <a:ext cx="133" cy="152"/>
            </a:xfrm>
            <a:custGeom>
              <a:avLst/>
              <a:gdLst/>
              <a:ahLst/>
              <a:cxnLst>
                <a:cxn ang="0">
                  <a:pos x="0" y="318"/>
                </a:cxn>
                <a:cxn ang="0">
                  <a:pos x="0" y="0"/>
                </a:cxn>
                <a:cxn ang="0">
                  <a:pos x="308" y="2"/>
                </a:cxn>
                <a:cxn ang="0">
                  <a:pos x="266" y="8"/>
                </a:cxn>
                <a:cxn ang="0">
                  <a:pos x="236" y="14"/>
                </a:cxn>
                <a:cxn ang="0">
                  <a:pos x="209" y="24"/>
                </a:cxn>
                <a:cxn ang="0">
                  <a:pos x="183" y="36"/>
                </a:cxn>
                <a:cxn ang="0">
                  <a:pos x="143" y="57"/>
                </a:cxn>
                <a:cxn ang="0">
                  <a:pos x="119" y="74"/>
                </a:cxn>
                <a:cxn ang="0">
                  <a:pos x="98" y="92"/>
                </a:cxn>
                <a:cxn ang="0">
                  <a:pos x="81" y="108"/>
                </a:cxn>
                <a:cxn ang="0">
                  <a:pos x="69" y="125"/>
                </a:cxn>
                <a:cxn ang="0">
                  <a:pos x="53" y="149"/>
                </a:cxn>
                <a:cxn ang="0">
                  <a:pos x="41" y="170"/>
                </a:cxn>
                <a:cxn ang="0">
                  <a:pos x="27" y="197"/>
                </a:cxn>
                <a:cxn ang="0">
                  <a:pos x="15" y="228"/>
                </a:cxn>
                <a:cxn ang="0">
                  <a:pos x="8" y="261"/>
                </a:cxn>
                <a:cxn ang="0">
                  <a:pos x="0" y="318"/>
                </a:cxn>
              </a:cxnLst>
              <a:rect l="0" t="0" r="r" b="b"/>
              <a:pathLst>
                <a:path w="308" h="318">
                  <a:moveTo>
                    <a:pt x="0" y="318"/>
                  </a:moveTo>
                  <a:lnTo>
                    <a:pt x="0" y="0"/>
                  </a:lnTo>
                  <a:lnTo>
                    <a:pt x="308" y="2"/>
                  </a:lnTo>
                  <a:lnTo>
                    <a:pt x="266" y="8"/>
                  </a:lnTo>
                  <a:lnTo>
                    <a:pt x="236" y="14"/>
                  </a:lnTo>
                  <a:lnTo>
                    <a:pt x="209" y="24"/>
                  </a:lnTo>
                  <a:lnTo>
                    <a:pt x="183" y="36"/>
                  </a:lnTo>
                  <a:lnTo>
                    <a:pt x="143" y="57"/>
                  </a:lnTo>
                  <a:lnTo>
                    <a:pt x="119" y="74"/>
                  </a:lnTo>
                  <a:lnTo>
                    <a:pt x="98" y="92"/>
                  </a:lnTo>
                  <a:lnTo>
                    <a:pt x="81" y="108"/>
                  </a:lnTo>
                  <a:lnTo>
                    <a:pt x="69" y="125"/>
                  </a:lnTo>
                  <a:lnTo>
                    <a:pt x="53" y="149"/>
                  </a:lnTo>
                  <a:lnTo>
                    <a:pt x="41" y="170"/>
                  </a:lnTo>
                  <a:lnTo>
                    <a:pt x="27" y="197"/>
                  </a:lnTo>
                  <a:lnTo>
                    <a:pt x="15" y="228"/>
                  </a:lnTo>
                  <a:lnTo>
                    <a:pt x="8" y="261"/>
                  </a:lnTo>
                  <a:lnTo>
                    <a:pt x="0" y="318"/>
                  </a:lnTo>
                  <a:close/>
                </a:path>
              </a:pathLst>
            </a:custGeom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 sz="3600" b="1" dirty="0">
                <a:solidFill>
                  <a:srgbClr val="FD1919"/>
                </a:solidFill>
                <a:latin typeface="Tahoma" pitchFamily="34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14"/>
            <p:cNvSpPr>
              <a:spLocks noChangeAspect="1" noChangeArrowheads="1"/>
            </p:cNvSpPr>
            <p:nvPr userDrawn="1"/>
          </p:nvSpPr>
          <p:spPr bwMode="auto">
            <a:xfrm>
              <a:off x="5467" y="3"/>
              <a:ext cx="290" cy="27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 sz="3600" b="1" dirty="0">
                <a:solidFill>
                  <a:srgbClr val="FD1919"/>
                </a:solidFill>
                <a:latin typeface="Tahoma" pitchFamily="34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42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  <a:ea typeface="ＭＳ Ｐゴシック" charset="-128"/>
          <a:cs typeface="ＭＳ Ｐゴシック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600" b="1">
          <a:solidFill>
            <a:srgbClr val="0099CC"/>
          </a:solidFill>
          <a:latin typeface="Garamond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0FF57ED7-9EA8-4DE8-8313-B58ABCBA59E8}" type="slidenum">
              <a:rPr lang="it-IT">
                <a:solidFill>
                  <a:srgbClr val="000000"/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47" r:id="rId1"/>
    <p:sldLayoutId id="2147487348" r:id="rId2"/>
    <p:sldLayoutId id="2147487349" r:id="rId3"/>
    <p:sldLayoutId id="2147487350" r:id="rId4"/>
    <p:sldLayoutId id="2147487351" r:id="rId5"/>
    <p:sldLayoutId id="2147487352" r:id="rId6"/>
    <p:sldLayoutId id="2147487353" r:id="rId7"/>
    <p:sldLayoutId id="2147487354" r:id="rId8"/>
    <p:sldLayoutId id="2147487355" r:id="rId9"/>
    <p:sldLayoutId id="2147487356" r:id="rId10"/>
    <p:sldLayoutId id="214748735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D6023603-102A-4F5D-9F78-0C7BA8EDAB7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61F3F473-04F3-458E-B1B8-4F5604D707DF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83" r:id="rId1"/>
    <p:sldLayoutId id="2147487384" r:id="rId2"/>
    <p:sldLayoutId id="2147487385" r:id="rId3"/>
    <p:sldLayoutId id="2147487386" r:id="rId4"/>
    <p:sldLayoutId id="2147487387" r:id="rId5"/>
    <p:sldLayoutId id="2147487388" r:id="rId6"/>
    <p:sldLayoutId id="2147487389" r:id="rId7"/>
    <p:sldLayoutId id="2147487390" r:id="rId8"/>
    <p:sldLayoutId id="2147487391" r:id="rId9"/>
    <p:sldLayoutId id="2147487392" r:id="rId10"/>
    <p:sldLayoutId id="214748739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31"/>
            <a:ext cx="8220960" cy="113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0960" cy="451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0320" y="6368349"/>
            <a:ext cx="2122560" cy="4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07442" eaLnBrk="1">
              <a:lnSpc>
                <a:spcPct val="93000"/>
              </a:lnSpc>
              <a:buSzPct val="100000"/>
              <a:buFont typeface="Times New Roman" pitchFamily="18" charset="0"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zh-CN" altLang="en-US" sz="1800" dirty="0" smtClean="0"/>
              <a:t>Mossello 8/11/2014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8"/>
            <a:ext cx="2891520" cy="46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442" eaLnBrk="1">
              <a:lnSpc>
                <a:spcPct val="93000"/>
              </a:lnSpc>
              <a:buSzPct val="100000"/>
              <a:buFont typeface="Times New Roman" pitchFamily="18" charset="0"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it-IT" altLang="en-US" sz="1800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23" y="6247378"/>
            <a:ext cx="2122560" cy="46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442" eaLnBrk="1">
              <a:lnSpc>
                <a:spcPct val="93000"/>
              </a:lnSpc>
              <a:buSzPct val="100000"/>
              <a:buFont typeface="Times New Roman" pitchFamily="18" charset="0"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CBB1BFE3-5CD7-41BF-B68C-D7E0E207F908}" type="slidenum">
              <a:rPr lang="it-IT" altLang="en-US" sz="1800" smtClean="0"/>
              <a:pPr/>
              <a:t>‹N›</a:t>
            </a:fld>
            <a:endParaRPr lang="it-IT" altLang="en-US" sz="18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95" r:id="rId1"/>
    <p:sldLayoutId id="2147487396" r:id="rId2"/>
    <p:sldLayoutId id="2147487397" r:id="rId3"/>
    <p:sldLayoutId id="2147487398" r:id="rId4"/>
    <p:sldLayoutId id="2147487399" r:id="rId5"/>
    <p:sldLayoutId id="2147487400" r:id="rId6"/>
    <p:sldLayoutId id="2147487401" r:id="rId7"/>
    <p:sldLayoutId id="2147487402" r:id="rId8"/>
    <p:sldLayoutId id="2147487403" r:id="rId9"/>
    <p:sldLayoutId id="2147487404" r:id="rId10"/>
    <p:sldLayoutId id="2147487405" r:id="rId11"/>
    <p:sldLayoutId id="2147487406" r:id="rId12"/>
    <p:sldLayoutId id="2147487407" r:id="rId13"/>
  </p:sldLayoutIdLst>
  <p:transition spd="med">
    <p:fade/>
  </p:transition>
  <p:hf sldNum="0" hdr="0" ftr="0"/>
  <p:txStyles>
    <p:titleStyle>
      <a:lvl1pPr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41464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82928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12439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165856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10981" indent="-310981" algn="l" defTabSz="407442" rtl="0" fontAlgn="base" hangingPunct="0">
        <a:lnSpc>
          <a:spcPct val="93000"/>
        </a:lnSpc>
        <a:spcBef>
          <a:spcPct val="0"/>
        </a:spcBef>
        <a:spcAft>
          <a:spcPts val="1293"/>
        </a:spcAft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07442" rtl="0" fontAlgn="base" hangingPunct="0">
        <a:lnSpc>
          <a:spcPct val="93000"/>
        </a:lnSpc>
        <a:spcBef>
          <a:spcPct val="0"/>
        </a:spcBef>
        <a:spcAft>
          <a:spcPts val="1032"/>
        </a:spcAft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ea typeface="+mn-ea"/>
        </a:defRPr>
      </a:lvl2pPr>
      <a:lvl3pPr marL="1036599" indent="-207320" algn="l" defTabSz="407442" rtl="0" fontAlgn="base" hangingPunct="0">
        <a:lnSpc>
          <a:spcPct val="93000"/>
        </a:lnSpc>
        <a:spcBef>
          <a:spcPct val="0"/>
        </a:spcBef>
        <a:spcAft>
          <a:spcPts val="771"/>
        </a:spcAft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</a:defRPr>
      </a:lvl3pPr>
      <a:lvl4pPr marL="1451240" indent="-207320" algn="l" defTabSz="407442" rtl="0" fontAlgn="base" hangingPunct="0">
        <a:lnSpc>
          <a:spcPct val="93000"/>
        </a:lnSpc>
        <a:spcBef>
          <a:spcPct val="0"/>
        </a:spcBef>
        <a:spcAft>
          <a:spcPts val="522"/>
        </a:spcAft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4pPr>
      <a:lvl5pPr marL="1865880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5pPr>
      <a:lvl6pPr marL="2280522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6pPr>
      <a:lvl7pPr marL="2695161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7pPr>
      <a:lvl8pPr marL="3109802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8pPr>
      <a:lvl9pPr marL="3524441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484" y="275069"/>
            <a:ext cx="8222400" cy="113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15" tIns="40807" rIns="81615" bIns="408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2960" y="6518128"/>
            <a:ext cx="2125440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15" tIns="40807" rIns="81615" bIns="40807" numCol="1" anchor="t" anchorCtr="0" compatLnSpc="1">
            <a:prstTxWarp prst="textNoShape">
              <a:avLst/>
            </a:prstTxWarp>
          </a:bodyPr>
          <a:lstStyle>
            <a:lvl1pPr defTabSz="407399" eaLnBrk="1" hangingPunct="1">
              <a:lnSpc>
                <a:spcPct val="100000"/>
              </a:lnSpc>
              <a:buSzPct val="100000"/>
              <a:buFont typeface="Times New Roman" pitchFamily="18" charset="0"/>
              <a:buNone/>
              <a:tabLst>
                <a:tab pos="656446" algn="l"/>
                <a:tab pos="1312888" algn="l"/>
                <a:tab pos="1969337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zh-CN" altLang="en-US" sz="1800" dirty="0" smtClean="0">
                <a:ea typeface="Microsoft YaHei" pitchFamily="34" charset="-122"/>
                <a:cs typeface="Arial"/>
              </a:rPr>
              <a:t>Mossello 8/11/2014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3360" y="6356828"/>
            <a:ext cx="2895840" cy="36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18" tIns="41460" rIns="82918" bIns="41460" anchor="ctr"/>
          <a:lstStyle/>
          <a:p>
            <a:pPr defTabSz="407399" eaLnBrk="1">
              <a:lnSpc>
                <a:spcPct val="93000"/>
              </a:lnSpc>
              <a:buSzPct val="100000"/>
              <a:buFont typeface="Times New Roman" pitchFamily="18" charset="0"/>
              <a:buNone/>
            </a:pPr>
            <a:endParaRPr lang="it-IT" sz="1800" dirty="0" smtClean="0">
              <a:solidFill>
                <a:srgbClr val="FFFFFF"/>
              </a:solidFill>
              <a:ea typeface="Microsoft YaHei" pitchFamily="34" charset="-122"/>
              <a:cs typeface="Arial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2000" y="6356831"/>
            <a:ext cx="2126880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15" tIns="40807" rIns="81615" bIns="40807" numCol="1" anchor="t" anchorCtr="0" compatLnSpc="1">
            <a:prstTxWarp prst="textNoShape">
              <a:avLst/>
            </a:prstTxWarp>
          </a:bodyPr>
          <a:lstStyle>
            <a:lvl1pPr defTabSz="407399" eaLnBrk="1" hangingPunct="1">
              <a:lnSpc>
                <a:spcPct val="100000"/>
              </a:lnSpc>
              <a:buSzPct val="100000"/>
              <a:buFont typeface="Times New Roman" pitchFamily="18" charset="0"/>
              <a:buNone/>
              <a:tabLst>
                <a:tab pos="656446" algn="l"/>
                <a:tab pos="1312888" algn="l"/>
                <a:tab pos="1969337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C2688CA6-A1D7-41A0-B017-002529D4C5D8}" type="slidenum">
              <a:rPr lang="en-US" sz="1800" smtClean="0">
                <a:ea typeface="Microsoft YaHei" pitchFamily="34" charset="-122"/>
                <a:cs typeface="Arial"/>
              </a:rPr>
              <a:pPr/>
              <a:t>‹N›</a:t>
            </a:fld>
            <a:endParaRPr lang="en-US" sz="1800" dirty="0" smtClean="0">
              <a:ea typeface="Microsoft YaHei" pitchFamily="34" charset="-122"/>
              <a:cs typeface="Arial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4" y="1604329"/>
            <a:ext cx="8222400" cy="451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54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09" r:id="rId1"/>
    <p:sldLayoutId id="2147487410" r:id="rId2"/>
    <p:sldLayoutId id="2147487411" r:id="rId3"/>
    <p:sldLayoutId id="2147487412" r:id="rId4"/>
    <p:sldLayoutId id="2147487413" r:id="rId5"/>
    <p:sldLayoutId id="2147487414" r:id="rId6"/>
    <p:sldLayoutId id="2147487415" r:id="rId7"/>
    <p:sldLayoutId id="2147487416" r:id="rId8"/>
    <p:sldLayoutId id="2147487417" r:id="rId9"/>
    <p:sldLayoutId id="2147487418" r:id="rId10"/>
    <p:sldLayoutId id="2147487419" r:id="rId11"/>
  </p:sldLayoutIdLst>
  <p:transition spd="med">
    <p:fade/>
  </p:transition>
  <p:hf sldNum="0" hdr="0" ftr="0"/>
  <p:txStyles>
    <p:titleStyle>
      <a:lvl1pPr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+mj-lt"/>
          <a:ea typeface="+mj-ea"/>
          <a:cs typeface="+mj-cs"/>
        </a:defRPr>
      </a:lvl1pPr>
      <a:lvl2pPr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2pPr>
      <a:lvl3pPr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3pPr>
      <a:lvl4pPr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4pPr>
      <a:lvl5pPr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5pPr>
      <a:lvl6pPr marL="414597"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6pPr>
      <a:lvl7pPr marL="829194"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7pPr>
      <a:lvl8pPr marL="1243791"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8pPr>
      <a:lvl9pPr marL="1658388" algn="l" defTabSz="407399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9pPr>
    </p:titleStyle>
    <p:bodyStyle>
      <a:lvl1pPr marL="310948" indent="-310948" algn="l" defTabSz="407399" rtl="0" fontAlgn="base">
        <a:lnSpc>
          <a:spcPct val="93000"/>
        </a:lnSpc>
        <a:spcBef>
          <a:spcPct val="0"/>
        </a:spcBef>
        <a:spcAft>
          <a:spcPts val="1429"/>
        </a:spcAft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673720" indent="-259124" algn="l" defTabSz="407399" rtl="0" fontAlgn="base">
        <a:lnSpc>
          <a:spcPct val="93000"/>
        </a:lnSpc>
        <a:spcBef>
          <a:spcPct val="0"/>
        </a:spcBef>
        <a:spcAft>
          <a:spcPts val="1134"/>
        </a:spcAft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2pPr>
      <a:lvl3pPr marL="1036491" indent="-207299" algn="l" defTabSz="407399" rtl="0" fontAlgn="base">
        <a:lnSpc>
          <a:spcPct val="93000"/>
        </a:lnSpc>
        <a:spcBef>
          <a:spcPct val="0"/>
        </a:spcBef>
        <a:spcAft>
          <a:spcPts val="851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451090" indent="-207299" algn="l" defTabSz="407399" rtl="0" fontAlgn="base">
        <a:lnSpc>
          <a:spcPct val="93000"/>
        </a:lnSpc>
        <a:spcBef>
          <a:spcPct val="0"/>
        </a:spcBef>
        <a:spcAft>
          <a:spcPts val="579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1865687" indent="-207299" algn="l" defTabSz="407399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280285" indent="-207299" algn="l" defTabSz="407399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694882" indent="-207299" algn="l" defTabSz="407399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109480" indent="-207299" algn="l" defTabSz="407399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524075" indent="-207299" algn="l" defTabSz="407399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482" y="275069"/>
            <a:ext cx="8222400" cy="113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31" tIns="40816" rIns="81631" bIns="408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2960" y="6518126"/>
            <a:ext cx="2125440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31" tIns="40816" rIns="81631" bIns="40816" numCol="1" anchor="t" anchorCtr="0" compatLnSpc="1">
            <a:prstTxWarp prst="textNoShape">
              <a:avLst/>
            </a:prstTxWarp>
          </a:bodyPr>
          <a:lstStyle>
            <a:lvl1pPr defTabSz="407484" eaLnBrk="1" hangingPunct="1">
              <a:lnSpc>
                <a:spcPct val="100000"/>
              </a:lnSpc>
              <a:buSzPct val="100000"/>
              <a:buFont typeface="Times New Roman" pitchFamily="18" charset="0"/>
              <a:buNone/>
              <a:tabLst>
                <a:tab pos="656582" algn="l"/>
                <a:tab pos="1313162" algn="l"/>
                <a:tab pos="1969745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zh-CN" altLang="en-US" sz="1800" dirty="0" smtClean="0">
                <a:ea typeface="Microsoft YaHei" pitchFamily="34" charset="-122"/>
                <a:cs typeface="Arial"/>
              </a:rPr>
              <a:t>Mossello 8/11/2014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3360" y="6356828"/>
            <a:ext cx="2895840" cy="36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36" tIns="41469" rIns="82936" bIns="41469" anchor="ctr"/>
          <a:lstStyle/>
          <a:p>
            <a:pPr defTabSz="407484" eaLnBrk="1">
              <a:lnSpc>
                <a:spcPct val="93000"/>
              </a:lnSpc>
              <a:buSzPct val="100000"/>
              <a:buFont typeface="Times New Roman" pitchFamily="18" charset="0"/>
              <a:buNone/>
            </a:pPr>
            <a:endParaRPr lang="it-IT" sz="1800" dirty="0" smtClean="0">
              <a:solidFill>
                <a:srgbClr val="FFFFFF"/>
              </a:solidFill>
              <a:ea typeface="Microsoft YaHei" pitchFamily="34" charset="-122"/>
              <a:cs typeface="Arial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2000" y="6356829"/>
            <a:ext cx="2126880" cy="35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31" tIns="40816" rIns="81631" bIns="40816" numCol="1" anchor="t" anchorCtr="0" compatLnSpc="1">
            <a:prstTxWarp prst="textNoShape">
              <a:avLst/>
            </a:prstTxWarp>
          </a:bodyPr>
          <a:lstStyle>
            <a:lvl1pPr defTabSz="407484" eaLnBrk="1" hangingPunct="1">
              <a:lnSpc>
                <a:spcPct val="100000"/>
              </a:lnSpc>
              <a:buSzPct val="100000"/>
              <a:buFont typeface="Times New Roman" pitchFamily="18" charset="0"/>
              <a:buNone/>
              <a:tabLst>
                <a:tab pos="656582" algn="l"/>
                <a:tab pos="1313162" algn="l"/>
                <a:tab pos="1969745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C2688CA6-A1D7-41A0-B017-002529D4C5D8}" type="slidenum">
              <a:rPr lang="en-US" sz="1800" smtClean="0">
                <a:ea typeface="Microsoft YaHei" pitchFamily="34" charset="-122"/>
                <a:cs typeface="Arial"/>
              </a:rPr>
              <a:pPr/>
              <a:t>‹N›</a:t>
            </a:fld>
            <a:endParaRPr lang="en-US" sz="1800" dirty="0" smtClean="0">
              <a:ea typeface="Microsoft YaHei" pitchFamily="34" charset="-122"/>
              <a:cs typeface="Arial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2" y="1604329"/>
            <a:ext cx="8222400" cy="451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546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21" r:id="rId1"/>
    <p:sldLayoutId id="2147487422" r:id="rId2"/>
    <p:sldLayoutId id="2147487423" r:id="rId3"/>
    <p:sldLayoutId id="2147487424" r:id="rId4"/>
    <p:sldLayoutId id="2147487425" r:id="rId5"/>
    <p:sldLayoutId id="2147487426" r:id="rId6"/>
    <p:sldLayoutId id="2147487427" r:id="rId7"/>
    <p:sldLayoutId id="2147487428" r:id="rId8"/>
    <p:sldLayoutId id="2147487429" r:id="rId9"/>
    <p:sldLayoutId id="2147487430" r:id="rId10"/>
    <p:sldLayoutId id="2147487431" r:id="rId11"/>
  </p:sldLayoutIdLst>
  <p:transition spd="med">
    <p:fade/>
  </p:transition>
  <p:hf sldNum="0" hdr="0" ftr="0"/>
  <p:txStyles>
    <p:titleStyle>
      <a:lvl1pPr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+mj-lt"/>
          <a:ea typeface="+mj-ea"/>
          <a:cs typeface="+mj-cs"/>
        </a:defRPr>
      </a:lvl1pPr>
      <a:lvl2pPr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2pPr>
      <a:lvl3pPr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3pPr>
      <a:lvl4pPr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4pPr>
      <a:lvl5pPr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5pPr>
      <a:lvl6pPr marL="414683"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6pPr>
      <a:lvl7pPr marL="829366"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7pPr>
      <a:lvl8pPr marL="1244049"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8pPr>
      <a:lvl9pPr marL="1658732" algn="l" defTabSz="407484" rtl="0" fontAlgn="base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2100">
          <a:solidFill>
            <a:srgbClr val="000000"/>
          </a:solidFill>
          <a:latin typeface="Calibri" pitchFamily="34" charset="0"/>
          <a:cs typeface="Arial" pitchFamily="34" charset="0"/>
        </a:defRPr>
      </a:lvl9pPr>
    </p:titleStyle>
    <p:bodyStyle>
      <a:lvl1pPr marL="311013" indent="-311013" algn="l" defTabSz="407484" rtl="0" fontAlgn="base">
        <a:lnSpc>
          <a:spcPct val="93000"/>
        </a:lnSpc>
        <a:spcBef>
          <a:spcPct val="0"/>
        </a:spcBef>
        <a:spcAft>
          <a:spcPts val="1429"/>
        </a:spcAft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673860" indent="-259178" algn="l" defTabSz="407484" rtl="0" fontAlgn="base">
        <a:lnSpc>
          <a:spcPct val="93000"/>
        </a:lnSpc>
        <a:spcBef>
          <a:spcPct val="0"/>
        </a:spcBef>
        <a:spcAft>
          <a:spcPts val="1134"/>
        </a:spcAft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2pPr>
      <a:lvl3pPr marL="1036707" indent="-207341" algn="l" defTabSz="407484" rtl="0" fontAlgn="base">
        <a:lnSpc>
          <a:spcPct val="93000"/>
        </a:lnSpc>
        <a:spcBef>
          <a:spcPct val="0"/>
        </a:spcBef>
        <a:spcAft>
          <a:spcPts val="851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451391" indent="-207341" algn="l" defTabSz="407484" rtl="0" fontAlgn="base">
        <a:lnSpc>
          <a:spcPct val="93000"/>
        </a:lnSpc>
        <a:spcBef>
          <a:spcPct val="0"/>
        </a:spcBef>
        <a:spcAft>
          <a:spcPts val="579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1866074" indent="-207341" algn="l" defTabSz="407484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280758" indent="-207341" algn="l" defTabSz="407484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695440" indent="-207341" algn="l" defTabSz="407484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110124" indent="-207341" algn="l" defTabSz="407484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524806" indent="-207341" algn="l" defTabSz="407484" rtl="0" fontAlgn="base">
        <a:lnSpc>
          <a:spcPct val="93000"/>
        </a:lnSpc>
        <a:spcBef>
          <a:spcPct val="0"/>
        </a:spcBef>
        <a:spcAft>
          <a:spcPts val="284"/>
        </a:spcAft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3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3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1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9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8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65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8CE99683-A44C-49BD-8352-286860BE5CA5}" type="datetimeFigureOut">
              <a:rPr lang="it-IT">
                <a:cs typeface="+mn-cs"/>
              </a:rPr>
              <a:pPr eaLnBrk="1" hangingPunct="1">
                <a:defRPr/>
              </a:pPr>
              <a:t>08/05/2016</a:t>
            </a:fld>
            <a:endParaRPr lang="it-IT"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F6C84EAD-CD76-400C-BDCE-CC0E64D5A061}" type="slidenum">
              <a:rPr lang="it-IT">
                <a:cs typeface="+mn-cs"/>
              </a:rPr>
              <a:pPr eaLnBrk="1" hangingPunct="1">
                <a:defRPr/>
              </a:pPr>
              <a:t>‹N›</a:t>
            </a:fld>
            <a:endParaRPr lang="it-IT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57" r:id="rId1"/>
    <p:sldLayoutId id="2147487458" r:id="rId2"/>
    <p:sldLayoutId id="2147487459" r:id="rId3"/>
    <p:sldLayoutId id="2147487460" r:id="rId4"/>
    <p:sldLayoutId id="2147487461" r:id="rId5"/>
    <p:sldLayoutId id="2147487462" r:id="rId6"/>
    <p:sldLayoutId id="2147487463" r:id="rId7"/>
    <p:sldLayoutId id="2147487464" r:id="rId8"/>
    <p:sldLayoutId id="2147487465" r:id="rId9"/>
    <p:sldLayoutId id="2147487466" r:id="rId10"/>
    <p:sldLayoutId id="214748746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5" tIns="46034" rIns="92065" bIns="460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5" tIns="46034" rIns="92065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74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65" tIns="46034" rIns="92065" bIns="46034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4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65" tIns="46034" rIns="92065" bIns="4603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4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65" tIns="46034" rIns="92065" bIns="46034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fld id="{AC17B5F2-23F1-4572-920E-ED83939E468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93" r:id="rId1"/>
    <p:sldLayoutId id="2147487494" r:id="rId2"/>
    <p:sldLayoutId id="2147487495" r:id="rId3"/>
    <p:sldLayoutId id="2147487496" r:id="rId4"/>
    <p:sldLayoutId id="2147487497" r:id="rId5"/>
    <p:sldLayoutId id="2147487498" r:id="rId6"/>
    <p:sldLayoutId id="2147487499" r:id="rId7"/>
    <p:sldLayoutId id="2147487500" r:id="rId8"/>
    <p:sldLayoutId id="2147487501" r:id="rId9"/>
    <p:sldLayoutId id="2147487502" r:id="rId10"/>
    <p:sldLayoutId id="2147487503" r:id="rId11"/>
  </p:sldLayoutIdLst>
  <p:transition spd="med">
    <p:fade/>
  </p:transition>
  <p:txStyles>
    <p:titleStyle>
      <a:lvl1pPr algn="ctr" defTabSz="760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0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defTabSz="760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defTabSz="760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defTabSz="760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defTabSz="76192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defTabSz="76192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defTabSz="76192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defTabSz="761921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defTabSz="760413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7604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defTabSz="7604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defTabSz="7604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defTabSz="7604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340" indent="-228577" algn="l" defTabSz="761921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492" indent="-228577" algn="l" defTabSz="761921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645" indent="-228577" algn="l" defTabSz="761921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5797" indent="-228577" algn="l" defTabSz="761921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7" y="1025527"/>
            <a:ext cx="8456613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8" y="6405563"/>
            <a:ext cx="647858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200"/>
              </a:lnSpc>
              <a:defRPr sz="110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Anziano e Farmaci - June 2012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5" y="6405563"/>
            <a:ext cx="307975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200"/>
              </a:lnSpc>
              <a:defRPr sz="110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defRPr>
            </a:lvl1pPr>
          </a:lstStyle>
          <a:p>
            <a:fld id="{7B56D101-7D52-4DC1-B79C-02B327A240F8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77113" y="6405565"/>
            <a:ext cx="14398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200"/>
              </a:lnSpc>
              <a:defRPr sz="110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732588"/>
            <a:ext cx="9144000" cy="125412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800" dirty="0" smtClean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673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800" dirty="0" smtClean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056" name="Picture 8" descr="emea_REV_en_std_cent_Powerpoi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59602" y="68265"/>
            <a:ext cx="1824038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0" y="676275"/>
            <a:ext cx="9144000" cy="1588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it-IT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0" y="6732590"/>
            <a:ext cx="9144000" cy="15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it-IT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7" y="2159000"/>
            <a:ext cx="845661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Normal text – Verdana, 20pt regular, ls 28pt, ap 12pt, black.</a:t>
            </a:r>
          </a:p>
          <a:p>
            <a:pPr lvl="1"/>
            <a:r>
              <a:rPr lang="en-US" altLang="it-IT" smtClean="0"/>
              <a:t>Title – Verdana, 28pt regular, ls 36pt, blue (0,51,153).</a:t>
            </a:r>
          </a:p>
          <a:p>
            <a:pPr lvl="1"/>
            <a:r>
              <a:rPr lang="en-US" altLang="it-IT" smtClean="0"/>
              <a:t>Subtitle – Verdana, 24pt bold (apply manually), ls 36pt, blue (0,51,153).</a:t>
            </a:r>
          </a:p>
          <a:p>
            <a:pPr lvl="1"/>
            <a:r>
              <a:rPr lang="en-US" altLang="it-IT" smtClean="0"/>
              <a:t>Bullets level 1 – Verdana, 18pt regular, ls 24pt, ap 8pt, black.</a:t>
            </a:r>
          </a:p>
          <a:p>
            <a:pPr lvl="2"/>
            <a:r>
              <a:rPr lang="en-US" altLang="it-IT" smtClean="0"/>
              <a:t>Bullets level 2 – Verdana, 16pt regular, ls 24pt, ap 6pt, black.</a:t>
            </a:r>
          </a:p>
          <a:p>
            <a:pPr lvl="3"/>
            <a:r>
              <a:rPr lang="en-US" altLang="it-IT" smtClean="0"/>
              <a:t>Bullets level 3 – Verdana, 14pt regular, ls 20pt, ap 6pt, black.</a:t>
            </a:r>
          </a:p>
          <a:p>
            <a:pPr lvl="4"/>
            <a:r>
              <a:rPr lang="en-US" altLang="it-IT" smtClean="0"/>
              <a:t>Bullets level 4 – Verdana, 14pt regular, ls 20pt, ap 6pt, black.</a:t>
            </a:r>
          </a:p>
          <a:p>
            <a:pPr lvl="0"/>
            <a:r>
              <a:rPr lang="en-US" altLang="it-IT" smtClean="0"/>
              <a:t>Note: Use 'Increase indent' button to apply bullets, not bullets button, otherwise indentation of bullets is incorrect.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74" r:id="rId1"/>
    <p:sldLayoutId id="2147487175" r:id="rId2"/>
    <p:sldLayoutId id="2147487176" r:id="rId3"/>
    <p:sldLayoutId id="2147487177" r:id="rId4"/>
    <p:sldLayoutId id="2147487178" r:id="rId5"/>
    <p:sldLayoutId id="2147487179" r:id="rId6"/>
    <p:sldLayoutId id="2147487180" r:id="rId7"/>
    <p:sldLayoutId id="2147487181" r:id="rId8"/>
    <p:sldLayoutId id="2147487182" r:id="rId9"/>
    <p:sldLayoutId id="2147487183" r:id="rId10"/>
    <p:sldLayoutId id="2147487184" r:id="rId11"/>
  </p:sldLayoutIdLst>
  <p:transition spd="med">
    <p:fade/>
  </p:transition>
  <p:hf hdr="0" dt="0"/>
  <p:txStyles>
    <p:titleStyle>
      <a:lvl1pPr algn="l" rtl="0" eaLnBrk="0" fontAlgn="base" hangingPunct="0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5pPr>
      <a:lvl6pPr marL="457106" algn="l" rtl="0" fontAlgn="base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210" algn="l" rtl="0" fontAlgn="base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316" algn="l" rtl="0" fontAlgn="base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421" algn="l" rtl="0" fontAlgn="base">
        <a:lnSpc>
          <a:spcPts val="3598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829" indent="-342829" algn="l" defTabSz="8070764" rtl="0" eaLnBrk="0" fontAlgn="base" hangingPunct="0">
        <a:lnSpc>
          <a:spcPts val="2798"/>
        </a:lnSpc>
        <a:spcBef>
          <a:spcPct val="0"/>
        </a:spcBef>
        <a:spcAft>
          <a:spcPts val="1200"/>
        </a:spcAft>
        <a:buClr>
          <a:srgbClr val="000000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8232" indent="-266645" algn="l" defTabSz="8070764" rtl="0" eaLnBrk="0" fontAlgn="base" hangingPunct="0">
        <a:lnSpc>
          <a:spcPts val="2400"/>
        </a:lnSpc>
        <a:spcBef>
          <a:spcPct val="0"/>
        </a:spcBef>
        <a:spcAft>
          <a:spcPts val="80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522180" indent="-231727" algn="l" defTabSz="8070764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769778" indent="-219029" algn="l" defTabSz="8070764" rtl="0" eaLnBrk="0" fontAlgn="base" hangingPunct="0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4pPr>
      <a:lvl5pPr marL="1015790" indent="-225379" algn="l" defTabSz="8070764" rtl="0" eaLnBrk="0" fontAlgn="base" hangingPunct="0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5pPr>
      <a:lvl6pPr marL="1472895" indent="-225379" algn="l" defTabSz="8070764" rtl="0" fontAlgn="base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6pPr>
      <a:lvl7pPr marL="1929999" indent="-225379" algn="l" defTabSz="8070764" rtl="0" fontAlgn="base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7pPr>
      <a:lvl8pPr marL="2387104" indent="-225379" algn="l" defTabSz="8070764" rtl="0" fontAlgn="base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8pPr>
      <a:lvl9pPr marL="2844210" indent="-225379" algn="l" defTabSz="8070764" rtl="0" fontAlgn="base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9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FBF93866-C748-4161-B84C-860EB8F37A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08/05/2016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AF7F3D0-11F6-4BA2-8D68-15ED4A3EEC65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17" r:id="rId1"/>
    <p:sldLayoutId id="2147487518" r:id="rId2"/>
    <p:sldLayoutId id="2147487519" r:id="rId3"/>
    <p:sldLayoutId id="2147487520" r:id="rId4"/>
    <p:sldLayoutId id="2147487521" r:id="rId5"/>
    <p:sldLayoutId id="2147487522" r:id="rId6"/>
    <p:sldLayoutId id="2147487523" r:id="rId7"/>
    <p:sldLayoutId id="2147487524" r:id="rId8"/>
    <p:sldLayoutId id="2147487525" r:id="rId9"/>
    <p:sldLayoutId id="2147487526" r:id="rId10"/>
    <p:sldLayoutId id="214748752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0FF57ED7-9EA8-4DE8-8313-B58ABCBA59E8}" type="slidenum">
              <a:rPr lang="it-IT">
                <a:solidFill>
                  <a:srgbClr val="000000"/>
                </a:solidFill>
                <a:cs typeface="+mn-cs"/>
              </a:rPr>
              <a:pPr eaLnBrk="1" hangingPunct="1"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29" r:id="rId1"/>
    <p:sldLayoutId id="2147487530" r:id="rId2"/>
    <p:sldLayoutId id="2147487531" r:id="rId3"/>
    <p:sldLayoutId id="2147487532" r:id="rId4"/>
    <p:sldLayoutId id="2147487533" r:id="rId5"/>
    <p:sldLayoutId id="2147487534" r:id="rId6"/>
    <p:sldLayoutId id="2147487535" r:id="rId7"/>
    <p:sldLayoutId id="2147487536" r:id="rId8"/>
    <p:sldLayoutId id="2147487537" r:id="rId9"/>
    <p:sldLayoutId id="2147487538" r:id="rId10"/>
    <p:sldLayoutId id="214748753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0FF57ED7-9EA8-4DE8-8313-B58ABCBA59E8}" type="slidenum">
              <a:rPr lang="it-IT">
                <a:solidFill>
                  <a:srgbClr val="000000"/>
                </a:solidFill>
                <a:cs typeface="+mn-cs"/>
              </a:rPr>
              <a:pPr eaLnBrk="1" hangingPunct="1"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41" r:id="rId1"/>
    <p:sldLayoutId id="2147487542" r:id="rId2"/>
    <p:sldLayoutId id="2147487543" r:id="rId3"/>
    <p:sldLayoutId id="2147487544" r:id="rId4"/>
    <p:sldLayoutId id="2147487545" r:id="rId5"/>
    <p:sldLayoutId id="2147487546" r:id="rId6"/>
    <p:sldLayoutId id="2147487547" r:id="rId7"/>
    <p:sldLayoutId id="2147487548" r:id="rId8"/>
    <p:sldLayoutId id="2147487549" r:id="rId9"/>
    <p:sldLayoutId id="2147487550" r:id="rId10"/>
    <p:sldLayoutId id="2147487551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>
                <a:gamma/>
                <a:shade val="46275"/>
                <a:invGamma/>
              </a:srgbClr>
            </a:gs>
            <a:gs pos="50000">
              <a:srgbClr val="000066"/>
            </a:gs>
            <a:gs pos="100000">
              <a:srgbClr val="000066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46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it-IT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it-IT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B12821D-EC85-4AAB-BB45-695CF20E4D47}" type="slidenum">
              <a:rPr lang="it-IT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‹N›</a:t>
            </a:fld>
            <a:endParaRPr lang="it-IT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53" r:id="rId1"/>
    <p:sldLayoutId id="2147487554" r:id="rId2"/>
    <p:sldLayoutId id="2147487555" r:id="rId3"/>
    <p:sldLayoutId id="2147487556" r:id="rId4"/>
    <p:sldLayoutId id="2147487557" r:id="rId5"/>
    <p:sldLayoutId id="2147487558" r:id="rId6"/>
    <p:sldLayoutId id="2147487559" r:id="rId7"/>
    <p:sldLayoutId id="2147487560" r:id="rId8"/>
    <p:sldLayoutId id="2147487561" r:id="rId9"/>
    <p:sldLayoutId id="2147487562" r:id="rId10"/>
    <p:sldLayoutId id="2147487563" r:id="rId11"/>
    <p:sldLayoutId id="2147487564" r:id="rId12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57785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7785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7785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fld id="{8554261A-3921-454B-91E8-F7F8FEC6B40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3079" name="GabGood"/>
          <p:cNvSpPr>
            <a:spLocks noChangeArrowheads="1"/>
          </p:cNvSpPr>
          <p:nvPr/>
        </p:nvSpPr>
        <p:spPr bwMode="auto">
          <a:xfrm>
            <a:off x="-9143998" y="457200"/>
            <a:ext cx="914400" cy="457200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0" tIns="45711" rIns="91420" bIns="45711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t-IT" altLang="it-IT" sz="2400" dirty="0" smtClean="0">
              <a:solidFill>
                <a:srgbClr val="000000"/>
              </a:solidFill>
              <a:latin typeface="Comic Sans MS" panose="030F0702030302020204" pitchFamily="66" charset="0"/>
              <a:ea typeface="ヒラギノ角ゴ Pro W3"/>
              <a:cs typeface="ヒラギノ角ゴ Pro W3"/>
            </a:endParaRPr>
          </a:p>
        </p:txBody>
      </p:sp>
      <p:sp>
        <p:nvSpPr>
          <p:cNvPr id="3080" name="GabBad"/>
          <p:cNvSpPr>
            <a:spLocks noChangeArrowheads="1"/>
          </p:cNvSpPr>
          <p:nvPr/>
        </p:nvSpPr>
        <p:spPr bwMode="auto">
          <a:xfrm>
            <a:off x="-9143998" y="1371600"/>
            <a:ext cx="914400" cy="457200"/>
          </a:xfrm>
          <a:prstGeom prst="cube">
            <a:avLst>
              <a:gd name="adj" fmla="val 25000"/>
            </a:avLst>
          </a:prstGeom>
          <a:solidFill>
            <a:srgbClr val="005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0" tIns="45711" rIns="91420" bIns="45711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t-IT" altLang="it-IT" sz="2400" dirty="0" smtClean="0">
              <a:solidFill>
                <a:srgbClr val="000000"/>
              </a:solidFill>
              <a:latin typeface="Comic Sans MS" panose="030F0702030302020204" pitchFamily="66" charset="0"/>
              <a:ea typeface="ヒラギノ角ゴ Pro W3"/>
              <a:cs typeface="ヒラギノ角ゴ Pro W3"/>
            </a:endParaRPr>
          </a:p>
        </p:txBody>
      </p:sp>
      <p:sp>
        <p:nvSpPr>
          <p:cNvPr id="3081" name="GabNul"/>
          <p:cNvSpPr>
            <a:spLocks noChangeArrowheads="1"/>
          </p:cNvSpPr>
          <p:nvPr/>
        </p:nvSpPr>
        <p:spPr bwMode="auto">
          <a:xfrm>
            <a:off x="-9143998" y="2286000"/>
            <a:ext cx="914400" cy="457200"/>
          </a:xfrm>
          <a:prstGeom prst="cube">
            <a:avLst>
              <a:gd name="adj" fmla="val 25000"/>
            </a:avLst>
          </a:prstGeom>
          <a:solidFill>
            <a:srgbClr val="808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0" tIns="45711" rIns="91420" bIns="45711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t-IT" altLang="it-IT" sz="2400" dirty="0" smtClean="0">
              <a:solidFill>
                <a:srgbClr val="000000"/>
              </a:solidFill>
              <a:latin typeface="Comic Sans MS" panose="030F0702030302020204" pitchFamily="66" charset="0"/>
              <a:ea typeface="ヒラギノ角ゴ Pro W3"/>
              <a:cs typeface="ヒラギノ角ゴ Pro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62" r:id="rId1"/>
    <p:sldLayoutId id="2147487163" r:id="rId2"/>
    <p:sldLayoutId id="2147487164" r:id="rId3"/>
    <p:sldLayoutId id="2147487165" r:id="rId4"/>
    <p:sldLayoutId id="2147487166" r:id="rId5"/>
    <p:sldLayoutId id="2147487167" r:id="rId6"/>
    <p:sldLayoutId id="2147487168" r:id="rId7"/>
    <p:sldLayoutId id="2147487169" r:id="rId8"/>
    <p:sldLayoutId id="2147487170" r:id="rId9"/>
    <p:sldLayoutId id="2147487171" r:id="rId10"/>
    <p:sldLayoutId id="2147487172" r:id="rId11"/>
    <p:sldLayoutId id="2147487185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5pPr>
      <a:lvl6pPr marL="45710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6pPr>
      <a:lvl7pPr marL="91421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7pPr>
      <a:lvl8pPr marL="137131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8pPr>
      <a:lvl9pPr marL="182842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alibri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690" indent="-28569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051" indent="-22855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6283" indent="-228553" algn="l" defTabSz="125069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102" indent="-22855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2BA030BE-0DCB-43B0-A150-D09F2E3CE8E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97" r:id="rId1"/>
    <p:sldLayoutId id="2147487198" r:id="rId2"/>
    <p:sldLayoutId id="2147487199" r:id="rId3"/>
    <p:sldLayoutId id="2147487200" r:id="rId4"/>
    <p:sldLayoutId id="2147487201" r:id="rId5"/>
    <p:sldLayoutId id="2147487202" r:id="rId6"/>
    <p:sldLayoutId id="2147487203" r:id="rId7"/>
    <p:sldLayoutId id="2147487204" r:id="rId8"/>
    <p:sldLayoutId id="2147487205" r:id="rId9"/>
    <p:sldLayoutId id="2147487206" r:id="rId10"/>
    <p:sldLayoutId id="214748720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3E64F3F5-4661-499E-B0AE-8EED6DFF991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08" r:id="rId1"/>
    <p:sldLayoutId id="2147487209" r:id="rId2"/>
    <p:sldLayoutId id="2147487210" r:id="rId3"/>
    <p:sldLayoutId id="2147487211" r:id="rId4"/>
    <p:sldLayoutId id="2147487212" r:id="rId5"/>
    <p:sldLayoutId id="2147487213" r:id="rId6"/>
    <p:sldLayoutId id="2147487214" r:id="rId7"/>
    <p:sldLayoutId id="2147487215" r:id="rId8"/>
    <p:sldLayoutId id="2147487216" r:id="rId9"/>
    <p:sldLayoutId id="2147487217" r:id="rId10"/>
    <p:sldLayoutId id="214748721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A"/>
            </a:gs>
            <a:gs pos="50000">
              <a:srgbClr val="000066"/>
            </a:gs>
            <a:gs pos="100000">
              <a:srgbClr val="00000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5" tIns="46029" rIns="92055" bIns="460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5" tIns="46029" rIns="92055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defTabSz="761842" eaLnBrk="0" hangingPunct="0">
              <a:defRPr sz="140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ctr" defTabSz="761842" eaLnBrk="0" hangingPunct="0">
              <a:defRPr sz="140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r" defTabSz="761842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97649A31-8A04-49DA-9E2E-A9930688366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4" r:id="rId1"/>
    <p:sldLayoutId id="2147487245" r:id="rId2"/>
    <p:sldLayoutId id="2147487246" r:id="rId3"/>
    <p:sldLayoutId id="2147487247" r:id="rId4"/>
    <p:sldLayoutId id="2147487248" r:id="rId5"/>
    <p:sldLayoutId id="2147487249" r:id="rId6"/>
    <p:sldLayoutId id="2147487250" r:id="rId7"/>
    <p:sldLayoutId id="2147487251" r:id="rId8"/>
    <p:sldLayoutId id="2147487252" r:id="rId9"/>
    <p:sldLayoutId id="2147487253" r:id="rId10"/>
    <p:sldLayoutId id="2147487254" r:id="rId11"/>
  </p:sldLayoutIdLst>
  <p:transition spd="med">
    <p:fade/>
  </p:transition>
  <p:txStyles>
    <p:titleStyle>
      <a:lvl1pPr algn="ctr" defTabSz="761842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106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210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316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421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829" indent="-342829" algn="l" defTabSz="761842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761842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761842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761842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761842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A"/>
            </a:gs>
            <a:gs pos="50000">
              <a:srgbClr val="000066"/>
            </a:gs>
            <a:gs pos="100000">
              <a:srgbClr val="00000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5" tIns="46029" rIns="92055" bIns="460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5" tIns="46029" rIns="92055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defTabSz="761842" eaLnBrk="0" hangingPunct="0">
              <a:defRPr sz="140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ctr" defTabSz="761842" eaLnBrk="0" hangingPunct="0">
              <a:defRPr sz="140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r" defTabSz="761842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1A44850-4C6A-435B-A518-67A3FF207E5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68" r:id="rId1"/>
    <p:sldLayoutId id="2147487269" r:id="rId2"/>
    <p:sldLayoutId id="2147487270" r:id="rId3"/>
    <p:sldLayoutId id="2147487271" r:id="rId4"/>
    <p:sldLayoutId id="2147487272" r:id="rId5"/>
    <p:sldLayoutId id="2147487273" r:id="rId6"/>
    <p:sldLayoutId id="2147487274" r:id="rId7"/>
    <p:sldLayoutId id="2147487275" r:id="rId8"/>
    <p:sldLayoutId id="2147487276" r:id="rId9"/>
    <p:sldLayoutId id="2147487277" r:id="rId10"/>
    <p:sldLayoutId id="2147487278" r:id="rId11"/>
  </p:sldLayoutIdLst>
  <p:transition spd="med">
    <p:fade/>
  </p:transition>
  <p:txStyles>
    <p:titleStyle>
      <a:lvl1pPr algn="ctr" defTabSz="761842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defTabSz="76184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106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210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316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421" algn="ctr" defTabSz="761842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829" indent="-342829" algn="l" defTabSz="761842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761842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761842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761842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761842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0AEBDB24-AF1C-442F-B86C-799CAFE2927B}" type="slidenum">
              <a:rPr lang="de-DE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92" r:id="rId1"/>
    <p:sldLayoutId id="2147487293" r:id="rId2"/>
    <p:sldLayoutId id="2147487294" r:id="rId3"/>
    <p:sldLayoutId id="2147487295" r:id="rId4"/>
    <p:sldLayoutId id="2147487296" r:id="rId5"/>
    <p:sldLayoutId id="2147487297" r:id="rId6"/>
    <p:sldLayoutId id="2147487298" r:id="rId7"/>
    <p:sldLayoutId id="2147487299" r:id="rId8"/>
    <p:sldLayoutId id="2147487300" r:id="rId9"/>
    <p:sldLayoutId id="2147487301" r:id="rId10"/>
    <p:sldLayoutId id="2147487302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0FF57ED7-9EA8-4DE8-8313-B58ABCBA59E8}" type="slidenum">
              <a:rPr lang="it-IT">
                <a:solidFill>
                  <a:srgbClr val="000000"/>
                </a:solidFill>
                <a:cs typeface="+mn-cs"/>
              </a:rPr>
              <a:pPr eaLnBrk="1" hangingPunct="1"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04" r:id="rId1"/>
    <p:sldLayoutId id="2147487305" r:id="rId2"/>
    <p:sldLayoutId id="2147487306" r:id="rId3"/>
    <p:sldLayoutId id="2147487307" r:id="rId4"/>
    <p:sldLayoutId id="2147487308" r:id="rId5"/>
    <p:sldLayoutId id="2147487309" r:id="rId6"/>
    <p:sldLayoutId id="2147487310" r:id="rId7"/>
    <p:sldLayoutId id="2147487311" r:id="rId8"/>
    <p:sldLayoutId id="2147487312" r:id="rId9"/>
    <p:sldLayoutId id="2147487313" r:id="rId10"/>
    <p:sldLayoutId id="214748731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al-dictionary.thefreedictionary.com/ageis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i_Microsoft_Office_Word_97_-_20032.doc"/><Relationship Id="rId2" Type="http://schemas.openxmlformats.org/officeDocument/2006/relationships/slideLayout" Target="../slideLayouts/slideLayout243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ncbi.nlm.nih.gov/pubmed/5366225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2.xml"/><Relationship Id="rId6" Type="http://schemas.openxmlformats.org/officeDocument/2006/relationships/hyperlink" Target="http://topics.nytimes.com/top/reference/timestopics/people/m/douglas_martin/index.html?inline=nyt-per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2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3.xml"/><Relationship Id="rId1" Type="http://schemas.openxmlformats.org/officeDocument/2006/relationships/themeOverride" Target="../theme/themeOverride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89.emf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"/>
            <a:ext cx="9144000" cy="1323411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10" tIns="45706" rIns="91410" bIns="45706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3060065" algn="ctr"/>
                <a:tab pos="6120130" algn="r"/>
                <a:tab pos="6120130" algn="r"/>
              </a:tabLst>
            </a:pP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Scuola di Specializzazione in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3060065" algn="ctr"/>
                <a:tab pos="6120130" algn="r"/>
                <a:tab pos="6120130" algn="r"/>
              </a:tabLst>
            </a:pP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Medicina di Emergenza e Urgenza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3060065" algn="ctr"/>
                <a:tab pos="6120130" algn="r"/>
                <a:tab pos="6120130" algn="r"/>
              </a:tabLst>
            </a:pP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Università di Perugia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3060065" algn="ctr"/>
                <a:tab pos="6120130" algn="r"/>
                <a:tab pos="6120130" algn="r"/>
              </a:tabLst>
            </a:pPr>
            <a:r>
              <a:rPr lang="it-IT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9 Maggio 2016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748" y="3356992"/>
            <a:ext cx="91085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5" tIns="46034" rIns="92065" bIns="46034" numCol="1" anchor="t" anchorCtr="0" compatLnSpc="1">
            <a:prstTxWarp prst="textNoShape">
              <a:avLst/>
            </a:prstTxWarp>
          </a:bodyPr>
          <a:lstStyle/>
          <a:p>
            <a:pPr marL="342900" indent="-342900" algn="ctr" defTabSz="761921" eaLnBrk="1" hangingPunct="1">
              <a:defRPr/>
            </a:pPr>
            <a:r>
              <a:rPr lang="it-IT" sz="2800" b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Niccolò Marchionni</a:t>
            </a:r>
            <a:endParaRPr lang="it-IT" sz="600" b="1" kern="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algn="ctr" defTabSz="761921" eaLnBrk="1" hangingPunct="1">
              <a:defRPr/>
            </a:pPr>
            <a:endParaRPr lang="it-IT" sz="600" b="1" kern="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algn="ctr" defTabSz="761921" eaLnBrk="1" hangingPunct="1">
              <a:defRPr/>
            </a:pPr>
            <a:r>
              <a:rPr lang="it-IT" sz="1700" b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Ordinario di Geriatria, Università di Firenze</a:t>
            </a:r>
          </a:p>
          <a:p>
            <a:pPr marL="342900" indent="-342900" algn="ctr" defTabSz="761921" eaLnBrk="1" hangingPunct="1">
              <a:defRPr/>
            </a:pPr>
            <a:r>
              <a:rPr lang="it-IT" sz="1700" b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Direttore Dipartimento Cardio-Toraco-Vascolare</a:t>
            </a:r>
          </a:p>
          <a:p>
            <a:pPr marL="342900" indent="-342900" algn="ctr" defTabSz="761921" eaLnBrk="1" hangingPunct="1">
              <a:defRPr/>
            </a:pPr>
            <a:r>
              <a:rPr lang="it-IT" sz="1700" b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Azienda Ospedaliero-Universitaria Careggi</a:t>
            </a:r>
            <a:endParaRPr lang="it-IT" sz="800" b="1" kern="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algn="ctr" defTabSz="761921" eaLnBrk="1" hangingPunct="1">
              <a:defRPr/>
            </a:pPr>
            <a:endParaRPr lang="it-IT" sz="800" b="1" kern="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algn="ctr" defTabSz="761921" eaLnBrk="1" hangingPunct="1">
              <a:defRPr/>
            </a:pPr>
            <a:r>
              <a:rPr lang="it-IT" sz="1700" b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Past-President, Società Italiana di Cardiologia Geriatrica (SICGe)</a:t>
            </a:r>
          </a:p>
          <a:p>
            <a:pPr marL="342900" indent="-342900" algn="ctr" defTabSz="761921" eaLnBrk="1" hangingPunct="1">
              <a:defRPr/>
            </a:pPr>
            <a:r>
              <a:rPr lang="it-IT" sz="1700" b="1" i="1" kern="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Chaiperson</a:t>
            </a:r>
            <a:r>
              <a:rPr lang="it-IT" sz="1700" b="1" i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Geriatric Expert Group, </a:t>
            </a:r>
            <a:r>
              <a:rPr lang="it-IT" sz="1700" b="1" i="1" kern="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European</a:t>
            </a:r>
            <a:r>
              <a:rPr lang="it-IT" sz="1700" b="1" i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it-IT" sz="1700" b="1" i="1" kern="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Medicines</a:t>
            </a:r>
            <a:r>
              <a:rPr lang="it-IT" sz="1700" b="1" i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it-IT" sz="1700" b="1" i="1" kern="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Agency</a:t>
            </a:r>
            <a:r>
              <a:rPr lang="it-IT" sz="1700" b="1" i="1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London</a:t>
            </a:r>
            <a:endParaRPr lang="it-IT" sz="1100" b="1" kern="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9" name="Immagine 1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 l="3108" t="922"/>
          <a:stretch>
            <a:fillRect/>
          </a:stretch>
        </p:blipFill>
        <p:spPr bwMode="auto">
          <a:xfrm>
            <a:off x="2185845" y="5919129"/>
            <a:ext cx="14414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17066" b="16260"/>
          <a:stretch>
            <a:fillRect/>
          </a:stretch>
        </p:blipFill>
        <p:spPr bwMode="auto">
          <a:xfrm>
            <a:off x="4625516" y="5890909"/>
            <a:ext cx="2332638" cy="7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r="2554" b="2554"/>
          <a:stretch>
            <a:fillRect/>
          </a:stretch>
        </p:blipFill>
        <p:spPr bwMode="auto">
          <a:xfrm>
            <a:off x="7956376" y="5814353"/>
            <a:ext cx="9429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21" descr="Logo UNIFI_2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613" y="5759392"/>
            <a:ext cx="958011" cy="1051310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93760" y="1796652"/>
            <a:ext cx="8622720" cy="1200300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10" tIns="45706" rIns="91410" bIns="45706" rtlCol="0">
            <a:spAutoFit/>
          </a:bodyPr>
          <a:lstStyle/>
          <a:p>
            <a:pPr algn="ctr" defTabSz="761763">
              <a:defRPr/>
            </a:pPr>
            <a:r>
              <a:rPr lang="it-IT" sz="3600" dirty="0" smtClean="0"/>
              <a:t>Medicina intensiva nell’anziano:</a:t>
            </a:r>
          </a:p>
          <a:p>
            <a:pPr algn="ctr" defTabSz="761763">
              <a:defRPr/>
            </a:pPr>
            <a:r>
              <a:rPr lang="it-IT" sz="3600" dirty="0" smtClean="0"/>
              <a:t>tra linee-guida e ageismo</a:t>
            </a:r>
            <a:endParaRPr lang="it-IT" sz="3600" dirty="0" smtClean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5465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477" y="208893"/>
            <a:ext cx="87153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5632" y="208893"/>
            <a:ext cx="8699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3"/>
          <p:cNvPicPr>
            <a:picLocks noChangeAspect="1"/>
          </p:cNvPicPr>
          <p:nvPr/>
        </p:nvPicPr>
        <p:blipFill>
          <a:blip r:embed="rId2" cstate="print"/>
          <a:srcRect t="21619" b="54610"/>
          <a:stretch>
            <a:fillRect/>
          </a:stretch>
        </p:blipFill>
        <p:spPr bwMode="auto">
          <a:xfrm>
            <a:off x="77039" y="424947"/>
            <a:ext cx="8989927" cy="52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Immagine 7"/>
          <p:cNvPicPr>
            <a:picLocks noChangeAspect="1"/>
          </p:cNvPicPr>
          <p:nvPr/>
        </p:nvPicPr>
        <p:blipFill>
          <a:blip r:embed="rId3" cstate="print">
            <a:lum bright="-20000" contrast="30000"/>
          </a:blip>
          <a:srcRect l="5761" t="13453" r="3843"/>
          <a:stretch>
            <a:fillRect/>
          </a:stretch>
        </p:blipFill>
        <p:spPr bwMode="auto">
          <a:xfrm>
            <a:off x="609600" y="2870201"/>
            <a:ext cx="7924800" cy="218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6806" name="Rettangolo 2"/>
          <p:cNvSpPr>
            <a:spLocks noChangeArrowheads="1"/>
          </p:cNvSpPr>
          <p:nvPr/>
        </p:nvSpPr>
        <p:spPr bwMode="auto">
          <a:xfrm>
            <a:off x="2457451" y="1097211"/>
            <a:ext cx="4228874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r>
              <a:rPr lang="it-IT" altLang="it-IT" sz="1400" dirty="0" err="1">
                <a:solidFill>
                  <a:schemeClr val="tx1"/>
                </a:solidFill>
              </a:rPr>
              <a:t>Pintado</a:t>
            </a:r>
            <a:r>
              <a:rPr lang="it-IT" altLang="it-IT" sz="1400" dirty="0">
                <a:solidFill>
                  <a:schemeClr val="tx1"/>
                </a:solidFill>
              </a:rPr>
              <a:t> </a:t>
            </a:r>
            <a:r>
              <a:rPr lang="it-IT" altLang="it-IT" sz="1400" dirty="0" err="1">
                <a:solidFill>
                  <a:schemeClr val="tx1"/>
                </a:solidFill>
              </a:rPr>
              <a:t>MC</a:t>
            </a:r>
            <a:r>
              <a:rPr lang="it-IT" altLang="it-IT" sz="1400" dirty="0">
                <a:solidFill>
                  <a:schemeClr val="tx1"/>
                </a:solidFill>
              </a:rPr>
              <a:t> et al The </a:t>
            </a:r>
            <a:r>
              <a:rPr lang="it-IT" altLang="it-IT" sz="1400" dirty="0" err="1">
                <a:solidFill>
                  <a:schemeClr val="tx1"/>
                </a:solidFill>
              </a:rPr>
              <a:t>Scientific</a:t>
            </a:r>
            <a:r>
              <a:rPr lang="it-IT" altLang="it-IT" sz="1400" dirty="0">
                <a:solidFill>
                  <a:schemeClr val="tx1"/>
                </a:solidFill>
              </a:rPr>
              <a:t> World Journal 2013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22328" y="1973177"/>
            <a:ext cx="5299349" cy="4616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Factors associated with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ICU refusal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685802" y="3352800"/>
            <a:ext cx="7677150" cy="361950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394140" y="2870202"/>
            <a:ext cx="8308428" cy="3026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it-IT"/>
          </a:p>
        </p:txBody>
      </p:sp>
      <p:pic>
        <p:nvPicPr>
          <p:cNvPr id="77826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7438" y="15456"/>
            <a:ext cx="727551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ttangolo 2"/>
          <p:cNvSpPr>
            <a:spLocks noChangeArrowheads="1"/>
          </p:cNvSpPr>
          <p:nvPr/>
        </p:nvSpPr>
        <p:spPr bwMode="auto">
          <a:xfrm>
            <a:off x="5929313" y="1019177"/>
            <a:ext cx="2760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r>
              <a:rPr lang="it-IT" altLang="it-IT">
                <a:solidFill>
                  <a:schemeClr val="tx1"/>
                </a:solidFill>
              </a:rPr>
              <a:t>Iapichino G, Intensive Care Med 2010</a:t>
            </a:r>
          </a:p>
        </p:txBody>
      </p:sp>
      <p:pic>
        <p:nvPicPr>
          <p:cNvPr id="77828" name="Picture 2" descr="http://espnic-online.org/about_espnic/PublishingImages/ICM.bmp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4198" y="42028"/>
            <a:ext cx="1321468" cy="17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880971" y="2216323"/>
            <a:ext cx="726707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Patients’ (n=7,877) characteristics at first ICU triage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86438" y="3175437"/>
            <a:ext cx="8123832" cy="2415628"/>
            <a:chOff x="1020168" y="2235200"/>
            <a:chExt cx="7080845" cy="1755973"/>
          </a:xfrm>
        </p:grpSpPr>
        <p:pic>
          <p:nvPicPr>
            <p:cNvPr id="77829" name="Immagine 4"/>
            <p:cNvPicPr>
              <a:picLocks noChangeAspect="1"/>
            </p:cNvPicPr>
            <p:nvPr/>
          </p:nvPicPr>
          <p:blipFill>
            <a:blip r:embed="rId4" cstate="print">
              <a:lum bright="-10000" contrast="20000"/>
            </a:blip>
            <a:srcRect t="44027" r="61110" b="52095"/>
            <a:stretch>
              <a:fillRect/>
            </a:stretch>
          </p:blipFill>
          <p:spPr bwMode="auto">
            <a:xfrm>
              <a:off x="1020168" y="3761140"/>
              <a:ext cx="1861055" cy="207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0" name="Immagine 5"/>
            <p:cNvPicPr>
              <a:picLocks noChangeAspect="1"/>
            </p:cNvPicPr>
            <p:nvPr/>
          </p:nvPicPr>
          <p:blipFill>
            <a:blip r:embed="rId5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042988" y="2235200"/>
              <a:ext cx="7058025" cy="153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magine 4"/>
            <p:cNvPicPr>
              <a:picLocks noChangeAspect="1"/>
            </p:cNvPicPr>
            <p:nvPr/>
          </p:nvPicPr>
          <p:blipFill>
            <a:blip r:embed="rId4" cstate="print">
              <a:lum bright="-10000" contrast="20000"/>
            </a:blip>
            <a:srcRect l="40393" t="44027" r="40679" b="51880"/>
            <a:stretch>
              <a:fillRect/>
            </a:stretch>
          </p:blipFill>
          <p:spPr bwMode="auto">
            <a:xfrm>
              <a:off x="3804235" y="3761140"/>
              <a:ext cx="905774" cy="21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magine 4"/>
            <p:cNvPicPr>
              <a:picLocks noChangeAspect="1"/>
            </p:cNvPicPr>
            <p:nvPr/>
          </p:nvPicPr>
          <p:blipFill>
            <a:blip r:embed="rId4" cstate="print">
              <a:lum bright="-10000" contrast="20000"/>
            </a:blip>
            <a:srcRect l="84978" t="44027" b="51664"/>
            <a:stretch>
              <a:fillRect/>
            </a:stretch>
          </p:blipFill>
          <p:spPr bwMode="auto">
            <a:xfrm>
              <a:off x="6849373" y="3761140"/>
              <a:ext cx="718867" cy="230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magine 4"/>
            <p:cNvPicPr>
              <a:picLocks noChangeAspect="1"/>
            </p:cNvPicPr>
            <p:nvPr/>
          </p:nvPicPr>
          <p:blipFill>
            <a:blip r:embed="rId4" cstate="print">
              <a:lum bright="-10000" contrast="20000"/>
            </a:blip>
            <a:srcRect l="61964" t="44027" r="14421" b="51933"/>
            <a:stretch>
              <a:fillRect/>
            </a:stretch>
          </p:blipFill>
          <p:spPr bwMode="auto">
            <a:xfrm>
              <a:off x="5434650" y="3761140"/>
              <a:ext cx="1130052" cy="215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Rettangolo arrotondato 25"/>
          <p:cNvSpPr/>
          <p:nvPr/>
        </p:nvSpPr>
        <p:spPr>
          <a:xfrm>
            <a:off x="5470633" y="3326524"/>
            <a:ext cx="1245478" cy="2396359"/>
          </a:xfrm>
          <a:prstGeom prst="roundRect">
            <a:avLst/>
          </a:prstGeom>
          <a:solidFill>
            <a:srgbClr val="FF0066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it-IT"/>
          </a:p>
        </p:txBody>
      </p:sp>
      <p:grpSp>
        <p:nvGrpSpPr>
          <p:cNvPr id="27" name="Gruppo 26"/>
          <p:cNvGrpSpPr/>
          <p:nvPr/>
        </p:nvGrpSpPr>
        <p:grpSpPr>
          <a:xfrm>
            <a:off x="1837222" y="1672244"/>
            <a:ext cx="7212182" cy="4564220"/>
            <a:chOff x="1695328" y="1672244"/>
            <a:chExt cx="7212182" cy="4564220"/>
          </a:xfrm>
        </p:grpSpPr>
        <p:pic>
          <p:nvPicPr>
            <p:cNvPr id="28" name="Immagine 27"/>
            <p:cNvPicPr>
              <a:picLocks noChangeAspect="1"/>
            </p:cNvPicPr>
            <p:nvPr/>
          </p:nvPicPr>
          <p:blipFill rotWithShape="1">
            <a:blip r:embed="rId6" cstate="print"/>
            <a:srcRect l="31710" t="12924" r="32566" b="32020"/>
            <a:stretch/>
          </p:blipFill>
          <p:spPr>
            <a:xfrm>
              <a:off x="3641833" y="1672244"/>
              <a:ext cx="5265677" cy="4564220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9" name="Rettangolo 28"/>
            <p:cNvSpPr/>
            <p:nvPr/>
          </p:nvSpPr>
          <p:spPr>
            <a:xfrm>
              <a:off x="4035973" y="3153103"/>
              <a:ext cx="867103" cy="4256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Freccia a destra 29"/>
            <p:cNvSpPr/>
            <p:nvPr/>
          </p:nvSpPr>
          <p:spPr>
            <a:xfrm rot="19153790">
              <a:off x="1695328" y="4324000"/>
              <a:ext cx="2615730" cy="2279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99545" y="2680138"/>
            <a:ext cx="8639503" cy="39256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it-IT"/>
          </a:p>
        </p:txBody>
      </p:sp>
      <p:pic>
        <p:nvPicPr>
          <p:cNvPr id="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7438" y="15456"/>
            <a:ext cx="727551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2"/>
          <p:cNvSpPr>
            <a:spLocks noChangeArrowheads="1"/>
          </p:cNvSpPr>
          <p:nvPr/>
        </p:nvSpPr>
        <p:spPr bwMode="auto">
          <a:xfrm>
            <a:off x="5929313" y="1019177"/>
            <a:ext cx="2760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r>
              <a:rPr lang="it-IT" altLang="it-IT">
                <a:solidFill>
                  <a:schemeClr val="tx1"/>
                </a:solidFill>
              </a:rPr>
              <a:t>Iapichino G, Intensive Care Med 2010</a:t>
            </a:r>
          </a:p>
        </p:txBody>
      </p:sp>
      <p:pic>
        <p:nvPicPr>
          <p:cNvPr id="10" name="Picture 2" descr="http://espnic-online.org/about_espnic/PublishingImages/ICM.bmp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4198" y="42028"/>
            <a:ext cx="1321468" cy="17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220719" y="1979833"/>
            <a:ext cx="8734097" cy="4770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Impact of ICU treatment on </a:t>
            </a:r>
            <a:r>
              <a:rPr lang="en-US" sz="2500" b="1" dirty="0" smtClean="0">
                <a:solidFill>
                  <a:srgbClr val="FF0000"/>
                </a:solidFill>
              </a:rPr>
              <a:t>mortality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by SAPS score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6"/>
          <p:cNvPicPr>
            <a:picLocks noChangeAspect="1"/>
          </p:cNvPicPr>
          <p:nvPr/>
        </p:nvPicPr>
        <p:blipFill>
          <a:blip r:embed="rId4" cstate="print"/>
          <a:srcRect b="48212"/>
          <a:stretch>
            <a:fillRect/>
          </a:stretch>
        </p:blipFill>
        <p:spPr bwMode="auto">
          <a:xfrm>
            <a:off x="337655" y="2796149"/>
            <a:ext cx="8349147" cy="36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3"/>
          <p:cNvPicPr>
            <a:picLocks noChangeAspect="1"/>
          </p:cNvPicPr>
          <p:nvPr/>
        </p:nvPicPr>
        <p:blipFill>
          <a:blip r:embed="rId4" cstate="print"/>
          <a:srcRect t="49292"/>
          <a:stretch>
            <a:fillRect/>
          </a:stretch>
        </p:blipFill>
        <p:spPr bwMode="auto">
          <a:xfrm>
            <a:off x="353414" y="2901732"/>
            <a:ext cx="8476951" cy="365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ctonia.com/pagine/Scritti/deuteragonismi/Rodin_pensa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34" y="1580355"/>
            <a:ext cx="2854381" cy="404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153104" y="1927706"/>
            <a:ext cx="5722885" cy="3385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0" tIns="45711" rIns="91420" bIns="45711">
            <a:spAutoFit/>
          </a:bodyPr>
          <a:lstStyle/>
          <a:p>
            <a:pPr>
              <a:defRPr/>
            </a:pPr>
            <a:r>
              <a:rPr lang="it-IT" sz="5400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Quindi …</a:t>
            </a:r>
            <a:endParaRPr lang="it-IT" sz="4000" dirty="0" smtClean="0">
              <a:solidFill>
                <a:schemeClr val="accent4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it-IT" sz="4000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… un anziano “complesso”, non dovrebbe </a:t>
            </a:r>
            <a:r>
              <a:rPr lang="it-IT" sz="4000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essere trattato </a:t>
            </a:r>
            <a:r>
              <a:rPr lang="it-IT" sz="4000" b="1" dirty="0">
                <a:solidFill>
                  <a:srgbClr val="FF0000"/>
                </a:solidFill>
              </a:rPr>
              <a:t>più </a:t>
            </a:r>
            <a:r>
              <a:rPr lang="it-IT" sz="4000" b="1" dirty="0" smtClean="0">
                <a:solidFill>
                  <a:srgbClr val="FF0000"/>
                </a:solidFill>
              </a:rPr>
              <a:t>aggressivamente?</a:t>
            </a:r>
            <a:endParaRPr lang="it-IT" sz="40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7587800" y="278463"/>
            <a:ext cx="966787" cy="21224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71986" tIns="0" rIns="71986" bIns="0">
            <a:spAutoFit/>
          </a:bodyPr>
          <a:lstStyle/>
          <a:p>
            <a:pPr algn="ctr"/>
            <a:r>
              <a:rPr lang="it-IT" sz="13800" b="1" dirty="0">
                <a:solidFill>
                  <a:srgbClr val="FFFFFF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9368" y="5840413"/>
            <a:ext cx="2830513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Auguste </a:t>
            </a:r>
            <a:r>
              <a:rPr lang="it-IT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Rodin</a:t>
            </a:r>
            <a:r>
              <a:rPr lang="it-IT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, Il pensatore, </a:t>
            </a:r>
          </a:p>
          <a:p>
            <a:pPr algn="ctr">
              <a:defRPr/>
            </a:pPr>
            <a:r>
              <a:rPr lang="it-IT" sz="16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1880 </a:t>
            </a:r>
            <a:endParaRPr lang="it-IT" sz="16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83779" y="2427890"/>
            <a:ext cx="8576442" cy="40359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it-IT"/>
          </a:p>
        </p:txBody>
      </p:sp>
      <p:pic>
        <p:nvPicPr>
          <p:cNvPr id="80898" name="Immagine 3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08227" y="12702"/>
            <a:ext cx="68326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Immagine 2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 b="48161"/>
          <a:stretch>
            <a:fillRect/>
          </a:stretch>
        </p:blipFill>
        <p:spPr bwMode="auto">
          <a:xfrm>
            <a:off x="474665" y="2483940"/>
            <a:ext cx="81946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 t="75854" b="9178"/>
          <a:stretch>
            <a:fillRect/>
          </a:stretch>
        </p:blipFill>
        <p:spPr bwMode="auto">
          <a:xfrm>
            <a:off x="473075" y="5160467"/>
            <a:ext cx="8197850" cy="7461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0901" name="Immagine 6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 t="91385"/>
          <a:stretch>
            <a:fillRect/>
          </a:stretch>
        </p:blipFill>
        <p:spPr bwMode="auto">
          <a:xfrm>
            <a:off x="474663" y="5930403"/>
            <a:ext cx="81962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2" descr="http://espnic-online.org/about_espnic/PublishingImages/ICM.bmp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8" y="9525"/>
            <a:ext cx="1563687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accademia-lancisiana.it/DOMENICHELL%203%20apr%201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73288" y="1828800"/>
            <a:ext cx="4781550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12963" y="296865"/>
            <a:ext cx="4902200" cy="132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 eaLnBrk="1" hangingPunct="1">
              <a:defRPr/>
            </a:pPr>
            <a:r>
              <a:rPr lang="it-IT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Ageismo:</a:t>
            </a:r>
          </a:p>
          <a:p>
            <a:pPr algn="ctr" eaLnBrk="1" hangingPunct="1">
              <a:defRPr/>
            </a:pPr>
            <a:r>
              <a:rPr lang="it-IT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Culturale e Clinico</a:t>
            </a:r>
            <a:endParaRPr lang="it-IT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24101" y="4146551"/>
            <a:ext cx="4541838" cy="128749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5974" tIns="82783" rIns="125974" bIns="82783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L’esempio delle Sindromi Coronariche Acute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952807" y="5926853"/>
            <a:ext cx="3238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  <a:latin typeface="+mj-lt"/>
              </a:rPr>
              <a:t>«Le due Fride». Frida </a:t>
            </a:r>
            <a:r>
              <a:rPr lang="it-IT" sz="1600" dirty="0" err="1">
                <a:solidFill>
                  <a:schemeClr val="tx1"/>
                </a:solidFill>
                <a:latin typeface="+mj-lt"/>
              </a:rPr>
              <a:t>Kalho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 1939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204946" y="2003146"/>
            <a:ext cx="8781393" cy="4665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eaLnBrk="1" hangingPunct="1">
              <a:defRPr/>
            </a:pPr>
            <a:r>
              <a:rPr lang="en-US" sz="1800" dirty="0" err="1">
                <a:solidFill>
                  <a:srgbClr val="FFFFFF"/>
                </a:solidFill>
              </a:rPr>
              <a:t>Maeder</a:t>
            </a:r>
            <a:r>
              <a:rPr lang="en-US" sz="1800" dirty="0">
                <a:solidFill>
                  <a:srgbClr val="FFFFFF"/>
                </a:solidFill>
              </a:rPr>
              <a:t> MT. Heart February 2014 </a:t>
            </a:r>
            <a:r>
              <a:rPr lang="en-US" sz="1800" dirty="0" err="1">
                <a:solidFill>
                  <a:srgbClr val="FFFFFF"/>
                </a:solidFill>
              </a:rPr>
              <a:t>Vol</a:t>
            </a:r>
            <a:r>
              <a:rPr lang="en-US" sz="1800" dirty="0">
                <a:solidFill>
                  <a:srgbClr val="FFFFFF"/>
                </a:solidFill>
              </a:rPr>
              <a:t> 100 No 4</a:t>
            </a:r>
            <a:endParaRPr lang="it-IT" sz="1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29756" y="57151"/>
            <a:ext cx="4610100" cy="173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t="9921" r="5231"/>
          <a:stretch>
            <a:fillRect/>
          </a:stretch>
        </p:blipFill>
        <p:spPr bwMode="auto">
          <a:xfrm>
            <a:off x="4892254" y="57153"/>
            <a:ext cx="4136790" cy="172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8071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600" t="3452" r="4279" b="76405"/>
          <a:stretch>
            <a:fillRect/>
          </a:stretch>
        </p:blipFill>
        <p:spPr bwMode="auto">
          <a:xfrm>
            <a:off x="358777" y="2058988"/>
            <a:ext cx="847407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600" t="41550" r="4279" b="23163"/>
          <a:stretch>
            <a:fillRect/>
          </a:stretch>
        </p:blipFill>
        <p:spPr bwMode="auto">
          <a:xfrm>
            <a:off x="358777" y="3217863"/>
            <a:ext cx="84740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600" t="76527" r="4279" b="2425"/>
          <a:stretch>
            <a:fillRect/>
          </a:stretch>
        </p:blipFill>
        <p:spPr bwMode="auto">
          <a:xfrm>
            <a:off x="382590" y="5095875"/>
            <a:ext cx="847407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5"/>
          <p:cNvPicPr>
            <a:picLocks noChangeAspect="1" noChangeArrowheads="1"/>
          </p:cNvPicPr>
          <p:nvPr/>
        </p:nvPicPr>
        <p:blipFill>
          <a:blip r:embed="rId5" cstate="print">
            <a:lum bright="-30000" contrast="40000"/>
          </a:blip>
          <a:srcRect l="5679" t="54097" r="4312"/>
          <a:stretch>
            <a:fillRect/>
          </a:stretch>
        </p:blipFill>
        <p:spPr bwMode="auto">
          <a:xfrm>
            <a:off x="358775" y="3856038"/>
            <a:ext cx="32797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3732213" y="4422774"/>
            <a:ext cx="3050795" cy="261592"/>
          </a:xfrm>
          <a:prstGeom prst="rect">
            <a:avLst/>
          </a:prstGeom>
          <a:noFill/>
          <a:ln>
            <a:noFill/>
          </a:ln>
        </p:spPr>
        <p:txBody>
          <a:bodyPr wrap="none" lIns="91420" tIns="45711" rIns="91420" bIns="45711">
            <a:spAutoFit/>
          </a:bodyPr>
          <a:lstStyle/>
          <a:p>
            <a:pPr eaLnBrk="1" hangingPunct="1">
              <a:defRPr/>
            </a:pPr>
            <a:r>
              <a:rPr lang="it-IT" sz="1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DANAMI-</a:t>
            </a:r>
            <a:r>
              <a:rPr lang="it-IT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2</a:t>
            </a:r>
            <a:r>
              <a:rPr lang="it-IT" sz="1100" dirty="0">
                <a:solidFill>
                  <a:srgbClr val="000000"/>
                </a:solidFill>
                <a:cs typeface="+mn-cs"/>
              </a:rPr>
              <a:t>   N </a:t>
            </a:r>
            <a:r>
              <a:rPr lang="it-IT" sz="1100" dirty="0" err="1">
                <a:solidFill>
                  <a:srgbClr val="000000"/>
                </a:solidFill>
                <a:cs typeface="+mn-cs"/>
              </a:rPr>
              <a:t>Engl</a:t>
            </a:r>
            <a:r>
              <a:rPr lang="it-IT" sz="1100" dirty="0">
                <a:solidFill>
                  <a:srgbClr val="000000"/>
                </a:solidFill>
                <a:cs typeface="+mn-cs"/>
              </a:rPr>
              <a:t> J Med 2003; 349:733–42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t="11340"/>
          <a:stretch>
            <a:fillRect/>
          </a:stretch>
        </p:blipFill>
        <p:spPr bwMode="auto">
          <a:xfrm>
            <a:off x="376238" y="5956300"/>
            <a:ext cx="284321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3189289" y="6026149"/>
            <a:ext cx="2438448" cy="261592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txBody>
          <a:bodyPr wrap="none" lIns="91420" tIns="45711" rIns="91420" bIns="45711">
            <a:spAutoFit/>
          </a:bodyPr>
          <a:lstStyle/>
          <a:p>
            <a:pPr eaLnBrk="1" hangingPunct="1">
              <a:defRPr/>
            </a:pPr>
            <a:r>
              <a:rPr lang="it-IT" sz="1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FRISC</a:t>
            </a:r>
            <a:r>
              <a:rPr lang="it-IT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it-IT" sz="1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II</a:t>
            </a:r>
            <a:r>
              <a:rPr lang="it-IT" sz="1100" dirty="0">
                <a:solidFill>
                  <a:srgbClr val="000000"/>
                </a:solidFill>
                <a:cs typeface="+mn-cs"/>
              </a:rPr>
              <a:t>   </a:t>
            </a:r>
            <a:r>
              <a:rPr lang="it-IT" sz="1100" dirty="0" err="1">
                <a:solidFill>
                  <a:srgbClr val="000000"/>
                </a:solidFill>
                <a:cs typeface="+mn-cs"/>
              </a:rPr>
              <a:t>Lancet</a:t>
            </a:r>
            <a:r>
              <a:rPr lang="it-IT" sz="1100" dirty="0">
                <a:solidFill>
                  <a:srgbClr val="000000"/>
                </a:solidFill>
                <a:cs typeface="+mn-cs"/>
              </a:rPr>
              <a:t> 1999; 354:708–15</a:t>
            </a:r>
          </a:p>
        </p:txBody>
      </p:sp>
      <p:pic>
        <p:nvPicPr>
          <p:cNvPr id="88078" name="Picture 4"/>
          <p:cNvPicPr>
            <a:picLocks noChangeAspect="1" noChangeArrowheads="1"/>
          </p:cNvPicPr>
          <p:nvPr/>
        </p:nvPicPr>
        <p:blipFill>
          <a:blip r:embed="rId4" cstate="print"/>
          <a:srcRect l="45686" t="42223" r="50981" b="53651"/>
          <a:stretch>
            <a:fillRect/>
          </a:stretch>
        </p:blipFill>
        <p:spPr bwMode="auto">
          <a:xfrm>
            <a:off x="4168777" y="3168650"/>
            <a:ext cx="631825" cy="3746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5787" t="76735" r="50922" b="19298"/>
          <a:stretch>
            <a:fillRect/>
          </a:stretch>
        </p:blipFill>
        <p:spPr bwMode="auto">
          <a:xfrm>
            <a:off x="4197350" y="5070475"/>
            <a:ext cx="661988" cy="3841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5818188" y="6354765"/>
            <a:ext cx="3066184" cy="307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pPr eaLnBrk="1" hangingPunct="1">
              <a:defRPr/>
            </a:pPr>
            <a:r>
              <a:rPr lang="en-US" sz="1400" dirty="0" err="1">
                <a:solidFill>
                  <a:srgbClr val="000000"/>
                </a:solidFill>
                <a:cs typeface="+mn-cs"/>
              </a:rPr>
              <a:t>Maeder</a:t>
            </a:r>
            <a:r>
              <a:rPr lang="en-US" sz="1400" dirty="0">
                <a:solidFill>
                  <a:srgbClr val="000000"/>
                </a:solidFill>
                <a:cs typeface="+mn-cs"/>
              </a:rPr>
              <a:t> MT. Heart 2014; 100:268-70</a:t>
            </a:r>
            <a:endParaRPr lang="it-IT" sz="14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501902" y="47625"/>
            <a:ext cx="798513" cy="343620"/>
          </a:xfrm>
          <a:prstGeom prst="rect">
            <a:avLst/>
          </a:prstGeom>
          <a:noFill/>
        </p:spPr>
        <p:txBody>
          <a:bodyPr lIns="91420" tIns="45711" rIns="91420" bIns="45711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FF0000"/>
                </a:solidFill>
                <a:cs typeface="+mn-cs"/>
              </a:rPr>
              <a:t>2012</a:t>
            </a:r>
            <a:endParaRPr lang="it-IT" sz="16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927850" y="47625"/>
            <a:ext cx="796925" cy="343620"/>
          </a:xfrm>
          <a:prstGeom prst="rect">
            <a:avLst/>
          </a:prstGeom>
          <a:noFill/>
        </p:spPr>
        <p:txBody>
          <a:bodyPr lIns="91420" tIns="45711" rIns="91420" bIns="45711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FF0000"/>
                </a:solidFill>
                <a:cs typeface="+mn-cs"/>
              </a:rPr>
              <a:t>2011</a:t>
            </a:r>
            <a:endParaRPr lang="it-IT" sz="16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7158038" y="5675313"/>
            <a:ext cx="850900" cy="236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eaLnBrk="1" hangingPunct="1">
              <a:defRPr/>
            </a:pPr>
            <a:endParaRPr lang="it-IT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t="5501" b="6486"/>
          <a:stretch>
            <a:fillRect/>
          </a:stretch>
        </p:blipFill>
        <p:spPr bwMode="auto">
          <a:xfrm>
            <a:off x="1425492" y="1920942"/>
            <a:ext cx="6293016" cy="45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59811" name="Picture 3"/>
          <p:cNvPicPr>
            <a:picLocks noChangeAspect="1" noChangeArrowheads="1"/>
          </p:cNvPicPr>
          <p:nvPr/>
        </p:nvPicPr>
        <p:blipFill>
          <a:blip r:embed="rId3" cstate="print"/>
          <a:srcRect l="3366" t="5125" r="5172" b="3712"/>
          <a:stretch>
            <a:fillRect/>
          </a:stretch>
        </p:blipFill>
        <p:spPr bwMode="auto">
          <a:xfrm>
            <a:off x="126128" y="110362"/>
            <a:ext cx="4556235" cy="165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CasellaDiTesto 5"/>
          <p:cNvSpPr txBox="1"/>
          <p:nvPr/>
        </p:nvSpPr>
        <p:spPr>
          <a:xfrm>
            <a:off x="5880560" y="898640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chemeClr val="tx1"/>
                </a:solidFill>
                <a:latin typeface="AdvOTb7819099"/>
              </a:rPr>
              <a:t>Eur</a:t>
            </a:r>
            <a:r>
              <a:rPr lang="en-US" sz="1600" dirty="0" smtClean="0">
                <a:solidFill>
                  <a:schemeClr val="tx1"/>
                </a:solidFill>
                <a:latin typeface="AdvOTb7819099"/>
              </a:rPr>
              <a:t> Heart J </a:t>
            </a:r>
            <a:r>
              <a:rPr lang="en-US" sz="1600" b="1" dirty="0" smtClean="0">
                <a:solidFill>
                  <a:srgbClr val="FF0000"/>
                </a:solidFill>
                <a:latin typeface="AdvOTb7819099"/>
              </a:rPr>
              <a:t>2016</a:t>
            </a:r>
            <a:r>
              <a:rPr lang="en-US" sz="1600" dirty="0" smtClean="0">
                <a:solidFill>
                  <a:schemeClr val="tx1"/>
                </a:solidFill>
                <a:latin typeface="AdvOTb7819099"/>
              </a:rPr>
              <a:t>;</a:t>
            </a:r>
            <a:r>
              <a:rPr lang="en-US" sz="1600" dirty="0" smtClean="0">
                <a:solidFill>
                  <a:schemeClr val="tx1"/>
                </a:solidFill>
                <a:latin typeface="AdvOT9069d8b3.B"/>
              </a:rPr>
              <a:t>37:</a:t>
            </a:r>
            <a:r>
              <a:rPr lang="en-US" sz="1600" dirty="0" smtClean="0">
                <a:solidFill>
                  <a:schemeClr val="tx1"/>
                </a:solidFill>
                <a:latin typeface="AdvOTb7819099"/>
              </a:rPr>
              <a:t>267–315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1076" y="2072874"/>
            <a:ext cx="8434552" cy="4293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173038" indent="-173038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100" b="1" dirty="0" smtClean="0">
                <a:solidFill>
                  <a:srgbClr val="C00000"/>
                </a:solidFill>
              </a:rPr>
              <a:t>Elderly</a:t>
            </a:r>
            <a:r>
              <a:rPr lang="en-US" sz="2100" dirty="0" smtClean="0">
                <a:solidFill>
                  <a:schemeClr val="tx1"/>
                </a:solidFill>
              </a:rPr>
              <a:t> patients are </a:t>
            </a:r>
            <a:r>
              <a:rPr lang="en-US" sz="2100" b="1" u="sng" dirty="0" smtClean="0">
                <a:solidFill>
                  <a:srgbClr val="C00000"/>
                </a:solidFill>
              </a:rPr>
              <a:t>less likely to receive </a:t>
            </a:r>
            <a:r>
              <a:rPr lang="en-US" sz="2100" b="1" u="sng" dirty="0" err="1" smtClean="0">
                <a:solidFill>
                  <a:srgbClr val="C00000"/>
                </a:solidFill>
              </a:rPr>
              <a:t>EB</a:t>
            </a:r>
            <a:r>
              <a:rPr lang="en-US" sz="2100" b="1" u="sng" dirty="0" smtClean="0">
                <a:solidFill>
                  <a:srgbClr val="C00000"/>
                </a:solidFill>
              </a:rPr>
              <a:t> therapies</a:t>
            </a:r>
            <a:r>
              <a:rPr lang="en-US" sz="2100" dirty="0" smtClean="0">
                <a:solidFill>
                  <a:schemeClr val="tx1"/>
                </a:solidFill>
              </a:rPr>
              <a:t> and undergo an invasive strategy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1"/>
                </a:solidFill>
              </a:rPr>
              <a:t>Despite [this], …</a:t>
            </a:r>
            <a:r>
              <a:rPr lang="en-US" sz="2100" u="sng" dirty="0" smtClean="0">
                <a:solidFill>
                  <a:schemeClr val="tx1"/>
                </a:solidFill>
              </a:rPr>
              <a:t>benefit of early invasive strategy appears to be maintained at older age</a:t>
            </a:r>
            <a:r>
              <a:rPr lang="en-US" sz="2100" dirty="0" smtClean="0">
                <a:solidFill>
                  <a:schemeClr val="tx1"/>
                </a:solidFill>
              </a:rPr>
              <a:t>, as suggested by a subgroup analysis of TACTICS-</a:t>
            </a:r>
            <a:r>
              <a:rPr lang="en-US" sz="2100" dirty="0" err="1" smtClean="0">
                <a:solidFill>
                  <a:schemeClr val="tx1"/>
                </a:solidFill>
              </a:rPr>
              <a:t>TIMI</a:t>
            </a:r>
            <a:r>
              <a:rPr lang="en-US" sz="2100" dirty="0" smtClean="0">
                <a:solidFill>
                  <a:schemeClr val="tx1"/>
                </a:solidFill>
              </a:rPr>
              <a:t> 18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1"/>
                </a:solidFill>
              </a:rPr>
              <a:t>A propensity-adjusted analysis of the German ACS registry suggested that the invasive strategy in patients ≥75 years of age </a:t>
            </a:r>
            <a:r>
              <a:rPr lang="en-US" sz="2100" u="sng" dirty="0" smtClean="0">
                <a:solidFill>
                  <a:schemeClr val="tx1"/>
                </a:solidFill>
              </a:rPr>
              <a:t>improved in-hospital mortality</a:t>
            </a:r>
            <a:endParaRPr lang="it-IT" sz="2100" u="sng" dirty="0" smtClean="0">
              <a:solidFill>
                <a:schemeClr val="tx1"/>
              </a:solidFill>
            </a:endParaRPr>
          </a:p>
          <a:p>
            <a:pPr marL="173038" indent="-173038">
              <a:buFont typeface="Arial" pitchFamily="34" charset="0"/>
              <a:buChar char="•"/>
            </a:pPr>
            <a:r>
              <a:rPr lang="it-IT" sz="2100" dirty="0" smtClean="0">
                <a:solidFill>
                  <a:schemeClr val="tx1"/>
                </a:solidFill>
              </a:rPr>
              <a:t>In t</a:t>
            </a:r>
            <a:r>
              <a:rPr lang="en-US" sz="2100" dirty="0" smtClean="0">
                <a:solidFill>
                  <a:schemeClr val="tx1"/>
                </a:solidFill>
              </a:rPr>
              <a:t>he Italian Elderly ACS </a:t>
            </a:r>
            <a:r>
              <a:rPr lang="en-US" sz="2100" dirty="0" err="1" smtClean="0">
                <a:solidFill>
                  <a:schemeClr val="tx1"/>
                </a:solidFill>
              </a:rPr>
              <a:t>RCT</a:t>
            </a:r>
            <a:r>
              <a:rPr lang="en-US" sz="2100" dirty="0" smtClean="0">
                <a:solidFill>
                  <a:schemeClr val="tx1"/>
                </a:solidFill>
              </a:rPr>
              <a:t> with </a:t>
            </a:r>
            <a:r>
              <a:rPr lang="en-US" sz="2100" u="sng" dirty="0" smtClean="0">
                <a:solidFill>
                  <a:schemeClr val="tx1"/>
                </a:solidFill>
              </a:rPr>
              <a:t>313</a:t>
            </a:r>
            <a:r>
              <a:rPr lang="en-US" sz="2100" dirty="0" smtClean="0">
                <a:solidFill>
                  <a:schemeClr val="tx1"/>
                </a:solidFill>
              </a:rPr>
              <a:t> patients ≥75 years of age… the primary composite endpoint …was not significantly different between the invasive and the conservative groups [27.9% vs. 34.6%; HR 0.87 (95% CI 0.49, 1.56)], </a:t>
            </a:r>
            <a:r>
              <a:rPr lang="en-US" sz="2100" u="sng" dirty="0" smtClean="0">
                <a:solidFill>
                  <a:schemeClr val="tx1"/>
                </a:solidFill>
              </a:rPr>
              <a:t>although these results cannot exclude a clinically important difference one way or the other</a:t>
            </a:r>
            <a:endParaRPr lang="it-IT" sz="2100" u="sng" dirty="0">
              <a:solidFill>
                <a:schemeClr val="tx1"/>
              </a:solidFill>
            </a:endParaRPr>
          </a:p>
        </p:txBody>
      </p:sp>
      <p:pic>
        <p:nvPicPr>
          <p:cNvPr id="760834" name="Picture 2"/>
          <p:cNvPicPr>
            <a:picLocks noChangeAspect="1" noChangeArrowheads="1"/>
          </p:cNvPicPr>
          <p:nvPr/>
        </p:nvPicPr>
        <p:blipFill>
          <a:blip r:embed="rId2" cstate="print"/>
          <a:srcRect t="3537" r="4110"/>
          <a:stretch>
            <a:fillRect/>
          </a:stretch>
        </p:blipFill>
        <p:spPr bwMode="auto">
          <a:xfrm>
            <a:off x="204943" y="63064"/>
            <a:ext cx="5029209" cy="183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CasellaDiTesto 3"/>
          <p:cNvSpPr txBox="1"/>
          <p:nvPr/>
        </p:nvSpPr>
        <p:spPr>
          <a:xfrm>
            <a:off x="5076498" y="268002"/>
            <a:ext cx="4067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tx1"/>
                </a:solidFill>
              </a:rPr>
              <a:t>Eur </a:t>
            </a:r>
            <a:r>
              <a:rPr lang="it-IT" sz="1600" dirty="0" err="1" smtClean="0">
                <a:solidFill>
                  <a:schemeClr val="tx1"/>
                </a:solidFill>
              </a:rPr>
              <a:t>Heart</a:t>
            </a:r>
            <a:r>
              <a:rPr lang="it-IT" sz="1600" dirty="0" smtClean="0">
                <a:solidFill>
                  <a:schemeClr val="tx1"/>
                </a:solidFill>
              </a:rPr>
              <a:t> J </a:t>
            </a:r>
            <a:r>
              <a:rPr lang="it-IT" sz="1600" dirty="0" err="1" smtClean="0">
                <a:solidFill>
                  <a:schemeClr val="tx1"/>
                </a:solidFill>
              </a:rPr>
              <a:t>doi</a:t>
            </a:r>
            <a:r>
              <a:rPr lang="it-IT" sz="1600" dirty="0" smtClean="0">
                <a:solidFill>
                  <a:schemeClr val="tx1"/>
                </a:solidFill>
              </a:rPr>
              <a:t>:10.1093/</a:t>
            </a:r>
            <a:r>
              <a:rPr lang="it-IT" sz="1600" dirty="0" err="1" smtClean="0">
                <a:solidFill>
                  <a:schemeClr val="tx1"/>
                </a:solidFill>
              </a:rPr>
              <a:t>eurheartj</a:t>
            </a:r>
            <a:r>
              <a:rPr lang="it-IT" sz="1600" dirty="0" smtClean="0">
                <a:solidFill>
                  <a:schemeClr val="tx1"/>
                </a:solidFill>
              </a:rPr>
              <a:t>/ehv320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323850" y="1954214"/>
            <a:ext cx="8497888" cy="27694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25974" tIns="82783" rIns="125974" bIns="82783">
            <a:spAutoFit/>
          </a:bodyPr>
          <a:lstStyle/>
          <a:p>
            <a:pPr marL="361875" indent="-361875" eaLnBrk="1" hangingPunct="1">
              <a:buFontTx/>
              <a:buChar char="•"/>
            </a:pPr>
            <a:r>
              <a:rPr lang="en-US" sz="3200" b="1" dirty="0">
                <a:solidFill>
                  <a:srgbClr val="000066"/>
                </a:solidFill>
              </a:rPr>
              <a:t>Are older persons with </a:t>
            </a:r>
            <a:r>
              <a:rPr lang="en-US" sz="3200" b="1" dirty="0" smtClean="0">
                <a:solidFill>
                  <a:srgbClr val="000066"/>
                </a:solidFill>
              </a:rPr>
              <a:t>ACS </a:t>
            </a:r>
            <a:r>
              <a:rPr lang="en-US" sz="3200" b="1" dirty="0" smtClean="0">
                <a:solidFill>
                  <a:srgbClr val="FF0000"/>
                </a:solidFill>
              </a:rPr>
              <a:t>discriminated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>
                <a:solidFill>
                  <a:srgbClr val="000066"/>
                </a:solidFill>
              </a:rPr>
              <a:t>(i.e. not offered the best available treatment</a:t>
            </a:r>
            <a:r>
              <a:rPr lang="en-US" sz="3200" b="1" dirty="0" smtClean="0">
                <a:solidFill>
                  <a:srgbClr val="000066"/>
                </a:solidFill>
              </a:rPr>
              <a:t>)?</a:t>
            </a:r>
          </a:p>
          <a:p>
            <a:pPr marL="361875" indent="-361875" eaLnBrk="1" hangingPunct="1"/>
            <a:endParaRPr lang="en-US" sz="3200" b="1" dirty="0">
              <a:solidFill>
                <a:srgbClr val="000066"/>
              </a:solidFill>
            </a:endParaRPr>
          </a:p>
          <a:p>
            <a:pPr marL="361875" indent="-361875" eaLnBrk="1" hangingPunct="1">
              <a:lnSpc>
                <a:spcPct val="130000"/>
              </a:lnSpc>
              <a:buFontTx/>
              <a:buChar char="•"/>
            </a:pPr>
            <a:endParaRPr lang="en-US" sz="700" b="1" dirty="0">
              <a:solidFill>
                <a:srgbClr val="000066"/>
              </a:solidFill>
            </a:endParaRPr>
          </a:p>
          <a:p>
            <a:pPr marL="361875" indent="-361875" eaLnBrk="1" hangingPunct="1">
              <a:buFontTx/>
              <a:buChar char="•"/>
            </a:pPr>
            <a:endParaRPr lang="en-US" sz="3200" b="1" dirty="0">
              <a:solidFill>
                <a:srgbClr val="000066"/>
              </a:solidFill>
            </a:endParaRP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461763" y="117477"/>
            <a:ext cx="8220479" cy="9787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Evidence-based Therapies for the Elderly</a:t>
            </a:r>
            <a:endParaRPr lang="en-US" sz="32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 Acute Coronary Syndromes ?</a:t>
            </a:r>
            <a:endParaRPr lang="en-US" sz="32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0" y="1341438"/>
            <a:ext cx="915035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eaLnBrk="1" hangingPunct="1"/>
            <a:endParaRPr lang="it-IT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323850" y="1700213"/>
            <a:ext cx="8497888" cy="2928937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6000" tIns="82800" rIns="126000" bIns="82800">
            <a:spAutoFit/>
          </a:bodyPr>
          <a:lstStyle/>
          <a:p>
            <a:pPr eaLnBrk="1" hangingPunct="1">
              <a:defRPr/>
            </a:pPr>
            <a:endParaRPr lang="en-US" sz="1600" dirty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cs typeface="+mn-cs"/>
              </a:rPr>
              <a:t>	An </a:t>
            </a:r>
            <a:r>
              <a:rPr lang="en-US" sz="2800" u="sng" dirty="0">
                <a:solidFill>
                  <a:srgbClr val="000000"/>
                </a:solidFill>
                <a:cs typeface="+mn-cs"/>
              </a:rPr>
              <a:t>attitude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 that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discriminates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, separates, stigmatizes, or otherwise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disadvantages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800" u="sng" dirty="0">
                <a:solidFill>
                  <a:srgbClr val="000000"/>
                </a:solidFill>
                <a:cs typeface="+mn-cs"/>
              </a:rPr>
              <a:t>older adults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 on the basis </a:t>
            </a:r>
            <a:r>
              <a:rPr lang="en-US" sz="2800" dirty="0" smtClean="0">
                <a:solidFill>
                  <a:srgbClr val="000000"/>
                </a:solidFill>
                <a:cs typeface="+mn-cs"/>
              </a:rPr>
              <a:t>of their </a:t>
            </a:r>
            <a:r>
              <a:rPr lang="en-US" sz="2800" u="sng" dirty="0">
                <a:solidFill>
                  <a:srgbClr val="000000"/>
                </a:solidFill>
                <a:cs typeface="+mn-cs"/>
              </a:rPr>
              <a:t>chronologic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800" u="sng" dirty="0">
                <a:solidFill>
                  <a:srgbClr val="000000"/>
                </a:solidFill>
                <a:cs typeface="+mn-cs"/>
              </a:rPr>
              <a:t>age</a:t>
            </a:r>
            <a:endParaRPr lang="en-US" sz="2000" u="sng" dirty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1600" dirty="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endParaRPr lang="en-US" sz="1600" dirty="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cs typeface="+mn-cs"/>
              </a:rPr>
              <a:t>	            Mosby's Medical Dictionary, 8th edition. © 2009, Elsevier.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3478213" y="473075"/>
            <a:ext cx="2187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AGEISM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975675" y="5876925"/>
            <a:ext cx="5860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sz="1800" dirty="0">
                <a:solidFill>
                  <a:srgbClr val="000000"/>
                </a:solidFill>
                <a:cs typeface="+mn-cs"/>
                <a:hlinkClick r:id="rId3"/>
              </a:rPr>
              <a:t>http://</a:t>
            </a:r>
            <a:r>
              <a:rPr lang="en-US" sz="1800" dirty="0" smtClean="0">
                <a:solidFill>
                  <a:srgbClr val="000000"/>
                </a:solidFill>
                <a:cs typeface="+mn-cs"/>
                <a:hlinkClick r:id="rId3"/>
              </a:rPr>
              <a:t>medical-dictionary.thefreedictionary.com/ageism</a:t>
            </a:r>
            <a:endParaRPr lang="en-US" sz="1800" dirty="0">
              <a:solidFill>
                <a:srgbClr val="000000"/>
              </a:solidFill>
              <a:cs typeface="+mn-cs"/>
            </a:endParaRPr>
          </a:p>
          <a:p>
            <a:pPr algn="r" eaLnBrk="1" hangingPunct="1"/>
            <a:r>
              <a:rPr lang="en-US" sz="1600" dirty="0">
                <a:solidFill>
                  <a:srgbClr val="000000"/>
                </a:solidFill>
                <a:cs typeface="+mn-cs"/>
              </a:rPr>
              <a:t>last accessed Sept 23, </a:t>
            </a:r>
            <a:r>
              <a:rPr lang="en-US" sz="1600" dirty="0" smtClean="0">
                <a:solidFill>
                  <a:srgbClr val="000000"/>
                </a:solidFill>
                <a:cs typeface="+mn-cs"/>
              </a:rPr>
              <a:t>2013</a:t>
            </a:r>
            <a:endParaRPr lang="en-US" sz="16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" y="55563"/>
            <a:ext cx="9042400" cy="1439862"/>
          </a:xfrm>
        </p:spPr>
        <p:txBody>
          <a:bodyPr/>
          <a:lstStyle/>
          <a:p>
            <a:r>
              <a:rPr lang="en-US" sz="2800" b="1">
                <a:solidFill>
                  <a:srgbClr val="FFFF00"/>
                </a:solidFill>
                <a:latin typeface="Tahoma" pitchFamily="34" charset="0"/>
              </a:rPr>
              <a:t>THE AMI-FLORENCE REGISTRY (analysis #1) </a:t>
            </a:r>
          </a:p>
        </p:txBody>
      </p:sp>
      <p:sp>
        <p:nvSpPr>
          <p:cNvPr id="570371" name="Line 3"/>
          <p:cNvSpPr>
            <a:spLocks noChangeShapeType="1"/>
          </p:cNvSpPr>
          <p:nvPr/>
        </p:nvSpPr>
        <p:spPr bwMode="auto">
          <a:xfrm>
            <a:off x="-3175" y="1319213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570372" name="Picture 4"/>
          <p:cNvPicPr>
            <a:picLocks noChangeAspect="1" noChangeArrowheads="1"/>
          </p:cNvPicPr>
          <p:nvPr/>
        </p:nvPicPr>
        <p:blipFill>
          <a:blip r:embed="rId3" cstate="print"/>
          <a:srcRect r="3479"/>
          <a:stretch>
            <a:fillRect/>
          </a:stretch>
        </p:blipFill>
        <p:spPr bwMode="auto">
          <a:xfrm>
            <a:off x="26988" y="1473200"/>
            <a:ext cx="9090025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0373" name="Rectangle 5"/>
          <p:cNvSpPr>
            <a:spLocks noChangeArrowheads="1"/>
          </p:cNvSpPr>
          <p:nvPr/>
        </p:nvSpPr>
        <p:spPr bwMode="auto">
          <a:xfrm>
            <a:off x="3048000" y="2911475"/>
            <a:ext cx="5908675" cy="457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0374" name="Rectangle 6"/>
          <p:cNvSpPr>
            <a:spLocks noChangeArrowheads="1"/>
          </p:cNvSpPr>
          <p:nvPr/>
        </p:nvSpPr>
        <p:spPr bwMode="auto">
          <a:xfrm>
            <a:off x="3775075" y="6415088"/>
            <a:ext cx="52816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Buiatti E, et al. Eur Heart J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2003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24:1195-203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7013" y="2343150"/>
            <a:ext cx="8742362" cy="1590675"/>
            <a:chOff x="143" y="1581"/>
            <a:chExt cx="5507" cy="100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43" y="1581"/>
              <a:ext cx="1360" cy="1002"/>
              <a:chOff x="143" y="1581"/>
              <a:chExt cx="1360" cy="1002"/>
            </a:xfrm>
          </p:grpSpPr>
          <p:sp>
            <p:nvSpPr>
              <p:cNvPr id="572420" name="Line 4"/>
              <p:cNvSpPr>
                <a:spLocks noChangeShapeType="1"/>
              </p:cNvSpPr>
              <p:nvPr/>
            </p:nvSpPr>
            <p:spPr bwMode="auto">
              <a:xfrm rot="2205225" flipH="1">
                <a:off x="814" y="1581"/>
                <a:ext cx="689" cy="689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21" name="Text Box 5"/>
              <p:cNvSpPr txBox="1">
                <a:spLocks noChangeArrowheads="1"/>
              </p:cNvSpPr>
              <p:nvPr/>
            </p:nvSpPr>
            <p:spPr bwMode="auto">
              <a:xfrm>
                <a:off x="143" y="2051"/>
                <a:ext cx="1026" cy="5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Conservative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therapy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90 (9.7%)</a:t>
                </a: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177" y="1764"/>
              <a:ext cx="1473" cy="818"/>
              <a:chOff x="4177" y="1764"/>
              <a:chExt cx="1473" cy="818"/>
            </a:xfrm>
          </p:grpSpPr>
          <p:sp>
            <p:nvSpPr>
              <p:cNvPr id="572423" name="Text Box 7"/>
              <p:cNvSpPr txBox="1">
                <a:spLocks noChangeArrowheads="1"/>
              </p:cNvSpPr>
              <p:nvPr/>
            </p:nvSpPr>
            <p:spPr bwMode="auto">
              <a:xfrm>
                <a:off x="4624" y="2050"/>
                <a:ext cx="1026" cy="5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Conservative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therapy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334 (36.9%)</a:t>
                </a:r>
              </a:p>
            </p:txBody>
          </p:sp>
          <p:sp>
            <p:nvSpPr>
              <p:cNvPr id="572424" name="Line 8"/>
              <p:cNvSpPr>
                <a:spLocks noChangeShapeType="1"/>
              </p:cNvSpPr>
              <p:nvPr/>
            </p:nvSpPr>
            <p:spPr bwMode="auto">
              <a:xfrm rot="-1542045">
                <a:off x="4177" y="1764"/>
                <a:ext cx="350" cy="3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31788" y="3951288"/>
            <a:ext cx="7770812" cy="2509837"/>
            <a:chOff x="209" y="2594"/>
            <a:chExt cx="4895" cy="1581"/>
          </a:xfrm>
        </p:grpSpPr>
        <p:sp>
          <p:nvSpPr>
            <p:cNvPr id="572426" name="Line 10"/>
            <p:cNvSpPr>
              <a:spLocks noChangeShapeType="1"/>
            </p:cNvSpPr>
            <p:nvPr/>
          </p:nvSpPr>
          <p:spPr bwMode="auto">
            <a:xfrm flipH="1">
              <a:off x="1774" y="2594"/>
              <a:ext cx="3330" cy="8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209" y="3427"/>
              <a:ext cx="1652" cy="748"/>
              <a:chOff x="398" y="3287"/>
              <a:chExt cx="1652" cy="748"/>
            </a:xfrm>
          </p:grpSpPr>
          <p:sp>
            <p:nvSpPr>
              <p:cNvPr id="572428" name="Oval 12"/>
              <p:cNvSpPr>
                <a:spLocks noChangeArrowheads="1"/>
              </p:cNvSpPr>
              <p:nvPr/>
            </p:nvSpPr>
            <p:spPr bwMode="auto">
              <a:xfrm>
                <a:off x="398" y="3287"/>
                <a:ext cx="1652" cy="748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29" name="Text Box 13"/>
              <p:cNvSpPr txBox="1">
                <a:spLocks noChangeArrowheads="1"/>
              </p:cNvSpPr>
              <p:nvPr/>
            </p:nvSpPr>
            <p:spPr bwMode="auto">
              <a:xfrm>
                <a:off x="535" y="3373"/>
                <a:ext cx="1381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2000" b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CONSERVATIVE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2000" b="1" smtClean="0">
                    <a:solidFill>
                      <a:srgbClr val="FFFFFF"/>
                    </a:solidFill>
                    <a:cs typeface="+mn-cs"/>
                  </a:rPr>
                  <a:t>THERAPY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2000" b="1" smtClean="0">
                    <a:solidFill>
                      <a:srgbClr val="FFFFFF"/>
                    </a:solidFill>
                    <a:cs typeface="+mn-cs"/>
                  </a:rPr>
                  <a:t>424 (</a:t>
                </a:r>
                <a:r>
                  <a:rPr lang="en-US" sz="2000" b="1" smtClean="0">
                    <a:solidFill>
                      <a:srgbClr val="FF0000"/>
                    </a:solidFill>
                    <a:cs typeface="+mn-cs"/>
                  </a:rPr>
                  <a:t>45.6</a:t>
                </a:r>
                <a:r>
                  <a:rPr lang="en-US" sz="2000" b="1" smtClean="0">
                    <a:solidFill>
                      <a:srgbClr val="FFFFFF"/>
                    </a:solidFill>
                    <a:cs typeface="+mn-cs"/>
                  </a:rPr>
                  <a:t>%)</a:t>
                </a:r>
              </a:p>
            </p:txBody>
          </p:sp>
        </p:grpSp>
        <p:sp>
          <p:nvSpPr>
            <p:cNvPr id="572430" name="Line 14"/>
            <p:cNvSpPr>
              <a:spLocks noChangeShapeType="1"/>
            </p:cNvSpPr>
            <p:nvPr/>
          </p:nvSpPr>
          <p:spPr bwMode="auto">
            <a:xfrm>
              <a:off x="658" y="2596"/>
              <a:ext cx="200" cy="7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4568825" y="1736725"/>
            <a:ext cx="3251200" cy="976313"/>
            <a:chOff x="2878" y="1199"/>
            <a:chExt cx="2048" cy="615"/>
          </a:xfrm>
        </p:grpSpPr>
        <p:sp>
          <p:nvSpPr>
            <p:cNvPr id="572432" name="Text Box 16"/>
            <p:cNvSpPr txBox="1">
              <a:spLocks noChangeArrowheads="1"/>
            </p:cNvSpPr>
            <p:nvPr/>
          </p:nvSpPr>
          <p:spPr bwMode="auto">
            <a:xfrm>
              <a:off x="3308" y="1282"/>
              <a:ext cx="1618" cy="5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762000">
                <a:lnSpc>
                  <a:spcPct val="90000"/>
                </a:lnSpc>
              </a:pPr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Admitted to Hospital</a:t>
              </a:r>
              <a:endParaRPr lang="en-US" sz="1800" b="1" smtClean="0">
                <a:solidFill>
                  <a:srgbClr val="FFFFFF"/>
                </a:solidFill>
                <a:cs typeface="+mn-cs"/>
              </a:endParaRPr>
            </a:p>
            <a:p>
              <a:pPr algn="ctr" defTabSz="762000">
                <a:lnSpc>
                  <a:spcPct val="90000"/>
                </a:lnSpc>
              </a:pPr>
              <a:r>
                <a:rPr lang="en-US" sz="1800" b="1" smtClean="0">
                  <a:solidFill>
                    <a:srgbClr val="FFFF00"/>
                  </a:solidFill>
                  <a:cs typeface="+mn-cs"/>
                </a:rPr>
                <a:t>without</a:t>
              </a:r>
              <a:r>
                <a:rPr lang="en-US" sz="1800" b="1" smtClean="0">
                  <a:solidFill>
                    <a:srgbClr val="FFFFFF"/>
                  </a:solidFill>
                  <a:cs typeface="+mn-cs"/>
                </a:rPr>
                <a:t> PCI </a:t>
              </a:r>
            </a:p>
            <a:p>
              <a:pPr algn="ctr" defTabSz="762000">
                <a:lnSpc>
                  <a:spcPct val="90000"/>
                </a:lnSpc>
              </a:pPr>
              <a:r>
                <a:rPr lang="en-US" sz="1800" b="1" smtClean="0">
                  <a:solidFill>
                    <a:srgbClr val="FFFFFF"/>
                  </a:solidFill>
                  <a:cs typeface="+mn-cs"/>
                </a:rPr>
                <a:t>540 (58.0%)</a:t>
              </a:r>
            </a:p>
          </p:txBody>
        </p:sp>
        <p:sp>
          <p:nvSpPr>
            <p:cNvPr id="572433" name="Line 17"/>
            <p:cNvSpPr>
              <a:spLocks noChangeShapeType="1"/>
            </p:cNvSpPr>
            <p:nvPr/>
          </p:nvSpPr>
          <p:spPr bwMode="auto">
            <a:xfrm>
              <a:off x="2878" y="1199"/>
              <a:ext cx="295" cy="29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572434" name="Text Box 18"/>
          <p:cNvSpPr txBox="1">
            <a:spLocks noChangeArrowheads="1"/>
          </p:cNvSpPr>
          <p:nvPr/>
        </p:nvSpPr>
        <p:spPr bwMode="auto">
          <a:xfrm>
            <a:off x="4019550" y="1093788"/>
            <a:ext cx="1108075" cy="5969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en-US" sz="1800" b="1" smtClean="0">
                <a:solidFill>
                  <a:srgbClr val="FFFFFF"/>
                </a:solidFill>
                <a:cs typeface="+mn-cs"/>
              </a:rPr>
              <a:t>Enrolled</a:t>
            </a:r>
          </a:p>
          <a:p>
            <a:pPr algn="ctr" defTabSz="762000">
              <a:lnSpc>
                <a:spcPct val="90000"/>
              </a:lnSpc>
            </a:pPr>
            <a:r>
              <a:rPr lang="en-US" sz="1800" b="1" smtClean="0">
                <a:solidFill>
                  <a:srgbClr val="FFFFFF"/>
                </a:solidFill>
                <a:cs typeface="+mn-cs"/>
              </a:rPr>
              <a:t>930</a:t>
            </a:r>
          </a:p>
        </p:txBody>
      </p:sp>
      <p:sp>
        <p:nvSpPr>
          <p:cNvPr id="572435" name="Rectangle 19"/>
          <p:cNvSpPr>
            <a:spLocks noChangeArrowheads="1"/>
          </p:cNvSpPr>
          <p:nvPr/>
        </p:nvSpPr>
        <p:spPr bwMode="auto">
          <a:xfrm>
            <a:off x="1733550" y="6503988"/>
            <a:ext cx="6600825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Buiatti E, et al. Eur Heart J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2003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24:1195-203</a:t>
            </a:r>
          </a:p>
        </p:txBody>
      </p:sp>
      <p:sp>
        <p:nvSpPr>
          <p:cNvPr id="572436" name="Rectangle 20"/>
          <p:cNvSpPr>
            <a:spLocks noChangeArrowheads="1"/>
          </p:cNvSpPr>
          <p:nvPr/>
        </p:nvSpPr>
        <p:spPr bwMode="auto">
          <a:xfrm>
            <a:off x="50800" y="88900"/>
            <a:ext cx="904240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#1)</a:t>
            </a:r>
            <a:r>
              <a:rPr lang="en-US" sz="32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/>
            </a:r>
            <a:br>
              <a:rPr lang="en-US" sz="32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</a:b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STE-MI: enrollment &amp; treatment</a:t>
            </a: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sp>
        <p:nvSpPr>
          <p:cNvPr id="572437" name="Line 21"/>
          <p:cNvSpPr>
            <a:spLocks noChangeShapeType="1"/>
          </p:cNvSpPr>
          <p:nvPr/>
        </p:nvSpPr>
        <p:spPr bwMode="auto">
          <a:xfrm>
            <a:off x="-6350" y="596900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390650" y="1727200"/>
            <a:ext cx="3179763" cy="989013"/>
            <a:chOff x="876" y="1193"/>
            <a:chExt cx="2003" cy="623"/>
          </a:xfrm>
        </p:grpSpPr>
        <p:sp>
          <p:nvSpPr>
            <p:cNvPr id="572439" name="Text Box 23"/>
            <p:cNvSpPr txBox="1">
              <a:spLocks noChangeArrowheads="1"/>
            </p:cNvSpPr>
            <p:nvPr/>
          </p:nvSpPr>
          <p:spPr bwMode="auto">
            <a:xfrm>
              <a:off x="876" y="1284"/>
              <a:ext cx="1530" cy="5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762000">
                <a:lnSpc>
                  <a:spcPct val="90000"/>
                </a:lnSpc>
              </a:pPr>
              <a:r>
                <a:rPr lang="en-US" sz="1800" b="1" smtClean="0">
                  <a:solidFill>
                    <a:srgbClr val="FFFFFF"/>
                  </a:solidFill>
                  <a:cs typeface="+mn-cs"/>
                </a:rPr>
                <a:t>Admitted to Hospital</a:t>
              </a:r>
            </a:p>
            <a:p>
              <a:pPr algn="ctr" defTabSz="762000">
                <a:lnSpc>
                  <a:spcPct val="90000"/>
                </a:lnSpc>
              </a:pPr>
              <a:r>
                <a:rPr lang="en-US" sz="1800" b="1" smtClean="0">
                  <a:solidFill>
                    <a:srgbClr val="FF3300"/>
                  </a:solidFill>
                  <a:cs typeface="+mn-cs"/>
                </a:rPr>
                <a:t>with</a:t>
              </a:r>
              <a:r>
                <a:rPr lang="en-US" sz="1800" b="1" smtClean="0">
                  <a:solidFill>
                    <a:srgbClr val="FFFFFF"/>
                  </a:solidFill>
                  <a:cs typeface="+mn-cs"/>
                </a:rPr>
                <a:t> PCI </a:t>
              </a:r>
            </a:p>
            <a:p>
              <a:pPr algn="ctr" defTabSz="762000">
                <a:lnSpc>
                  <a:spcPct val="90000"/>
                </a:lnSpc>
              </a:pPr>
              <a:r>
                <a:rPr lang="en-US" sz="1800" b="1" smtClean="0">
                  <a:solidFill>
                    <a:srgbClr val="FFFFFF"/>
                  </a:solidFill>
                  <a:cs typeface="+mn-cs"/>
                </a:rPr>
                <a:t>390 (42.0%)</a:t>
              </a:r>
            </a:p>
          </p:txBody>
        </p:sp>
        <p:sp>
          <p:nvSpPr>
            <p:cNvPr id="572440" name="Line 24"/>
            <p:cNvSpPr>
              <a:spLocks noChangeShapeType="1"/>
            </p:cNvSpPr>
            <p:nvPr/>
          </p:nvSpPr>
          <p:spPr bwMode="auto">
            <a:xfrm flipH="1">
              <a:off x="2584" y="1193"/>
              <a:ext cx="295" cy="29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952625" y="2779713"/>
            <a:ext cx="6959600" cy="3681412"/>
            <a:chOff x="1230" y="1751"/>
            <a:chExt cx="4384" cy="2319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1230" y="1751"/>
              <a:ext cx="3311" cy="727"/>
              <a:chOff x="1230" y="1856"/>
              <a:chExt cx="3311" cy="727"/>
            </a:xfrm>
          </p:grpSpPr>
          <p:sp>
            <p:nvSpPr>
              <p:cNvPr id="572443" name="Line 27"/>
              <p:cNvSpPr>
                <a:spLocks noChangeShapeType="1"/>
              </p:cNvSpPr>
              <p:nvPr/>
            </p:nvSpPr>
            <p:spPr bwMode="auto">
              <a:xfrm>
                <a:off x="1636" y="1858"/>
                <a:ext cx="97" cy="16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44" name="Text Box 28"/>
              <p:cNvSpPr txBox="1">
                <a:spLocks noChangeArrowheads="1"/>
              </p:cNvSpPr>
              <p:nvPr/>
            </p:nvSpPr>
            <p:spPr bwMode="auto">
              <a:xfrm>
                <a:off x="3475" y="2050"/>
                <a:ext cx="1066" cy="5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Thrombolysis</a:t>
                </a:r>
              </a:p>
              <a:p>
                <a:pPr algn="ctr" defTabSz="762000">
                  <a:lnSpc>
                    <a:spcPct val="90000"/>
                  </a:lnSpc>
                </a:pPr>
                <a:endParaRPr lang="en-US" sz="1800" b="1" smtClean="0">
                  <a:solidFill>
                    <a:srgbClr val="FFFFFF"/>
                  </a:solidFill>
                  <a:cs typeface="+mn-cs"/>
                </a:endParaRP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43 (4.6%)</a:t>
                </a:r>
              </a:p>
            </p:txBody>
          </p:sp>
          <p:sp>
            <p:nvSpPr>
              <p:cNvPr id="572445" name="Text Box 29"/>
              <p:cNvSpPr txBox="1">
                <a:spLocks noChangeArrowheads="1"/>
              </p:cNvSpPr>
              <p:nvPr/>
            </p:nvSpPr>
            <p:spPr bwMode="auto">
              <a:xfrm>
                <a:off x="1230" y="2051"/>
                <a:ext cx="1066" cy="5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Thrombolysis</a:t>
                </a:r>
              </a:p>
              <a:p>
                <a:pPr algn="ctr" defTabSz="762000">
                  <a:lnSpc>
                    <a:spcPct val="90000"/>
                  </a:lnSpc>
                </a:pPr>
                <a:endParaRPr lang="en-US" sz="1800" b="1" smtClean="0">
                  <a:solidFill>
                    <a:srgbClr val="FFFFFF"/>
                  </a:solidFill>
                  <a:cs typeface="+mn-cs"/>
                </a:endParaRP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2 (0.2%)</a:t>
                </a:r>
              </a:p>
            </p:txBody>
          </p:sp>
          <p:sp>
            <p:nvSpPr>
              <p:cNvPr id="572446" name="Line 30"/>
              <p:cNvSpPr>
                <a:spLocks noChangeShapeType="1"/>
              </p:cNvSpPr>
              <p:nvPr/>
            </p:nvSpPr>
            <p:spPr bwMode="auto">
              <a:xfrm flipH="1">
                <a:off x="3962" y="1856"/>
                <a:ext cx="157" cy="15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1766" y="2488"/>
              <a:ext cx="3848" cy="1582"/>
              <a:chOff x="1766" y="2593"/>
              <a:chExt cx="3848" cy="1582"/>
            </a:xfrm>
          </p:grpSpPr>
          <p:sp>
            <p:nvSpPr>
              <p:cNvPr id="572448" name="Line 32"/>
              <p:cNvSpPr>
                <a:spLocks noChangeShapeType="1"/>
              </p:cNvSpPr>
              <p:nvPr/>
            </p:nvSpPr>
            <p:spPr bwMode="auto">
              <a:xfrm>
                <a:off x="1766" y="2604"/>
                <a:ext cx="2240" cy="97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49" name="Line 33"/>
              <p:cNvSpPr>
                <a:spLocks noChangeShapeType="1"/>
              </p:cNvSpPr>
              <p:nvPr/>
            </p:nvSpPr>
            <p:spPr bwMode="auto">
              <a:xfrm flipV="1">
                <a:off x="3435" y="3793"/>
                <a:ext cx="461" cy="9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50" name="Line 34"/>
              <p:cNvSpPr>
                <a:spLocks noChangeShapeType="1"/>
              </p:cNvSpPr>
              <p:nvPr/>
            </p:nvSpPr>
            <p:spPr bwMode="auto">
              <a:xfrm>
                <a:off x="3993" y="2593"/>
                <a:ext cx="485" cy="82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>
                <a:off x="3962" y="3427"/>
                <a:ext cx="1652" cy="748"/>
                <a:chOff x="3836" y="3346"/>
                <a:chExt cx="1652" cy="748"/>
              </a:xfrm>
            </p:grpSpPr>
            <p:sp>
              <p:nvSpPr>
                <p:cNvPr id="572452" name="Oval 36"/>
                <p:cNvSpPr>
                  <a:spLocks noChangeArrowheads="1"/>
                </p:cNvSpPr>
                <p:nvPr/>
              </p:nvSpPr>
              <p:spPr bwMode="auto">
                <a:xfrm>
                  <a:off x="3836" y="3346"/>
                  <a:ext cx="1652" cy="748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7245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028" y="3432"/>
                  <a:ext cx="1274" cy="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defTabSz="762000">
                    <a:lnSpc>
                      <a:spcPct val="90000"/>
                    </a:lnSpc>
                  </a:pPr>
                  <a:r>
                    <a:rPr lang="en-US" sz="2000" b="1" smtClean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+mn-cs"/>
                    </a:rPr>
                    <a:t>REPERFUSION</a:t>
                  </a:r>
                  <a:endParaRPr lang="en-US" sz="2000" b="1" smtClean="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  <a:p>
                  <a:pPr algn="ctr" defTabSz="762000">
                    <a:lnSpc>
                      <a:spcPct val="90000"/>
                    </a:lnSpc>
                  </a:pPr>
                  <a:r>
                    <a:rPr lang="en-US" sz="2000" b="1" smtClean="0">
                      <a:solidFill>
                        <a:srgbClr val="EAEAEA"/>
                      </a:solidFill>
                      <a:cs typeface="+mn-cs"/>
                    </a:rPr>
                    <a:t>THERAPY</a:t>
                  </a:r>
                  <a:r>
                    <a:rPr lang="en-US" sz="2000" b="1" smtClean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+mn-cs"/>
                    </a:rPr>
                    <a:t> </a:t>
                  </a:r>
                </a:p>
                <a:p>
                  <a:pPr algn="ctr" defTabSz="762000">
                    <a:lnSpc>
                      <a:spcPct val="90000"/>
                    </a:lnSpc>
                  </a:pPr>
                  <a:r>
                    <a:rPr lang="en-US" sz="2000" b="1" smtClean="0">
                      <a:solidFill>
                        <a:srgbClr val="FFFFFF"/>
                      </a:solidFill>
                      <a:cs typeface="+mn-cs"/>
                    </a:rPr>
                    <a:t>506 (</a:t>
                  </a:r>
                  <a:r>
                    <a:rPr lang="en-US" sz="2000" b="1" smtClean="0">
                      <a:solidFill>
                        <a:srgbClr val="66FF33"/>
                      </a:solidFill>
                      <a:cs typeface="+mn-cs"/>
                    </a:rPr>
                    <a:t>54.4%</a:t>
                  </a:r>
                  <a:r>
                    <a:rPr lang="en-US" sz="2000" b="1" smtClean="0">
                      <a:solidFill>
                        <a:srgbClr val="FFFFFF"/>
                      </a:solidFill>
                      <a:cs typeface="+mn-cs"/>
                    </a:rPr>
                    <a:t>)</a:t>
                  </a:r>
                </a:p>
              </p:txBody>
            </p:sp>
          </p:grp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1876" y="1751"/>
              <a:ext cx="2781" cy="2108"/>
              <a:chOff x="1876" y="1856"/>
              <a:chExt cx="2781" cy="2108"/>
            </a:xfrm>
          </p:grpSpPr>
          <p:sp>
            <p:nvSpPr>
              <p:cNvPr id="572455" name="Line 39"/>
              <p:cNvSpPr>
                <a:spLocks noChangeShapeType="1"/>
              </p:cNvSpPr>
              <p:nvPr/>
            </p:nvSpPr>
            <p:spPr bwMode="auto">
              <a:xfrm>
                <a:off x="3419" y="1856"/>
                <a:ext cx="0" cy="75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56" name="Line 40"/>
              <p:cNvSpPr>
                <a:spLocks noChangeShapeType="1"/>
              </p:cNvSpPr>
              <p:nvPr/>
            </p:nvSpPr>
            <p:spPr bwMode="auto">
              <a:xfrm flipH="1">
                <a:off x="3516" y="3268"/>
                <a:ext cx="336" cy="33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57" name="Line 41"/>
              <p:cNvSpPr>
                <a:spLocks noChangeShapeType="1"/>
              </p:cNvSpPr>
              <p:nvPr/>
            </p:nvSpPr>
            <p:spPr bwMode="auto">
              <a:xfrm>
                <a:off x="2345" y="3269"/>
                <a:ext cx="97" cy="16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58" name="Line 42"/>
              <p:cNvSpPr>
                <a:spLocks noChangeShapeType="1"/>
              </p:cNvSpPr>
              <p:nvPr/>
            </p:nvSpPr>
            <p:spPr bwMode="auto">
              <a:xfrm>
                <a:off x="2353" y="1856"/>
                <a:ext cx="0" cy="75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2459" name="Text Box 43"/>
              <p:cNvSpPr txBox="1">
                <a:spLocks noChangeArrowheads="1"/>
              </p:cNvSpPr>
              <p:nvPr/>
            </p:nvSpPr>
            <p:spPr bwMode="auto">
              <a:xfrm>
                <a:off x="1876" y="2736"/>
                <a:ext cx="938" cy="5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Primary PCI</a:t>
                </a:r>
              </a:p>
              <a:p>
                <a:pPr algn="ctr" defTabSz="762000">
                  <a:lnSpc>
                    <a:spcPct val="90000"/>
                  </a:lnSpc>
                </a:pPr>
                <a:endParaRPr lang="en-US" sz="1800" b="1" smtClean="0">
                  <a:solidFill>
                    <a:srgbClr val="FFFFFF"/>
                  </a:solidFill>
                  <a:cs typeface="+mn-cs"/>
                </a:endParaRP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298 (32.0%)</a:t>
                </a:r>
              </a:p>
            </p:txBody>
          </p:sp>
          <p:sp>
            <p:nvSpPr>
              <p:cNvPr id="572460" name="Text Box 44"/>
              <p:cNvSpPr txBox="1">
                <a:spLocks noChangeArrowheads="1"/>
              </p:cNvSpPr>
              <p:nvPr/>
            </p:nvSpPr>
            <p:spPr bwMode="auto">
              <a:xfrm>
                <a:off x="3055" y="2736"/>
                <a:ext cx="1602" cy="5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Transferal to Hospital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with  PCI</a:t>
                </a: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163 (17.5%)</a:t>
                </a:r>
              </a:p>
            </p:txBody>
          </p:sp>
          <p:sp>
            <p:nvSpPr>
              <p:cNvPr id="572461" name="Text Box 45"/>
              <p:cNvSpPr txBox="1">
                <a:spLocks noChangeArrowheads="1"/>
              </p:cNvSpPr>
              <p:nvPr/>
            </p:nvSpPr>
            <p:spPr bwMode="auto">
              <a:xfrm>
                <a:off x="2495" y="3432"/>
                <a:ext cx="938" cy="5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Primary</a:t>
                </a:r>
                <a:r>
                  <a:rPr lang="en-US" sz="1800" smtClean="0">
                    <a:solidFill>
                      <a:srgbClr val="FFFFFF"/>
                    </a:solidFill>
                    <a:cs typeface="+mn-cs"/>
                  </a:rPr>
                  <a:t> </a:t>
                </a: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PCI</a:t>
                </a:r>
              </a:p>
              <a:p>
                <a:pPr algn="ctr" defTabSz="762000">
                  <a:lnSpc>
                    <a:spcPct val="90000"/>
                  </a:lnSpc>
                </a:pPr>
                <a:endParaRPr lang="en-US" sz="1800" b="1" smtClean="0">
                  <a:solidFill>
                    <a:srgbClr val="FFFFFF"/>
                  </a:solidFill>
                  <a:cs typeface="+mn-cs"/>
                </a:endParaRPr>
              </a:p>
              <a:p>
                <a:pPr algn="ctr" defTabSz="762000">
                  <a:lnSpc>
                    <a:spcPct val="90000"/>
                  </a:lnSpc>
                </a:pPr>
                <a:r>
                  <a:rPr lang="en-US" sz="1800" b="1" smtClean="0">
                    <a:solidFill>
                      <a:srgbClr val="FFFFFF"/>
                    </a:solidFill>
                    <a:cs typeface="+mn-cs"/>
                  </a:rPr>
                  <a:t>461 (49.6%)</a:t>
                </a: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ChangeArrowheads="1"/>
          </p:cNvSpPr>
          <p:nvPr/>
        </p:nvSpPr>
        <p:spPr bwMode="auto">
          <a:xfrm>
            <a:off x="50800" y="155575"/>
            <a:ext cx="9042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20000"/>
              </a:lnSpc>
            </a:pP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#1)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6-month survival, by treatment</a:t>
            </a: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sp>
        <p:nvSpPr>
          <p:cNvPr id="573443" name="Line 3"/>
          <p:cNvSpPr>
            <a:spLocks noChangeShapeType="1"/>
          </p:cNvSpPr>
          <p:nvPr/>
        </p:nvSpPr>
        <p:spPr bwMode="auto">
          <a:xfrm>
            <a:off x="-3175" y="636588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51775" y="1912938"/>
            <a:ext cx="1196975" cy="649287"/>
            <a:chOff x="4986" y="1331"/>
            <a:chExt cx="754" cy="409"/>
          </a:xfrm>
        </p:grpSpPr>
        <p:sp>
          <p:nvSpPr>
            <p:cNvPr id="573445" name="AutoShape 5"/>
            <p:cNvSpPr>
              <a:spLocks/>
            </p:cNvSpPr>
            <p:nvPr/>
          </p:nvSpPr>
          <p:spPr bwMode="auto">
            <a:xfrm>
              <a:off x="4986" y="1331"/>
              <a:ext cx="59" cy="409"/>
            </a:xfrm>
            <a:prstGeom prst="rightBrace">
              <a:avLst>
                <a:gd name="adj1" fmla="val 57768"/>
                <a:gd name="adj2" fmla="val 50000"/>
              </a:avLst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3446" name="Rectangle 6"/>
            <p:cNvSpPr>
              <a:spLocks noChangeArrowheads="1"/>
            </p:cNvSpPr>
            <p:nvPr/>
          </p:nvSpPr>
          <p:spPr bwMode="auto">
            <a:xfrm>
              <a:off x="5091" y="1431"/>
              <a:ext cx="649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it-IT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p&lt;0.001</a:t>
              </a:r>
            </a:p>
          </p:txBody>
        </p:sp>
      </p:grpSp>
      <p:sp>
        <p:nvSpPr>
          <p:cNvPr id="573447" name="Freeform 7"/>
          <p:cNvSpPr>
            <a:spLocks/>
          </p:cNvSpPr>
          <p:nvPr/>
        </p:nvSpPr>
        <p:spPr bwMode="auto">
          <a:xfrm>
            <a:off x="7518400" y="5564188"/>
            <a:ext cx="44450" cy="93662"/>
          </a:xfrm>
          <a:custGeom>
            <a:avLst/>
            <a:gdLst/>
            <a:ahLst/>
            <a:cxnLst>
              <a:cxn ang="0">
                <a:pos x="0" y="57"/>
              </a:cxn>
              <a:cxn ang="0">
                <a:pos x="27" y="59"/>
              </a:cxn>
              <a:cxn ang="0">
                <a:pos x="28" y="1"/>
              </a:cxn>
              <a:cxn ang="0">
                <a:pos x="1" y="0"/>
              </a:cxn>
              <a:cxn ang="0">
                <a:pos x="0" y="57"/>
              </a:cxn>
            </a:cxnLst>
            <a:rect l="0" t="0" r="r" b="b"/>
            <a:pathLst>
              <a:path w="28" h="59">
                <a:moveTo>
                  <a:pt x="0" y="57"/>
                </a:moveTo>
                <a:lnTo>
                  <a:pt x="27" y="59"/>
                </a:lnTo>
                <a:lnTo>
                  <a:pt x="28" y="1"/>
                </a:lnTo>
                <a:lnTo>
                  <a:pt x="1" y="0"/>
                </a:lnTo>
                <a:lnTo>
                  <a:pt x="0" y="5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48" name="Freeform 8"/>
          <p:cNvSpPr>
            <a:spLocks/>
          </p:cNvSpPr>
          <p:nvPr/>
        </p:nvSpPr>
        <p:spPr bwMode="auto">
          <a:xfrm>
            <a:off x="5565775" y="5568950"/>
            <a:ext cx="42863" cy="93663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26" y="59"/>
              </a:cxn>
              <a:cxn ang="0">
                <a:pos x="27" y="2"/>
              </a:cxn>
              <a:cxn ang="0">
                <a:pos x="1" y="0"/>
              </a:cxn>
              <a:cxn ang="0">
                <a:pos x="0" y="58"/>
              </a:cxn>
            </a:cxnLst>
            <a:rect l="0" t="0" r="r" b="b"/>
            <a:pathLst>
              <a:path w="27" h="59">
                <a:moveTo>
                  <a:pt x="0" y="58"/>
                </a:moveTo>
                <a:lnTo>
                  <a:pt x="26" y="59"/>
                </a:lnTo>
                <a:lnTo>
                  <a:pt x="27" y="2"/>
                </a:lnTo>
                <a:lnTo>
                  <a:pt x="1" y="0"/>
                </a:lnTo>
                <a:lnTo>
                  <a:pt x="0" y="5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49" name="Rectangle 9"/>
          <p:cNvSpPr>
            <a:spLocks noChangeArrowheads="1"/>
          </p:cNvSpPr>
          <p:nvPr/>
        </p:nvSpPr>
        <p:spPr bwMode="auto">
          <a:xfrm rot="16200000">
            <a:off x="465138" y="3368675"/>
            <a:ext cx="460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300" smtClean="0">
                <a:solidFill>
                  <a:srgbClr val="000000"/>
                </a:solidFill>
                <a:cs typeface="+mn-cs"/>
              </a:rPr>
              <a:t> </a:t>
            </a:r>
            <a:endParaRPr lang="it-IT" sz="280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73450" name="Freeform 10"/>
          <p:cNvSpPr>
            <a:spLocks/>
          </p:cNvSpPr>
          <p:nvPr/>
        </p:nvSpPr>
        <p:spPr bwMode="auto">
          <a:xfrm>
            <a:off x="3594100" y="5561013"/>
            <a:ext cx="42863" cy="92075"/>
          </a:xfrm>
          <a:custGeom>
            <a:avLst/>
            <a:gdLst/>
            <a:ahLst/>
            <a:cxnLst>
              <a:cxn ang="0">
                <a:pos x="0" y="57"/>
              </a:cxn>
              <a:cxn ang="0">
                <a:pos x="26" y="58"/>
              </a:cxn>
              <a:cxn ang="0">
                <a:pos x="27" y="1"/>
              </a:cxn>
              <a:cxn ang="0">
                <a:pos x="1" y="0"/>
              </a:cxn>
              <a:cxn ang="0">
                <a:pos x="0" y="57"/>
              </a:cxn>
            </a:cxnLst>
            <a:rect l="0" t="0" r="r" b="b"/>
            <a:pathLst>
              <a:path w="27" h="58">
                <a:moveTo>
                  <a:pt x="0" y="57"/>
                </a:moveTo>
                <a:lnTo>
                  <a:pt x="26" y="58"/>
                </a:lnTo>
                <a:lnTo>
                  <a:pt x="27" y="1"/>
                </a:lnTo>
                <a:lnTo>
                  <a:pt x="1" y="0"/>
                </a:lnTo>
                <a:lnTo>
                  <a:pt x="0" y="5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1" name="Rectangle 11"/>
          <p:cNvSpPr>
            <a:spLocks noChangeArrowheads="1"/>
          </p:cNvSpPr>
          <p:nvPr/>
        </p:nvSpPr>
        <p:spPr bwMode="auto">
          <a:xfrm>
            <a:off x="5526088" y="5664200"/>
            <a:ext cx="1270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2" name="Rectangle 12"/>
          <p:cNvSpPr>
            <a:spLocks noChangeArrowheads="1"/>
          </p:cNvSpPr>
          <p:nvPr/>
        </p:nvSpPr>
        <p:spPr bwMode="auto">
          <a:xfrm>
            <a:off x="5492750" y="5675313"/>
            <a:ext cx="146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4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53" name="Freeform 13"/>
          <p:cNvSpPr>
            <a:spLocks/>
          </p:cNvSpPr>
          <p:nvPr/>
        </p:nvSpPr>
        <p:spPr bwMode="auto">
          <a:xfrm>
            <a:off x="1568450" y="5389563"/>
            <a:ext cx="100013" cy="42862"/>
          </a:xfrm>
          <a:custGeom>
            <a:avLst/>
            <a:gdLst/>
            <a:ahLst/>
            <a:cxnLst>
              <a:cxn ang="0">
                <a:pos x="63" y="26"/>
              </a:cxn>
              <a:cxn ang="0">
                <a:pos x="63" y="0"/>
              </a:cxn>
              <a:cxn ang="0">
                <a:pos x="0" y="1"/>
              </a:cxn>
              <a:cxn ang="0">
                <a:pos x="0" y="27"/>
              </a:cxn>
              <a:cxn ang="0">
                <a:pos x="63" y="26"/>
              </a:cxn>
            </a:cxnLst>
            <a:rect l="0" t="0" r="r" b="b"/>
            <a:pathLst>
              <a:path w="63" h="27">
                <a:moveTo>
                  <a:pt x="63" y="26"/>
                </a:moveTo>
                <a:lnTo>
                  <a:pt x="63" y="0"/>
                </a:lnTo>
                <a:lnTo>
                  <a:pt x="0" y="1"/>
                </a:lnTo>
                <a:lnTo>
                  <a:pt x="0" y="27"/>
                </a:lnTo>
                <a:lnTo>
                  <a:pt x="63" y="2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4" name="Freeform 14"/>
          <p:cNvSpPr>
            <a:spLocks/>
          </p:cNvSpPr>
          <p:nvPr/>
        </p:nvSpPr>
        <p:spPr bwMode="auto">
          <a:xfrm>
            <a:off x="1568450" y="4422775"/>
            <a:ext cx="100013" cy="42863"/>
          </a:xfrm>
          <a:custGeom>
            <a:avLst/>
            <a:gdLst/>
            <a:ahLst/>
            <a:cxnLst>
              <a:cxn ang="0">
                <a:pos x="63" y="26"/>
              </a:cxn>
              <a:cxn ang="0">
                <a:pos x="63" y="0"/>
              </a:cxn>
              <a:cxn ang="0">
                <a:pos x="0" y="1"/>
              </a:cxn>
              <a:cxn ang="0">
                <a:pos x="0" y="27"/>
              </a:cxn>
              <a:cxn ang="0">
                <a:pos x="63" y="26"/>
              </a:cxn>
            </a:cxnLst>
            <a:rect l="0" t="0" r="r" b="b"/>
            <a:pathLst>
              <a:path w="63" h="27">
                <a:moveTo>
                  <a:pt x="63" y="26"/>
                </a:moveTo>
                <a:lnTo>
                  <a:pt x="63" y="0"/>
                </a:lnTo>
                <a:lnTo>
                  <a:pt x="0" y="1"/>
                </a:lnTo>
                <a:lnTo>
                  <a:pt x="0" y="27"/>
                </a:lnTo>
                <a:lnTo>
                  <a:pt x="63" y="2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5" name="Freeform 15"/>
          <p:cNvSpPr>
            <a:spLocks/>
          </p:cNvSpPr>
          <p:nvPr/>
        </p:nvSpPr>
        <p:spPr bwMode="auto">
          <a:xfrm>
            <a:off x="1568450" y="3455988"/>
            <a:ext cx="100013" cy="44450"/>
          </a:xfrm>
          <a:custGeom>
            <a:avLst/>
            <a:gdLst/>
            <a:ahLst/>
            <a:cxnLst>
              <a:cxn ang="0">
                <a:pos x="63" y="26"/>
              </a:cxn>
              <a:cxn ang="0">
                <a:pos x="63" y="0"/>
              </a:cxn>
              <a:cxn ang="0">
                <a:pos x="0" y="1"/>
              </a:cxn>
              <a:cxn ang="0">
                <a:pos x="0" y="28"/>
              </a:cxn>
              <a:cxn ang="0">
                <a:pos x="63" y="26"/>
              </a:cxn>
            </a:cxnLst>
            <a:rect l="0" t="0" r="r" b="b"/>
            <a:pathLst>
              <a:path w="63" h="28">
                <a:moveTo>
                  <a:pt x="63" y="26"/>
                </a:moveTo>
                <a:lnTo>
                  <a:pt x="63" y="0"/>
                </a:lnTo>
                <a:lnTo>
                  <a:pt x="0" y="1"/>
                </a:lnTo>
                <a:lnTo>
                  <a:pt x="0" y="28"/>
                </a:lnTo>
                <a:lnTo>
                  <a:pt x="63" y="2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6" name="Freeform 16"/>
          <p:cNvSpPr>
            <a:spLocks/>
          </p:cNvSpPr>
          <p:nvPr/>
        </p:nvSpPr>
        <p:spPr bwMode="auto">
          <a:xfrm>
            <a:off x="1566863" y="2479675"/>
            <a:ext cx="104775" cy="52388"/>
          </a:xfrm>
          <a:custGeom>
            <a:avLst/>
            <a:gdLst/>
            <a:ahLst/>
            <a:cxnLst>
              <a:cxn ang="0">
                <a:pos x="66" y="25"/>
              </a:cxn>
              <a:cxn ang="0">
                <a:pos x="62" y="0"/>
              </a:cxn>
              <a:cxn ang="0">
                <a:pos x="0" y="7"/>
              </a:cxn>
              <a:cxn ang="0">
                <a:pos x="3" y="33"/>
              </a:cxn>
              <a:cxn ang="0">
                <a:pos x="66" y="25"/>
              </a:cxn>
            </a:cxnLst>
            <a:rect l="0" t="0" r="r" b="b"/>
            <a:pathLst>
              <a:path w="66" h="33">
                <a:moveTo>
                  <a:pt x="66" y="25"/>
                </a:moveTo>
                <a:lnTo>
                  <a:pt x="62" y="0"/>
                </a:lnTo>
                <a:lnTo>
                  <a:pt x="0" y="7"/>
                </a:lnTo>
                <a:lnTo>
                  <a:pt x="3" y="33"/>
                </a:lnTo>
                <a:lnTo>
                  <a:pt x="66" y="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7" name="Freeform 17"/>
          <p:cNvSpPr>
            <a:spLocks/>
          </p:cNvSpPr>
          <p:nvPr/>
        </p:nvSpPr>
        <p:spPr bwMode="auto">
          <a:xfrm>
            <a:off x="1647825" y="5532438"/>
            <a:ext cx="6030913" cy="57150"/>
          </a:xfrm>
          <a:custGeom>
            <a:avLst/>
            <a:gdLst/>
            <a:ahLst/>
            <a:cxnLst>
              <a:cxn ang="0">
                <a:pos x="3885" y="27"/>
              </a:cxn>
              <a:cxn ang="0">
                <a:pos x="3885" y="0"/>
              </a:cxn>
              <a:cxn ang="0">
                <a:pos x="0" y="1"/>
              </a:cxn>
              <a:cxn ang="0">
                <a:pos x="0" y="28"/>
              </a:cxn>
              <a:cxn ang="0">
                <a:pos x="3885" y="27"/>
              </a:cxn>
            </a:cxnLst>
            <a:rect l="0" t="0" r="r" b="b"/>
            <a:pathLst>
              <a:path w="3885" h="28">
                <a:moveTo>
                  <a:pt x="3885" y="27"/>
                </a:moveTo>
                <a:lnTo>
                  <a:pt x="3885" y="0"/>
                </a:lnTo>
                <a:lnTo>
                  <a:pt x="0" y="1"/>
                </a:lnTo>
                <a:lnTo>
                  <a:pt x="0" y="28"/>
                </a:lnTo>
                <a:lnTo>
                  <a:pt x="3885" y="2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8" name="Rectangle 18"/>
          <p:cNvSpPr>
            <a:spLocks noChangeArrowheads="1"/>
          </p:cNvSpPr>
          <p:nvPr/>
        </p:nvSpPr>
        <p:spPr bwMode="auto">
          <a:xfrm>
            <a:off x="5489575" y="2641600"/>
            <a:ext cx="19335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59" name="Rectangle 19"/>
          <p:cNvSpPr>
            <a:spLocks noChangeArrowheads="1"/>
          </p:cNvSpPr>
          <p:nvPr/>
        </p:nvSpPr>
        <p:spPr bwMode="auto">
          <a:xfrm>
            <a:off x="5426075" y="2592388"/>
            <a:ext cx="234315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54175" y="1516063"/>
            <a:ext cx="6127750" cy="1882775"/>
            <a:chOff x="1322" y="1067"/>
            <a:chExt cx="3860" cy="1186"/>
          </a:xfrm>
        </p:grpSpPr>
        <p:sp>
          <p:nvSpPr>
            <p:cNvPr id="573461" name="Freeform 21"/>
            <p:cNvSpPr>
              <a:spLocks/>
            </p:cNvSpPr>
            <p:nvPr/>
          </p:nvSpPr>
          <p:spPr bwMode="auto">
            <a:xfrm>
              <a:off x="1322" y="1067"/>
              <a:ext cx="3695" cy="653"/>
            </a:xfrm>
            <a:custGeom>
              <a:avLst/>
              <a:gdLst/>
              <a:ahLst/>
              <a:cxnLst>
                <a:cxn ang="0">
                  <a:pos x="45" y="150"/>
                </a:cxn>
                <a:cxn ang="0">
                  <a:pos x="60" y="175"/>
                </a:cxn>
                <a:cxn ang="0">
                  <a:pos x="82" y="235"/>
                </a:cxn>
                <a:cxn ang="0">
                  <a:pos x="126" y="274"/>
                </a:cxn>
                <a:cxn ang="0">
                  <a:pos x="138" y="288"/>
                </a:cxn>
                <a:cxn ang="0">
                  <a:pos x="161" y="338"/>
                </a:cxn>
                <a:cxn ang="0">
                  <a:pos x="190" y="357"/>
                </a:cxn>
                <a:cxn ang="0">
                  <a:pos x="305" y="379"/>
                </a:cxn>
                <a:cxn ang="0">
                  <a:pos x="323" y="388"/>
                </a:cxn>
                <a:cxn ang="0">
                  <a:pos x="361" y="408"/>
                </a:cxn>
                <a:cxn ang="0">
                  <a:pos x="415" y="422"/>
                </a:cxn>
                <a:cxn ang="0">
                  <a:pos x="487" y="425"/>
                </a:cxn>
                <a:cxn ang="0">
                  <a:pos x="584" y="438"/>
                </a:cxn>
                <a:cxn ang="0">
                  <a:pos x="631" y="465"/>
                </a:cxn>
                <a:cxn ang="0">
                  <a:pos x="910" y="480"/>
                </a:cxn>
                <a:cxn ang="0">
                  <a:pos x="983" y="482"/>
                </a:cxn>
                <a:cxn ang="0">
                  <a:pos x="999" y="495"/>
                </a:cxn>
                <a:cxn ang="0">
                  <a:pos x="1066" y="509"/>
                </a:cxn>
                <a:cxn ang="0">
                  <a:pos x="1216" y="512"/>
                </a:cxn>
                <a:cxn ang="0">
                  <a:pos x="1274" y="526"/>
                </a:cxn>
                <a:cxn ang="0">
                  <a:pos x="1306" y="536"/>
                </a:cxn>
                <a:cxn ang="0">
                  <a:pos x="1582" y="554"/>
                </a:cxn>
                <a:cxn ang="0">
                  <a:pos x="1928" y="552"/>
                </a:cxn>
                <a:cxn ang="0">
                  <a:pos x="2126" y="560"/>
                </a:cxn>
                <a:cxn ang="0">
                  <a:pos x="2175" y="583"/>
                </a:cxn>
                <a:cxn ang="0">
                  <a:pos x="2488" y="586"/>
                </a:cxn>
                <a:cxn ang="0">
                  <a:pos x="2788" y="600"/>
                </a:cxn>
                <a:cxn ang="0">
                  <a:pos x="2847" y="610"/>
                </a:cxn>
                <a:cxn ang="0">
                  <a:pos x="3002" y="629"/>
                </a:cxn>
                <a:cxn ang="0">
                  <a:pos x="3506" y="626"/>
                </a:cxn>
                <a:cxn ang="0">
                  <a:pos x="3541" y="635"/>
                </a:cxn>
                <a:cxn ang="0">
                  <a:pos x="3561" y="635"/>
                </a:cxn>
                <a:cxn ang="0">
                  <a:pos x="3516" y="616"/>
                </a:cxn>
                <a:cxn ang="0">
                  <a:pos x="3011" y="615"/>
                </a:cxn>
                <a:cxn ang="0">
                  <a:pos x="2867" y="610"/>
                </a:cxn>
                <a:cxn ang="0">
                  <a:pos x="2801" y="587"/>
                </a:cxn>
                <a:cxn ang="0">
                  <a:pos x="2469" y="576"/>
                </a:cxn>
                <a:cxn ang="0">
                  <a:pos x="2185" y="568"/>
                </a:cxn>
                <a:cxn ang="0">
                  <a:pos x="2146" y="560"/>
                </a:cxn>
                <a:cxn ang="0">
                  <a:pos x="1938" y="543"/>
                </a:cxn>
                <a:cxn ang="0">
                  <a:pos x="1592" y="538"/>
                </a:cxn>
                <a:cxn ang="0">
                  <a:pos x="1326" y="536"/>
                </a:cxn>
                <a:cxn ang="0">
                  <a:pos x="1287" y="513"/>
                </a:cxn>
                <a:cxn ang="0">
                  <a:pos x="1117" y="502"/>
                </a:cxn>
                <a:cxn ang="0">
                  <a:pos x="1076" y="494"/>
                </a:cxn>
                <a:cxn ang="0">
                  <a:pos x="1019" y="486"/>
                </a:cxn>
                <a:cxn ang="0">
                  <a:pos x="995" y="470"/>
                </a:cxn>
                <a:cxn ang="0">
                  <a:pos x="668" y="470"/>
                </a:cxn>
                <a:cxn ang="0">
                  <a:pos x="640" y="462"/>
                </a:cxn>
                <a:cxn ang="0">
                  <a:pos x="604" y="438"/>
                </a:cxn>
                <a:cxn ang="0">
                  <a:pos x="500" y="412"/>
                </a:cxn>
                <a:cxn ang="0">
                  <a:pos x="407" y="412"/>
                </a:cxn>
                <a:cxn ang="0">
                  <a:pos x="369" y="405"/>
                </a:cxn>
                <a:cxn ang="0">
                  <a:pos x="343" y="388"/>
                </a:cxn>
                <a:cxn ang="0">
                  <a:pos x="315" y="369"/>
                </a:cxn>
                <a:cxn ang="0">
                  <a:pos x="198" y="344"/>
                </a:cxn>
                <a:cxn ang="0">
                  <a:pos x="181" y="338"/>
                </a:cxn>
                <a:cxn ang="0">
                  <a:pos x="151" y="274"/>
                </a:cxn>
                <a:cxn ang="0">
                  <a:pos x="118" y="265"/>
                </a:cxn>
                <a:cxn ang="0">
                  <a:pos x="90" y="231"/>
                </a:cxn>
                <a:cxn ang="0">
                  <a:pos x="72" y="163"/>
                </a:cxn>
                <a:cxn ang="0">
                  <a:pos x="28" y="140"/>
                </a:cxn>
              </a:cxnLst>
              <a:rect l="0" t="0" r="r" b="b"/>
              <a:pathLst>
                <a:path w="3695" h="653">
                  <a:moveTo>
                    <a:pt x="0" y="0"/>
                  </a:moveTo>
                  <a:lnTo>
                    <a:pt x="0" y="20"/>
                  </a:lnTo>
                  <a:lnTo>
                    <a:pt x="28" y="20"/>
                  </a:lnTo>
                  <a:lnTo>
                    <a:pt x="28" y="10"/>
                  </a:lnTo>
                  <a:lnTo>
                    <a:pt x="18" y="10"/>
                  </a:lnTo>
                  <a:lnTo>
                    <a:pt x="19" y="13"/>
                  </a:lnTo>
                  <a:lnTo>
                    <a:pt x="21" y="16"/>
                  </a:lnTo>
                  <a:lnTo>
                    <a:pt x="24" y="19"/>
                  </a:lnTo>
                  <a:lnTo>
                    <a:pt x="18" y="10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19" y="153"/>
                  </a:lnTo>
                  <a:lnTo>
                    <a:pt x="21" y="156"/>
                  </a:lnTo>
                  <a:lnTo>
                    <a:pt x="24" y="159"/>
                  </a:lnTo>
                  <a:lnTo>
                    <a:pt x="28" y="160"/>
                  </a:lnTo>
                  <a:lnTo>
                    <a:pt x="45" y="160"/>
                  </a:lnTo>
                  <a:lnTo>
                    <a:pt x="45" y="150"/>
                  </a:lnTo>
                  <a:lnTo>
                    <a:pt x="35" y="150"/>
                  </a:lnTo>
                  <a:lnTo>
                    <a:pt x="36" y="153"/>
                  </a:lnTo>
                  <a:lnTo>
                    <a:pt x="39" y="156"/>
                  </a:lnTo>
                  <a:lnTo>
                    <a:pt x="42" y="159"/>
                  </a:lnTo>
                  <a:lnTo>
                    <a:pt x="35" y="150"/>
                  </a:lnTo>
                  <a:lnTo>
                    <a:pt x="35" y="166"/>
                  </a:lnTo>
                  <a:lnTo>
                    <a:pt x="35" y="166"/>
                  </a:lnTo>
                  <a:lnTo>
                    <a:pt x="36" y="170"/>
                  </a:lnTo>
                  <a:lnTo>
                    <a:pt x="39" y="173"/>
                  </a:lnTo>
                  <a:lnTo>
                    <a:pt x="42" y="175"/>
                  </a:lnTo>
                  <a:lnTo>
                    <a:pt x="45" y="176"/>
                  </a:lnTo>
                  <a:lnTo>
                    <a:pt x="63" y="176"/>
                  </a:lnTo>
                  <a:lnTo>
                    <a:pt x="63" y="166"/>
                  </a:lnTo>
                  <a:lnTo>
                    <a:pt x="53" y="166"/>
                  </a:lnTo>
                  <a:lnTo>
                    <a:pt x="54" y="170"/>
                  </a:lnTo>
                  <a:lnTo>
                    <a:pt x="56" y="173"/>
                  </a:lnTo>
                  <a:lnTo>
                    <a:pt x="60" y="175"/>
                  </a:lnTo>
                  <a:lnTo>
                    <a:pt x="53" y="166"/>
                  </a:lnTo>
                  <a:lnTo>
                    <a:pt x="53" y="215"/>
                  </a:lnTo>
                  <a:lnTo>
                    <a:pt x="53" y="215"/>
                  </a:lnTo>
                  <a:lnTo>
                    <a:pt x="54" y="218"/>
                  </a:lnTo>
                  <a:lnTo>
                    <a:pt x="56" y="222"/>
                  </a:lnTo>
                  <a:lnTo>
                    <a:pt x="60" y="224"/>
                  </a:lnTo>
                  <a:lnTo>
                    <a:pt x="63" y="225"/>
                  </a:lnTo>
                  <a:lnTo>
                    <a:pt x="90" y="225"/>
                  </a:lnTo>
                  <a:lnTo>
                    <a:pt x="90" y="215"/>
                  </a:lnTo>
                  <a:lnTo>
                    <a:pt x="81" y="215"/>
                  </a:lnTo>
                  <a:lnTo>
                    <a:pt x="82" y="218"/>
                  </a:lnTo>
                  <a:lnTo>
                    <a:pt x="84" y="222"/>
                  </a:lnTo>
                  <a:lnTo>
                    <a:pt x="87" y="224"/>
                  </a:lnTo>
                  <a:lnTo>
                    <a:pt x="81" y="215"/>
                  </a:lnTo>
                  <a:lnTo>
                    <a:pt x="81" y="231"/>
                  </a:lnTo>
                  <a:lnTo>
                    <a:pt x="81" y="231"/>
                  </a:lnTo>
                  <a:lnTo>
                    <a:pt x="82" y="235"/>
                  </a:lnTo>
                  <a:lnTo>
                    <a:pt x="84" y="238"/>
                  </a:lnTo>
                  <a:lnTo>
                    <a:pt x="87" y="240"/>
                  </a:lnTo>
                  <a:lnTo>
                    <a:pt x="90" y="241"/>
                  </a:lnTo>
                  <a:lnTo>
                    <a:pt x="108" y="241"/>
                  </a:lnTo>
                  <a:lnTo>
                    <a:pt x="108" y="231"/>
                  </a:lnTo>
                  <a:lnTo>
                    <a:pt x="98" y="231"/>
                  </a:lnTo>
                  <a:lnTo>
                    <a:pt x="99" y="235"/>
                  </a:lnTo>
                  <a:lnTo>
                    <a:pt x="101" y="238"/>
                  </a:lnTo>
                  <a:lnTo>
                    <a:pt x="105" y="240"/>
                  </a:lnTo>
                  <a:lnTo>
                    <a:pt x="98" y="231"/>
                  </a:lnTo>
                  <a:lnTo>
                    <a:pt x="98" y="265"/>
                  </a:lnTo>
                  <a:lnTo>
                    <a:pt x="98" y="265"/>
                  </a:lnTo>
                  <a:lnTo>
                    <a:pt x="99" y="268"/>
                  </a:lnTo>
                  <a:lnTo>
                    <a:pt x="101" y="271"/>
                  </a:lnTo>
                  <a:lnTo>
                    <a:pt x="105" y="273"/>
                  </a:lnTo>
                  <a:lnTo>
                    <a:pt x="108" y="274"/>
                  </a:lnTo>
                  <a:lnTo>
                    <a:pt x="126" y="274"/>
                  </a:lnTo>
                  <a:lnTo>
                    <a:pt x="126" y="265"/>
                  </a:lnTo>
                  <a:lnTo>
                    <a:pt x="116" y="265"/>
                  </a:lnTo>
                  <a:lnTo>
                    <a:pt x="117" y="268"/>
                  </a:lnTo>
                  <a:lnTo>
                    <a:pt x="119" y="271"/>
                  </a:lnTo>
                  <a:lnTo>
                    <a:pt x="122" y="273"/>
                  </a:lnTo>
                  <a:lnTo>
                    <a:pt x="116" y="265"/>
                  </a:lnTo>
                  <a:lnTo>
                    <a:pt x="116" y="281"/>
                  </a:lnTo>
                  <a:lnTo>
                    <a:pt x="116" y="281"/>
                  </a:lnTo>
                  <a:lnTo>
                    <a:pt x="117" y="284"/>
                  </a:lnTo>
                  <a:lnTo>
                    <a:pt x="119" y="288"/>
                  </a:lnTo>
                  <a:lnTo>
                    <a:pt x="122" y="290"/>
                  </a:lnTo>
                  <a:lnTo>
                    <a:pt x="126" y="291"/>
                  </a:lnTo>
                  <a:lnTo>
                    <a:pt x="144" y="291"/>
                  </a:lnTo>
                  <a:lnTo>
                    <a:pt x="144" y="281"/>
                  </a:lnTo>
                  <a:lnTo>
                    <a:pt x="135" y="281"/>
                  </a:lnTo>
                  <a:lnTo>
                    <a:pt x="136" y="284"/>
                  </a:lnTo>
                  <a:lnTo>
                    <a:pt x="138" y="288"/>
                  </a:lnTo>
                  <a:lnTo>
                    <a:pt x="141" y="290"/>
                  </a:lnTo>
                  <a:lnTo>
                    <a:pt x="135" y="281"/>
                  </a:lnTo>
                  <a:lnTo>
                    <a:pt x="135" y="322"/>
                  </a:lnTo>
                  <a:lnTo>
                    <a:pt x="135" y="322"/>
                  </a:lnTo>
                  <a:lnTo>
                    <a:pt x="136" y="325"/>
                  </a:lnTo>
                  <a:lnTo>
                    <a:pt x="138" y="329"/>
                  </a:lnTo>
                  <a:lnTo>
                    <a:pt x="141" y="331"/>
                  </a:lnTo>
                  <a:lnTo>
                    <a:pt x="144" y="332"/>
                  </a:lnTo>
                  <a:lnTo>
                    <a:pt x="171" y="332"/>
                  </a:lnTo>
                  <a:lnTo>
                    <a:pt x="171" y="322"/>
                  </a:lnTo>
                  <a:lnTo>
                    <a:pt x="161" y="322"/>
                  </a:lnTo>
                  <a:lnTo>
                    <a:pt x="162" y="325"/>
                  </a:lnTo>
                  <a:lnTo>
                    <a:pt x="164" y="329"/>
                  </a:lnTo>
                  <a:lnTo>
                    <a:pt x="168" y="331"/>
                  </a:lnTo>
                  <a:lnTo>
                    <a:pt x="161" y="322"/>
                  </a:lnTo>
                  <a:lnTo>
                    <a:pt x="161" y="338"/>
                  </a:lnTo>
                  <a:lnTo>
                    <a:pt x="161" y="338"/>
                  </a:lnTo>
                  <a:lnTo>
                    <a:pt x="162" y="342"/>
                  </a:lnTo>
                  <a:lnTo>
                    <a:pt x="164" y="345"/>
                  </a:lnTo>
                  <a:lnTo>
                    <a:pt x="168" y="347"/>
                  </a:lnTo>
                  <a:lnTo>
                    <a:pt x="171" y="348"/>
                  </a:lnTo>
                  <a:lnTo>
                    <a:pt x="190" y="348"/>
                  </a:lnTo>
                  <a:lnTo>
                    <a:pt x="190" y="338"/>
                  </a:lnTo>
                  <a:lnTo>
                    <a:pt x="180" y="338"/>
                  </a:lnTo>
                  <a:lnTo>
                    <a:pt x="181" y="342"/>
                  </a:lnTo>
                  <a:lnTo>
                    <a:pt x="183" y="345"/>
                  </a:lnTo>
                  <a:lnTo>
                    <a:pt x="186" y="347"/>
                  </a:lnTo>
                  <a:lnTo>
                    <a:pt x="180" y="338"/>
                  </a:lnTo>
                  <a:lnTo>
                    <a:pt x="180" y="347"/>
                  </a:lnTo>
                  <a:lnTo>
                    <a:pt x="180" y="347"/>
                  </a:lnTo>
                  <a:lnTo>
                    <a:pt x="181" y="351"/>
                  </a:lnTo>
                  <a:lnTo>
                    <a:pt x="183" y="354"/>
                  </a:lnTo>
                  <a:lnTo>
                    <a:pt x="186" y="356"/>
                  </a:lnTo>
                  <a:lnTo>
                    <a:pt x="190" y="357"/>
                  </a:lnTo>
                  <a:lnTo>
                    <a:pt x="253" y="357"/>
                  </a:lnTo>
                  <a:lnTo>
                    <a:pt x="253" y="347"/>
                  </a:lnTo>
                  <a:lnTo>
                    <a:pt x="243" y="347"/>
                  </a:lnTo>
                  <a:lnTo>
                    <a:pt x="244" y="351"/>
                  </a:lnTo>
                  <a:lnTo>
                    <a:pt x="246" y="354"/>
                  </a:lnTo>
                  <a:lnTo>
                    <a:pt x="249" y="356"/>
                  </a:lnTo>
                  <a:lnTo>
                    <a:pt x="243" y="347"/>
                  </a:lnTo>
                  <a:lnTo>
                    <a:pt x="243" y="379"/>
                  </a:lnTo>
                  <a:lnTo>
                    <a:pt x="243" y="379"/>
                  </a:lnTo>
                  <a:lnTo>
                    <a:pt x="244" y="383"/>
                  </a:lnTo>
                  <a:lnTo>
                    <a:pt x="246" y="386"/>
                  </a:lnTo>
                  <a:lnTo>
                    <a:pt x="249" y="388"/>
                  </a:lnTo>
                  <a:lnTo>
                    <a:pt x="253" y="389"/>
                  </a:lnTo>
                  <a:lnTo>
                    <a:pt x="270" y="389"/>
                  </a:lnTo>
                  <a:lnTo>
                    <a:pt x="315" y="389"/>
                  </a:lnTo>
                  <a:lnTo>
                    <a:pt x="315" y="379"/>
                  </a:lnTo>
                  <a:lnTo>
                    <a:pt x="305" y="379"/>
                  </a:lnTo>
                  <a:lnTo>
                    <a:pt x="307" y="383"/>
                  </a:lnTo>
                  <a:lnTo>
                    <a:pt x="309" y="386"/>
                  </a:lnTo>
                  <a:lnTo>
                    <a:pt x="312" y="388"/>
                  </a:lnTo>
                  <a:lnTo>
                    <a:pt x="305" y="379"/>
                  </a:lnTo>
                  <a:lnTo>
                    <a:pt x="305" y="388"/>
                  </a:lnTo>
                  <a:lnTo>
                    <a:pt x="305" y="388"/>
                  </a:lnTo>
                  <a:lnTo>
                    <a:pt x="307" y="391"/>
                  </a:lnTo>
                  <a:lnTo>
                    <a:pt x="309" y="395"/>
                  </a:lnTo>
                  <a:lnTo>
                    <a:pt x="312" y="397"/>
                  </a:lnTo>
                  <a:lnTo>
                    <a:pt x="315" y="398"/>
                  </a:lnTo>
                  <a:lnTo>
                    <a:pt x="333" y="398"/>
                  </a:lnTo>
                  <a:lnTo>
                    <a:pt x="333" y="388"/>
                  </a:lnTo>
                  <a:lnTo>
                    <a:pt x="323" y="388"/>
                  </a:lnTo>
                  <a:lnTo>
                    <a:pt x="324" y="391"/>
                  </a:lnTo>
                  <a:lnTo>
                    <a:pt x="326" y="395"/>
                  </a:lnTo>
                  <a:lnTo>
                    <a:pt x="330" y="397"/>
                  </a:lnTo>
                  <a:lnTo>
                    <a:pt x="323" y="388"/>
                  </a:lnTo>
                  <a:lnTo>
                    <a:pt x="323" y="396"/>
                  </a:lnTo>
                  <a:lnTo>
                    <a:pt x="323" y="396"/>
                  </a:lnTo>
                  <a:lnTo>
                    <a:pt x="324" y="399"/>
                  </a:lnTo>
                  <a:lnTo>
                    <a:pt x="326" y="402"/>
                  </a:lnTo>
                  <a:lnTo>
                    <a:pt x="330" y="405"/>
                  </a:lnTo>
                  <a:lnTo>
                    <a:pt x="333" y="406"/>
                  </a:lnTo>
                  <a:lnTo>
                    <a:pt x="352" y="406"/>
                  </a:lnTo>
                  <a:lnTo>
                    <a:pt x="369" y="406"/>
                  </a:lnTo>
                  <a:lnTo>
                    <a:pt x="369" y="396"/>
                  </a:lnTo>
                  <a:lnTo>
                    <a:pt x="360" y="396"/>
                  </a:lnTo>
                  <a:lnTo>
                    <a:pt x="361" y="399"/>
                  </a:lnTo>
                  <a:lnTo>
                    <a:pt x="363" y="402"/>
                  </a:lnTo>
                  <a:lnTo>
                    <a:pt x="366" y="405"/>
                  </a:lnTo>
                  <a:lnTo>
                    <a:pt x="360" y="396"/>
                  </a:lnTo>
                  <a:lnTo>
                    <a:pt x="360" y="405"/>
                  </a:lnTo>
                  <a:lnTo>
                    <a:pt x="360" y="405"/>
                  </a:lnTo>
                  <a:lnTo>
                    <a:pt x="361" y="408"/>
                  </a:lnTo>
                  <a:lnTo>
                    <a:pt x="363" y="411"/>
                  </a:lnTo>
                  <a:lnTo>
                    <a:pt x="366" y="413"/>
                  </a:lnTo>
                  <a:lnTo>
                    <a:pt x="369" y="415"/>
                  </a:lnTo>
                  <a:lnTo>
                    <a:pt x="397" y="415"/>
                  </a:lnTo>
                  <a:lnTo>
                    <a:pt x="397" y="405"/>
                  </a:lnTo>
                  <a:lnTo>
                    <a:pt x="387" y="405"/>
                  </a:lnTo>
                  <a:lnTo>
                    <a:pt x="388" y="408"/>
                  </a:lnTo>
                  <a:lnTo>
                    <a:pt x="390" y="411"/>
                  </a:lnTo>
                  <a:lnTo>
                    <a:pt x="394" y="413"/>
                  </a:lnTo>
                  <a:lnTo>
                    <a:pt x="387" y="405"/>
                  </a:lnTo>
                  <a:lnTo>
                    <a:pt x="387" y="412"/>
                  </a:lnTo>
                  <a:lnTo>
                    <a:pt x="387" y="412"/>
                  </a:lnTo>
                  <a:lnTo>
                    <a:pt x="388" y="416"/>
                  </a:lnTo>
                  <a:lnTo>
                    <a:pt x="390" y="419"/>
                  </a:lnTo>
                  <a:lnTo>
                    <a:pt x="394" y="421"/>
                  </a:lnTo>
                  <a:lnTo>
                    <a:pt x="397" y="422"/>
                  </a:lnTo>
                  <a:lnTo>
                    <a:pt x="415" y="422"/>
                  </a:lnTo>
                  <a:lnTo>
                    <a:pt x="415" y="412"/>
                  </a:lnTo>
                  <a:lnTo>
                    <a:pt x="405" y="412"/>
                  </a:lnTo>
                  <a:lnTo>
                    <a:pt x="406" y="416"/>
                  </a:lnTo>
                  <a:lnTo>
                    <a:pt x="408" y="419"/>
                  </a:lnTo>
                  <a:lnTo>
                    <a:pt x="411" y="421"/>
                  </a:lnTo>
                  <a:lnTo>
                    <a:pt x="405" y="412"/>
                  </a:lnTo>
                  <a:lnTo>
                    <a:pt x="405" y="421"/>
                  </a:lnTo>
                  <a:lnTo>
                    <a:pt x="405" y="421"/>
                  </a:lnTo>
                  <a:lnTo>
                    <a:pt x="406" y="425"/>
                  </a:lnTo>
                  <a:lnTo>
                    <a:pt x="408" y="428"/>
                  </a:lnTo>
                  <a:lnTo>
                    <a:pt x="411" y="430"/>
                  </a:lnTo>
                  <a:lnTo>
                    <a:pt x="415" y="431"/>
                  </a:lnTo>
                  <a:lnTo>
                    <a:pt x="460" y="431"/>
                  </a:lnTo>
                  <a:lnTo>
                    <a:pt x="496" y="431"/>
                  </a:lnTo>
                  <a:lnTo>
                    <a:pt x="496" y="421"/>
                  </a:lnTo>
                  <a:lnTo>
                    <a:pt x="486" y="421"/>
                  </a:lnTo>
                  <a:lnTo>
                    <a:pt x="487" y="425"/>
                  </a:lnTo>
                  <a:lnTo>
                    <a:pt x="490" y="428"/>
                  </a:lnTo>
                  <a:lnTo>
                    <a:pt x="493" y="430"/>
                  </a:lnTo>
                  <a:lnTo>
                    <a:pt x="486" y="421"/>
                  </a:lnTo>
                  <a:lnTo>
                    <a:pt x="486" y="438"/>
                  </a:lnTo>
                  <a:lnTo>
                    <a:pt x="486" y="438"/>
                  </a:lnTo>
                  <a:lnTo>
                    <a:pt x="487" y="441"/>
                  </a:lnTo>
                  <a:lnTo>
                    <a:pt x="490" y="444"/>
                  </a:lnTo>
                  <a:lnTo>
                    <a:pt x="493" y="447"/>
                  </a:lnTo>
                  <a:lnTo>
                    <a:pt x="496" y="448"/>
                  </a:lnTo>
                  <a:lnTo>
                    <a:pt x="577" y="448"/>
                  </a:lnTo>
                  <a:lnTo>
                    <a:pt x="594" y="448"/>
                  </a:lnTo>
                  <a:lnTo>
                    <a:pt x="594" y="438"/>
                  </a:lnTo>
                  <a:lnTo>
                    <a:pt x="584" y="438"/>
                  </a:lnTo>
                  <a:lnTo>
                    <a:pt x="586" y="441"/>
                  </a:lnTo>
                  <a:lnTo>
                    <a:pt x="588" y="444"/>
                  </a:lnTo>
                  <a:lnTo>
                    <a:pt x="591" y="447"/>
                  </a:lnTo>
                  <a:lnTo>
                    <a:pt x="584" y="438"/>
                  </a:lnTo>
                  <a:lnTo>
                    <a:pt x="584" y="454"/>
                  </a:lnTo>
                  <a:lnTo>
                    <a:pt x="584" y="454"/>
                  </a:lnTo>
                  <a:lnTo>
                    <a:pt x="586" y="458"/>
                  </a:lnTo>
                  <a:lnTo>
                    <a:pt x="588" y="461"/>
                  </a:lnTo>
                  <a:lnTo>
                    <a:pt x="591" y="463"/>
                  </a:lnTo>
                  <a:lnTo>
                    <a:pt x="594" y="464"/>
                  </a:lnTo>
                  <a:lnTo>
                    <a:pt x="622" y="464"/>
                  </a:lnTo>
                  <a:lnTo>
                    <a:pt x="640" y="464"/>
                  </a:lnTo>
                  <a:lnTo>
                    <a:pt x="640" y="454"/>
                  </a:lnTo>
                  <a:lnTo>
                    <a:pt x="630" y="454"/>
                  </a:lnTo>
                  <a:lnTo>
                    <a:pt x="631" y="458"/>
                  </a:lnTo>
                  <a:lnTo>
                    <a:pt x="633" y="461"/>
                  </a:lnTo>
                  <a:lnTo>
                    <a:pt x="636" y="463"/>
                  </a:lnTo>
                  <a:lnTo>
                    <a:pt x="630" y="454"/>
                  </a:lnTo>
                  <a:lnTo>
                    <a:pt x="630" y="462"/>
                  </a:lnTo>
                  <a:lnTo>
                    <a:pt x="630" y="462"/>
                  </a:lnTo>
                  <a:lnTo>
                    <a:pt x="631" y="465"/>
                  </a:lnTo>
                  <a:lnTo>
                    <a:pt x="633" y="469"/>
                  </a:lnTo>
                  <a:lnTo>
                    <a:pt x="636" y="471"/>
                  </a:lnTo>
                  <a:lnTo>
                    <a:pt x="640" y="472"/>
                  </a:lnTo>
                  <a:lnTo>
                    <a:pt x="658" y="472"/>
                  </a:lnTo>
                  <a:lnTo>
                    <a:pt x="658" y="462"/>
                  </a:lnTo>
                  <a:lnTo>
                    <a:pt x="648" y="462"/>
                  </a:lnTo>
                  <a:lnTo>
                    <a:pt x="650" y="465"/>
                  </a:lnTo>
                  <a:lnTo>
                    <a:pt x="652" y="469"/>
                  </a:lnTo>
                  <a:lnTo>
                    <a:pt x="655" y="471"/>
                  </a:lnTo>
                  <a:lnTo>
                    <a:pt x="648" y="462"/>
                  </a:lnTo>
                  <a:lnTo>
                    <a:pt x="648" y="470"/>
                  </a:lnTo>
                  <a:lnTo>
                    <a:pt x="648" y="470"/>
                  </a:lnTo>
                  <a:lnTo>
                    <a:pt x="650" y="473"/>
                  </a:lnTo>
                  <a:lnTo>
                    <a:pt x="652" y="476"/>
                  </a:lnTo>
                  <a:lnTo>
                    <a:pt x="655" y="479"/>
                  </a:lnTo>
                  <a:lnTo>
                    <a:pt x="658" y="480"/>
                  </a:lnTo>
                  <a:lnTo>
                    <a:pt x="910" y="480"/>
                  </a:lnTo>
                  <a:lnTo>
                    <a:pt x="910" y="470"/>
                  </a:lnTo>
                  <a:lnTo>
                    <a:pt x="900" y="470"/>
                  </a:lnTo>
                  <a:lnTo>
                    <a:pt x="901" y="473"/>
                  </a:lnTo>
                  <a:lnTo>
                    <a:pt x="903" y="476"/>
                  </a:lnTo>
                  <a:lnTo>
                    <a:pt x="906" y="479"/>
                  </a:lnTo>
                  <a:lnTo>
                    <a:pt x="900" y="470"/>
                  </a:lnTo>
                  <a:lnTo>
                    <a:pt x="900" y="479"/>
                  </a:lnTo>
                  <a:lnTo>
                    <a:pt x="900" y="479"/>
                  </a:lnTo>
                  <a:lnTo>
                    <a:pt x="901" y="482"/>
                  </a:lnTo>
                  <a:lnTo>
                    <a:pt x="903" y="485"/>
                  </a:lnTo>
                  <a:lnTo>
                    <a:pt x="906" y="487"/>
                  </a:lnTo>
                  <a:lnTo>
                    <a:pt x="910" y="488"/>
                  </a:lnTo>
                  <a:lnTo>
                    <a:pt x="929" y="488"/>
                  </a:lnTo>
                  <a:lnTo>
                    <a:pt x="991" y="488"/>
                  </a:lnTo>
                  <a:lnTo>
                    <a:pt x="991" y="479"/>
                  </a:lnTo>
                  <a:lnTo>
                    <a:pt x="981" y="479"/>
                  </a:lnTo>
                  <a:lnTo>
                    <a:pt x="983" y="482"/>
                  </a:lnTo>
                  <a:lnTo>
                    <a:pt x="985" y="485"/>
                  </a:lnTo>
                  <a:lnTo>
                    <a:pt x="988" y="487"/>
                  </a:lnTo>
                  <a:lnTo>
                    <a:pt x="981" y="479"/>
                  </a:lnTo>
                  <a:lnTo>
                    <a:pt x="981" y="486"/>
                  </a:lnTo>
                  <a:lnTo>
                    <a:pt x="981" y="486"/>
                  </a:lnTo>
                  <a:lnTo>
                    <a:pt x="983" y="490"/>
                  </a:lnTo>
                  <a:lnTo>
                    <a:pt x="985" y="493"/>
                  </a:lnTo>
                  <a:lnTo>
                    <a:pt x="988" y="495"/>
                  </a:lnTo>
                  <a:lnTo>
                    <a:pt x="991" y="496"/>
                  </a:lnTo>
                  <a:lnTo>
                    <a:pt x="1009" y="496"/>
                  </a:lnTo>
                  <a:lnTo>
                    <a:pt x="1009" y="486"/>
                  </a:lnTo>
                  <a:lnTo>
                    <a:pt x="999" y="486"/>
                  </a:lnTo>
                  <a:lnTo>
                    <a:pt x="1000" y="490"/>
                  </a:lnTo>
                  <a:lnTo>
                    <a:pt x="1002" y="493"/>
                  </a:lnTo>
                  <a:lnTo>
                    <a:pt x="1006" y="495"/>
                  </a:lnTo>
                  <a:lnTo>
                    <a:pt x="999" y="486"/>
                  </a:lnTo>
                  <a:lnTo>
                    <a:pt x="999" y="495"/>
                  </a:lnTo>
                  <a:lnTo>
                    <a:pt x="999" y="495"/>
                  </a:lnTo>
                  <a:lnTo>
                    <a:pt x="1000" y="498"/>
                  </a:lnTo>
                  <a:lnTo>
                    <a:pt x="1002" y="502"/>
                  </a:lnTo>
                  <a:lnTo>
                    <a:pt x="1006" y="504"/>
                  </a:lnTo>
                  <a:lnTo>
                    <a:pt x="1009" y="505"/>
                  </a:lnTo>
                  <a:lnTo>
                    <a:pt x="1054" y="505"/>
                  </a:lnTo>
                  <a:lnTo>
                    <a:pt x="1073" y="505"/>
                  </a:lnTo>
                  <a:lnTo>
                    <a:pt x="1073" y="495"/>
                  </a:lnTo>
                  <a:lnTo>
                    <a:pt x="1063" y="495"/>
                  </a:lnTo>
                  <a:lnTo>
                    <a:pt x="1064" y="498"/>
                  </a:lnTo>
                  <a:lnTo>
                    <a:pt x="1066" y="502"/>
                  </a:lnTo>
                  <a:lnTo>
                    <a:pt x="1070" y="504"/>
                  </a:lnTo>
                  <a:lnTo>
                    <a:pt x="1063" y="495"/>
                  </a:lnTo>
                  <a:lnTo>
                    <a:pt x="1063" y="503"/>
                  </a:lnTo>
                  <a:lnTo>
                    <a:pt x="1063" y="503"/>
                  </a:lnTo>
                  <a:lnTo>
                    <a:pt x="1064" y="506"/>
                  </a:lnTo>
                  <a:lnTo>
                    <a:pt x="1066" y="509"/>
                  </a:lnTo>
                  <a:lnTo>
                    <a:pt x="1070" y="512"/>
                  </a:lnTo>
                  <a:lnTo>
                    <a:pt x="1073" y="513"/>
                  </a:lnTo>
                  <a:lnTo>
                    <a:pt x="1117" y="513"/>
                  </a:lnTo>
                  <a:lnTo>
                    <a:pt x="1117" y="503"/>
                  </a:lnTo>
                  <a:lnTo>
                    <a:pt x="1107" y="503"/>
                  </a:lnTo>
                  <a:lnTo>
                    <a:pt x="1108" y="506"/>
                  </a:lnTo>
                  <a:lnTo>
                    <a:pt x="1110" y="509"/>
                  </a:lnTo>
                  <a:lnTo>
                    <a:pt x="1114" y="512"/>
                  </a:lnTo>
                  <a:lnTo>
                    <a:pt x="1107" y="503"/>
                  </a:lnTo>
                  <a:lnTo>
                    <a:pt x="1107" y="512"/>
                  </a:lnTo>
                  <a:lnTo>
                    <a:pt x="1107" y="512"/>
                  </a:lnTo>
                  <a:lnTo>
                    <a:pt x="1108" y="515"/>
                  </a:lnTo>
                  <a:lnTo>
                    <a:pt x="1110" y="518"/>
                  </a:lnTo>
                  <a:lnTo>
                    <a:pt x="1114" y="520"/>
                  </a:lnTo>
                  <a:lnTo>
                    <a:pt x="1117" y="522"/>
                  </a:lnTo>
                  <a:lnTo>
                    <a:pt x="1216" y="522"/>
                  </a:lnTo>
                  <a:lnTo>
                    <a:pt x="1216" y="512"/>
                  </a:lnTo>
                  <a:lnTo>
                    <a:pt x="1206" y="512"/>
                  </a:lnTo>
                  <a:lnTo>
                    <a:pt x="1208" y="515"/>
                  </a:lnTo>
                  <a:lnTo>
                    <a:pt x="1210" y="518"/>
                  </a:lnTo>
                  <a:lnTo>
                    <a:pt x="1213" y="520"/>
                  </a:lnTo>
                  <a:lnTo>
                    <a:pt x="1206" y="512"/>
                  </a:lnTo>
                  <a:lnTo>
                    <a:pt x="1206" y="519"/>
                  </a:lnTo>
                  <a:lnTo>
                    <a:pt x="1206" y="519"/>
                  </a:lnTo>
                  <a:lnTo>
                    <a:pt x="1208" y="523"/>
                  </a:lnTo>
                  <a:lnTo>
                    <a:pt x="1210" y="526"/>
                  </a:lnTo>
                  <a:lnTo>
                    <a:pt x="1213" y="528"/>
                  </a:lnTo>
                  <a:lnTo>
                    <a:pt x="1216" y="529"/>
                  </a:lnTo>
                  <a:lnTo>
                    <a:pt x="1235" y="529"/>
                  </a:lnTo>
                  <a:lnTo>
                    <a:pt x="1280" y="529"/>
                  </a:lnTo>
                  <a:lnTo>
                    <a:pt x="1280" y="519"/>
                  </a:lnTo>
                  <a:lnTo>
                    <a:pt x="1270" y="519"/>
                  </a:lnTo>
                  <a:lnTo>
                    <a:pt x="1271" y="523"/>
                  </a:lnTo>
                  <a:lnTo>
                    <a:pt x="1274" y="526"/>
                  </a:lnTo>
                  <a:lnTo>
                    <a:pt x="1277" y="528"/>
                  </a:lnTo>
                  <a:lnTo>
                    <a:pt x="1270" y="519"/>
                  </a:lnTo>
                  <a:lnTo>
                    <a:pt x="1270" y="528"/>
                  </a:lnTo>
                  <a:lnTo>
                    <a:pt x="1270" y="528"/>
                  </a:lnTo>
                  <a:lnTo>
                    <a:pt x="1271" y="532"/>
                  </a:lnTo>
                  <a:lnTo>
                    <a:pt x="1274" y="535"/>
                  </a:lnTo>
                  <a:lnTo>
                    <a:pt x="1277" y="537"/>
                  </a:lnTo>
                  <a:lnTo>
                    <a:pt x="1280" y="538"/>
                  </a:lnTo>
                  <a:lnTo>
                    <a:pt x="1316" y="538"/>
                  </a:lnTo>
                  <a:lnTo>
                    <a:pt x="1316" y="528"/>
                  </a:lnTo>
                  <a:lnTo>
                    <a:pt x="1306" y="528"/>
                  </a:lnTo>
                  <a:lnTo>
                    <a:pt x="1307" y="532"/>
                  </a:lnTo>
                  <a:lnTo>
                    <a:pt x="1309" y="535"/>
                  </a:lnTo>
                  <a:lnTo>
                    <a:pt x="1312" y="537"/>
                  </a:lnTo>
                  <a:lnTo>
                    <a:pt x="1306" y="528"/>
                  </a:lnTo>
                  <a:lnTo>
                    <a:pt x="1306" y="536"/>
                  </a:lnTo>
                  <a:lnTo>
                    <a:pt x="1306" y="536"/>
                  </a:lnTo>
                  <a:lnTo>
                    <a:pt x="1307" y="539"/>
                  </a:lnTo>
                  <a:lnTo>
                    <a:pt x="1309" y="543"/>
                  </a:lnTo>
                  <a:lnTo>
                    <a:pt x="1312" y="545"/>
                  </a:lnTo>
                  <a:lnTo>
                    <a:pt x="1316" y="546"/>
                  </a:lnTo>
                  <a:lnTo>
                    <a:pt x="1442" y="546"/>
                  </a:lnTo>
                  <a:lnTo>
                    <a:pt x="1586" y="546"/>
                  </a:lnTo>
                  <a:lnTo>
                    <a:pt x="1586" y="536"/>
                  </a:lnTo>
                  <a:lnTo>
                    <a:pt x="1576" y="536"/>
                  </a:lnTo>
                  <a:lnTo>
                    <a:pt x="1577" y="539"/>
                  </a:lnTo>
                  <a:lnTo>
                    <a:pt x="1579" y="543"/>
                  </a:lnTo>
                  <a:lnTo>
                    <a:pt x="1582" y="545"/>
                  </a:lnTo>
                  <a:lnTo>
                    <a:pt x="1576" y="536"/>
                  </a:lnTo>
                  <a:lnTo>
                    <a:pt x="1576" y="545"/>
                  </a:lnTo>
                  <a:lnTo>
                    <a:pt x="1576" y="545"/>
                  </a:lnTo>
                  <a:lnTo>
                    <a:pt x="1577" y="548"/>
                  </a:lnTo>
                  <a:lnTo>
                    <a:pt x="1579" y="551"/>
                  </a:lnTo>
                  <a:lnTo>
                    <a:pt x="1582" y="554"/>
                  </a:lnTo>
                  <a:lnTo>
                    <a:pt x="1586" y="555"/>
                  </a:lnTo>
                  <a:lnTo>
                    <a:pt x="1875" y="555"/>
                  </a:lnTo>
                  <a:lnTo>
                    <a:pt x="1875" y="545"/>
                  </a:lnTo>
                  <a:lnTo>
                    <a:pt x="1865" y="545"/>
                  </a:lnTo>
                  <a:lnTo>
                    <a:pt x="1866" y="548"/>
                  </a:lnTo>
                  <a:lnTo>
                    <a:pt x="1868" y="551"/>
                  </a:lnTo>
                  <a:lnTo>
                    <a:pt x="1871" y="554"/>
                  </a:lnTo>
                  <a:lnTo>
                    <a:pt x="1865" y="545"/>
                  </a:lnTo>
                  <a:lnTo>
                    <a:pt x="1865" y="552"/>
                  </a:lnTo>
                  <a:lnTo>
                    <a:pt x="1865" y="552"/>
                  </a:lnTo>
                  <a:lnTo>
                    <a:pt x="1866" y="556"/>
                  </a:lnTo>
                  <a:lnTo>
                    <a:pt x="1868" y="559"/>
                  </a:lnTo>
                  <a:lnTo>
                    <a:pt x="1871" y="561"/>
                  </a:lnTo>
                  <a:lnTo>
                    <a:pt x="1875" y="562"/>
                  </a:lnTo>
                  <a:lnTo>
                    <a:pt x="1938" y="562"/>
                  </a:lnTo>
                  <a:lnTo>
                    <a:pt x="1938" y="552"/>
                  </a:lnTo>
                  <a:lnTo>
                    <a:pt x="1928" y="552"/>
                  </a:lnTo>
                  <a:lnTo>
                    <a:pt x="1929" y="556"/>
                  </a:lnTo>
                  <a:lnTo>
                    <a:pt x="1931" y="559"/>
                  </a:lnTo>
                  <a:lnTo>
                    <a:pt x="1934" y="561"/>
                  </a:lnTo>
                  <a:lnTo>
                    <a:pt x="1928" y="552"/>
                  </a:lnTo>
                  <a:lnTo>
                    <a:pt x="1928" y="560"/>
                  </a:lnTo>
                  <a:lnTo>
                    <a:pt x="1928" y="560"/>
                  </a:lnTo>
                  <a:lnTo>
                    <a:pt x="1929" y="563"/>
                  </a:lnTo>
                  <a:lnTo>
                    <a:pt x="1931" y="567"/>
                  </a:lnTo>
                  <a:lnTo>
                    <a:pt x="1934" y="569"/>
                  </a:lnTo>
                  <a:lnTo>
                    <a:pt x="1938" y="570"/>
                  </a:lnTo>
                  <a:lnTo>
                    <a:pt x="2136" y="570"/>
                  </a:lnTo>
                  <a:lnTo>
                    <a:pt x="2136" y="560"/>
                  </a:lnTo>
                  <a:lnTo>
                    <a:pt x="2126" y="560"/>
                  </a:lnTo>
                  <a:lnTo>
                    <a:pt x="2127" y="563"/>
                  </a:lnTo>
                  <a:lnTo>
                    <a:pt x="2129" y="567"/>
                  </a:lnTo>
                  <a:lnTo>
                    <a:pt x="2133" y="569"/>
                  </a:lnTo>
                  <a:lnTo>
                    <a:pt x="2126" y="560"/>
                  </a:lnTo>
                  <a:lnTo>
                    <a:pt x="2126" y="569"/>
                  </a:lnTo>
                  <a:lnTo>
                    <a:pt x="2126" y="569"/>
                  </a:lnTo>
                  <a:lnTo>
                    <a:pt x="2127" y="572"/>
                  </a:lnTo>
                  <a:lnTo>
                    <a:pt x="2129" y="576"/>
                  </a:lnTo>
                  <a:lnTo>
                    <a:pt x="2133" y="578"/>
                  </a:lnTo>
                  <a:lnTo>
                    <a:pt x="2136" y="579"/>
                  </a:lnTo>
                  <a:lnTo>
                    <a:pt x="2181" y="579"/>
                  </a:lnTo>
                  <a:lnTo>
                    <a:pt x="2181" y="569"/>
                  </a:lnTo>
                  <a:lnTo>
                    <a:pt x="2171" y="569"/>
                  </a:lnTo>
                  <a:lnTo>
                    <a:pt x="2172" y="572"/>
                  </a:lnTo>
                  <a:lnTo>
                    <a:pt x="2175" y="576"/>
                  </a:lnTo>
                  <a:lnTo>
                    <a:pt x="2178" y="578"/>
                  </a:lnTo>
                  <a:lnTo>
                    <a:pt x="2171" y="569"/>
                  </a:lnTo>
                  <a:lnTo>
                    <a:pt x="2171" y="577"/>
                  </a:lnTo>
                  <a:lnTo>
                    <a:pt x="2171" y="577"/>
                  </a:lnTo>
                  <a:lnTo>
                    <a:pt x="2172" y="580"/>
                  </a:lnTo>
                  <a:lnTo>
                    <a:pt x="2175" y="583"/>
                  </a:lnTo>
                  <a:lnTo>
                    <a:pt x="2178" y="586"/>
                  </a:lnTo>
                  <a:lnTo>
                    <a:pt x="2181" y="587"/>
                  </a:lnTo>
                  <a:lnTo>
                    <a:pt x="2469" y="587"/>
                  </a:lnTo>
                  <a:lnTo>
                    <a:pt x="2469" y="577"/>
                  </a:lnTo>
                  <a:lnTo>
                    <a:pt x="2459" y="577"/>
                  </a:lnTo>
                  <a:lnTo>
                    <a:pt x="2460" y="580"/>
                  </a:lnTo>
                  <a:lnTo>
                    <a:pt x="2462" y="583"/>
                  </a:lnTo>
                  <a:lnTo>
                    <a:pt x="2466" y="586"/>
                  </a:lnTo>
                  <a:lnTo>
                    <a:pt x="2459" y="577"/>
                  </a:lnTo>
                  <a:lnTo>
                    <a:pt x="2459" y="586"/>
                  </a:lnTo>
                  <a:lnTo>
                    <a:pt x="2459" y="586"/>
                  </a:lnTo>
                  <a:lnTo>
                    <a:pt x="2460" y="589"/>
                  </a:lnTo>
                  <a:lnTo>
                    <a:pt x="2462" y="592"/>
                  </a:lnTo>
                  <a:lnTo>
                    <a:pt x="2466" y="594"/>
                  </a:lnTo>
                  <a:lnTo>
                    <a:pt x="2469" y="595"/>
                  </a:lnTo>
                  <a:lnTo>
                    <a:pt x="2488" y="595"/>
                  </a:lnTo>
                  <a:lnTo>
                    <a:pt x="2488" y="586"/>
                  </a:lnTo>
                  <a:lnTo>
                    <a:pt x="2478" y="586"/>
                  </a:lnTo>
                  <a:lnTo>
                    <a:pt x="2479" y="589"/>
                  </a:lnTo>
                  <a:lnTo>
                    <a:pt x="2481" y="592"/>
                  </a:lnTo>
                  <a:lnTo>
                    <a:pt x="2484" y="594"/>
                  </a:lnTo>
                  <a:lnTo>
                    <a:pt x="2478" y="586"/>
                  </a:lnTo>
                  <a:lnTo>
                    <a:pt x="2478" y="593"/>
                  </a:lnTo>
                  <a:lnTo>
                    <a:pt x="2478" y="593"/>
                  </a:lnTo>
                  <a:lnTo>
                    <a:pt x="2479" y="597"/>
                  </a:lnTo>
                  <a:lnTo>
                    <a:pt x="2481" y="600"/>
                  </a:lnTo>
                  <a:lnTo>
                    <a:pt x="2484" y="602"/>
                  </a:lnTo>
                  <a:lnTo>
                    <a:pt x="2488" y="603"/>
                  </a:lnTo>
                  <a:lnTo>
                    <a:pt x="2713" y="603"/>
                  </a:lnTo>
                  <a:lnTo>
                    <a:pt x="2794" y="603"/>
                  </a:lnTo>
                  <a:lnTo>
                    <a:pt x="2794" y="593"/>
                  </a:lnTo>
                  <a:lnTo>
                    <a:pt x="2784" y="593"/>
                  </a:lnTo>
                  <a:lnTo>
                    <a:pt x="2786" y="597"/>
                  </a:lnTo>
                  <a:lnTo>
                    <a:pt x="2788" y="600"/>
                  </a:lnTo>
                  <a:lnTo>
                    <a:pt x="2791" y="602"/>
                  </a:lnTo>
                  <a:lnTo>
                    <a:pt x="2784" y="593"/>
                  </a:lnTo>
                  <a:lnTo>
                    <a:pt x="2784" y="602"/>
                  </a:lnTo>
                  <a:lnTo>
                    <a:pt x="2784" y="602"/>
                  </a:lnTo>
                  <a:lnTo>
                    <a:pt x="2786" y="605"/>
                  </a:lnTo>
                  <a:lnTo>
                    <a:pt x="2788" y="609"/>
                  </a:lnTo>
                  <a:lnTo>
                    <a:pt x="2791" y="611"/>
                  </a:lnTo>
                  <a:lnTo>
                    <a:pt x="2794" y="612"/>
                  </a:lnTo>
                  <a:lnTo>
                    <a:pt x="2857" y="612"/>
                  </a:lnTo>
                  <a:lnTo>
                    <a:pt x="2857" y="602"/>
                  </a:lnTo>
                  <a:lnTo>
                    <a:pt x="2847" y="602"/>
                  </a:lnTo>
                  <a:lnTo>
                    <a:pt x="2848" y="605"/>
                  </a:lnTo>
                  <a:lnTo>
                    <a:pt x="2851" y="609"/>
                  </a:lnTo>
                  <a:lnTo>
                    <a:pt x="2854" y="611"/>
                  </a:lnTo>
                  <a:lnTo>
                    <a:pt x="2847" y="602"/>
                  </a:lnTo>
                  <a:lnTo>
                    <a:pt x="2847" y="610"/>
                  </a:lnTo>
                  <a:lnTo>
                    <a:pt x="2847" y="610"/>
                  </a:lnTo>
                  <a:lnTo>
                    <a:pt x="2848" y="613"/>
                  </a:lnTo>
                  <a:lnTo>
                    <a:pt x="2851" y="616"/>
                  </a:lnTo>
                  <a:lnTo>
                    <a:pt x="2854" y="619"/>
                  </a:lnTo>
                  <a:lnTo>
                    <a:pt x="2857" y="620"/>
                  </a:lnTo>
                  <a:lnTo>
                    <a:pt x="3002" y="620"/>
                  </a:lnTo>
                  <a:lnTo>
                    <a:pt x="3002" y="610"/>
                  </a:lnTo>
                  <a:lnTo>
                    <a:pt x="2992" y="610"/>
                  </a:lnTo>
                  <a:lnTo>
                    <a:pt x="2993" y="613"/>
                  </a:lnTo>
                  <a:lnTo>
                    <a:pt x="2995" y="616"/>
                  </a:lnTo>
                  <a:lnTo>
                    <a:pt x="2998" y="619"/>
                  </a:lnTo>
                  <a:lnTo>
                    <a:pt x="2992" y="610"/>
                  </a:lnTo>
                  <a:lnTo>
                    <a:pt x="2992" y="619"/>
                  </a:lnTo>
                  <a:lnTo>
                    <a:pt x="2992" y="619"/>
                  </a:lnTo>
                  <a:lnTo>
                    <a:pt x="2993" y="622"/>
                  </a:lnTo>
                  <a:lnTo>
                    <a:pt x="2995" y="625"/>
                  </a:lnTo>
                  <a:lnTo>
                    <a:pt x="2998" y="627"/>
                  </a:lnTo>
                  <a:lnTo>
                    <a:pt x="3002" y="629"/>
                  </a:lnTo>
                  <a:lnTo>
                    <a:pt x="3082" y="629"/>
                  </a:lnTo>
                  <a:lnTo>
                    <a:pt x="3145" y="629"/>
                  </a:lnTo>
                  <a:lnTo>
                    <a:pt x="3145" y="619"/>
                  </a:lnTo>
                  <a:lnTo>
                    <a:pt x="3135" y="619"/>
                  </a:lnTo>
                  <a:lnTo>
                    <a:pt x="3136" y="622"/>
                  </a:lnTo>
                  <a:lnTo>
                    <a:pt x="3138" y="625"/>
                  </a:lnTo>
                  <a:lnTo>
                    <a:pt x="3142" y="627"/>
                  </a:lnTo>
                  <a:lnTo>
                    <a:pt x="3135" y="619"/>
                  </a:lnTo>
                  <a:lnTo>
                    <a:pt x="3135" y="626"/>
                  </a:lnTo>
                  <a:lnTo>
                    <a:pt x="3135" y="626"/>
                  </a:lnTo>
                  <a:lnTo>
                    <a:pt x="3136" y="630"/>
                  </a:lnTo>
                  <a:lnTo>
                    <a:pt x="3138" y="633"/>
                  </a:lnTo>
                  <a:lnTo>
                    <a:pt x="3142" y="635"/>
                  </a:lnTo>
                  <a:lnTo>
                    <a:pt x="3145" y="636"/>
                  </a:lnTo>
                  <a:lnTo>
                    <a:pt x="3516" y="636"/>
                  </a:lnTo>
                  <a:lnTo>
                    <a:pt x="3516" y="626"/>
                  </a:lnTo>
                  <a:lnTo>
                    <a:pt x="3506" y="626"/>
                  </a:lnTo>
                  <a:lnTo>
                    <a:pt x="3507" y="630"/>
                  </a:lnTo>
                  <a:lnTo>
                    <a:pt x="3509" y="633"/>
                  </a:lnTo>
                  <a:lnTo>
                    <a:pt x="3512" y="635"/>
                  </a:lnTo>
                  <a:lnTo>
                    <a:pt x="3506" y="626"/>
                  </a:lnTo>
                  <a:lnTo>
                    <a:pt x="3506" y="635"/>
                  </a:lnTo>
                  <a:lnTo>
                    <a:pt x="3506" y="635"/>
                  </a:lnTo>
                  <a:lnTo>
                    <a:pt x="3507" y="638"/>
                  </a:lnTo>
                  <a:lnTo>
                    <a:pt x="3509" y="642"/>
                  </a:lnTo>
                  <a:lnTo>
                    <a:pt x="3512" y="644"/>
                  </a:lnTo>
                  <a:lnTo>
                    <a:pt x="3516" y="645"/>
                  </a:lnTo>
                  <a:lnTo>
                    <a:pt x="3551" y="645"/>
                  </a:lnTo>
                  <a:lnTo>
                    <a:pt x="3551" y="635"/>
                  </a:lnTo>
                  <a:lnTo>
                    <a:pt x="3541" y="635"/>
                  </a:lnTo>
                  <a:lnTo>
                    <a:pt x="3542" y="638"/>
                  </a:lnTo>
                  <a:lnTo>
                    <a:pt x="3544" y="642"/>
                  </a:lnTo>
                  <a:lnTo>
                    <a:pt x="3548" y="644"/>
                  </a:lnTo>
                  <a:lnTo>
                    <a:pt x="3541" y="635"/>
                  </a:lnTo>
                  <a:lnTo>
                    <a:pt x="3541" y="643"/>
                  </a:lnTo>
                  <a:lnTo>
                    <a:pt x="3541" y="643"/>
                  </a:lnTo>
                  <a:lnTo>
                    <a:pt x="3542" y="646"/>
                  </a:lnTo>
                  <a:lnTo>
                    <a:pt x="3544" y="650"/>
                  </a:lnTo>
                  <a:lnTo>
                    <a:pt x="3548" y="652"/>
                  </a:lnTo>
                  <a:lnTo>
                    <a:pt x="3551" y="653"/>
                  </a:lnTo>
                  <a:lnTo>
                    <a:pt x="3695" y="653"/>
                  </a:lnTo>
                  <a:lnTo>
                    <a:pt x="3695" y="633"/>
                  </a:lnTo>
                  <a:lnTo>
                    <a:pt x="3551" y="633"/>
                  </a:lnTo>
                  <a:lnTo>
                    <a:pt x="3561" y="643"/>
                  </a:lnTo>
                  <a:lnTo>
                    <a:pt x="3560" y="640"/>
                  </a:lnTo>
                  <a:lnTo>
                    <a:pt x="3557" y="636"/>
                  </a:lnTo>
                  <a:lnTo>
                    <a:pt x="3554" y="634"/>
                  </a:lnTo>
                  <a:lnTo>
                    <a:pt x="3551" y="643"/>
                  </a:lnTo>
                  <a:lnTo>
                    <a:pt x="3561" y="643"/>
                  </a:lnTo>
                  <a:lnTo>
                    <a:pt x="3561" y="635"/>
                  </a:lnTo>
                  <a:lnTo>
                    <a:pt x="3561" y="635"/>
                  </a:lnTo>
                  <a:lnTo>
                    <a:pt x="3560" y="632"/>
                  </a:lnTo>
                  <a:lnTo>
                    <a:pt x="3557" y="629"/>
                  </a:lnTo>
                  <a:lnTo>
                    <a:pt x="3554" y="626"/>
                  </a:lnTo>
                  <a:lnTo>
                    <a:pt x="3551" y="625"/>
                  </a:lnTo>
                  <a:lnTo>
                    <a:pt x="3516" y="625"/>
                  </a:lnTo>
                  <a:lnTo>
                    <a:pt x="3525" y="635"/>
                  </a:lnTo>
                  <a:lnTo>
                    <a:pt x="3524" y="632"/>
                  </a:lnTo>
                  <a:lnTo>
                    <a:pt x="3522" y="629"/>
                  </a:lnTo>
                  <a:lnTo>
                    <a:pt x="3519" y="626"/>
                  </a:lnTo>
                  <a:lnTo>
                    <a:pt x="3516" y="635"/>
                  </a:lnTo>
                  <a:lnTo>
                    <a:pt x="3525" y="635"/>
                  </a:lnTo>
                  <a:lnTo>
                    <a:pt x="3525" y="626"/>
                  </a:lnTo>
                  <a:lnTo>
                    <a:pt x="3525" y="626"/>
                  </a:lnTo>
                  <a:lnTo>
                    <a:pt x="3524" y="623"/>
                  </a:lnTo>
                  <a:lnTo>
                    <a:pt x="3522" y="620"/>
                  </a:lnTo>
                  <a:lnTo>
                    <a:pt x="3519" y="618"/>
                  </a:lnTo>
                  <a:lnTo>
                    <a:pt x="3516" y="616"/>
                  </a:lnTo>
                  <a:lnTo>
                    <a:pt x="3145" y="616"/>
                  </a:lnTo>
                  <a:lnTo>
                    <a:pt x="3155" y="626"/>
                  </a:lnTo>
                  <a:lnTo>
                    <a:pt x="3154" y="623"/>
                  </a:lnTo>
                  <a:lnTo>
                    <a:pt x="3152" y="620"/>
                  </a:lnTo>
                  <a:lnTo>
                    <a:pt x="3148" y="618"/>
                  </a:lnTo>
                  <a:lnTo>
                    <a:pt x="3145" y="626"/>
                  </a:lnTo>
                  <a:lnTo>
                    <a:pt x="3155" y="626"/>
                  </a:lnTo>
                  <a:lnTo>
                    <a:pt x="3155" y="619"/>
                  </a:lnTo>
                  <a:lnTo>
                    <a:pt x="3155" y="619"/>
                  </a:lnTo>
                  <a:lnTo>
                    <a:pt x="3154" y="615"/>
                  </a:lnTo>
                  <a:lnTo>
                    <a:pt x="3152" y="612"/>
                  </a:lnTo>
                  <a:lnTo>
                    <a:pt x="3148" y="610"/>
                  </a:lnTo>
                  <a:lnTo>
                    <a:pt x="3145" y="609"/>
                  </a:lnTo>
                  <a:lnTo>
                    <a:pt x="3082" y="609"/>
                  </a:lnTo>
                  <a:lnTo>
                    <a:pt x="3002" y="609"/>
                  </a:lnTo>
                  <a:lnTo>
                    <a:pt x="3012" y="619"/>
                  </a:lnTo>
                  <a:lnTo>
                    <a:pt x="3011" y="615"/>
                  </a:lnTo>
                  <a:lnTo>
                    <a:pt x="3008" y="612"/>
                  </a:lnTo>
                  <a:lnTo>
                    <a:pt x="3005" y="610"/>
                  </a:lnTo>
                  <a:lnTo>
                    <a:pt x="3002" y="619"/>
                  </a:lnTo>
                  <a:lnTo>
                    <a:pt x="3012" y="619"/>
                  </a:lnTo>
                  <a:lnTo>
                    <a:pt x="3012" y="610"/>
                  </a:lnTo>
                  <a:lnTo>
                    <a:pt x="3012" y="610"/>
                  </a:lnTo>
                  <a:lnTo>
                    <a:pt x="3011" y="607"/>
                  </a:lnTo>
                  <a:lnTo>
                    <a:pt x="3008" y="603"/>
                  </a:lnTo>
                  <a:lnTo>
                    <a:pt x="3005" y="601"/>
                  </a:lnTo>
                  <a:lnTo>
                    <a:pt x="3002" y="600"/>
                  </a:lnTo>
                  <a:lnTo>
                    <a:pt x="2857" y="600"/>
                  </a:lnTo>
                  <a:lnTo>
                    <a:pt x="2867" y="610"/>
                  </a:lnTo>
                  <a:lnTo>
                    <a:pt x="2866" y="607"/>
                  </a:lnTo>
                  <a:lnTo>
                    <a:pt x="2864" y="603"/>
                  </a:lnTo>
                  <a:lnTo>
                    <a:pt x="2861" y="601"/>
                  </a:lnTo>
                  <a:lnTo>
                    <a:pt x="2857" y="610"/>
                  </a:lnTo>
                  <a:lnTo>
                    <a:pt x="2867" y="610"/>
                  </a:lnTo>
                  <a:lnTo>
                    <a:pt x="2867" y="602"/>
                  </a:lnTo>
                  <a:lnTo>
                    <a:pt x="2867" y="602"/>
                  </a:lnTo>
                  <a:lnTo>
                    <a:pt x="2866" y="599"/>
                  </a:lnTo>
                  <a:lnTo>
                    <a:pt x="2864" y="595"/>
                  </a:lnTo>
                  <a:lnTo>
                    <a:pt x="2861" y="593"/>
                  </a:lnTo>
                  <a:lnTo>
                    <a:pt x="2857" y="592"/>
                  </a:lnTo>
                  <a:lnTo>
                    <a:pt x="2794" y="592"/>
                  </a:lnTo>
                  <a:lnTo>
                    <a:pt x="2804" y="602"/>
                  </a:lnTo>
                  <a:lnTo>
                    <a:pt x="2803" y="599"/>
                  </a:lnTo>
                  <a:lnTo>
                    <a:pt x="2801" y="595"/>
                  </a:lnTo>
                  <a:lnTo>
                    <a:pt x="2798" y="593"/>
                  </a:lnTo>
                  <a:lnTo>
                    <a:pt x="2794" y="602"/>
                  </a:lnTo>
                  <a:lnTo>
                    <a:pt x="2804" y="602"/>
                  </a:lnTo>
                  <a:lnTo>
                    <a:pt x="2804" y="593"/>
                  </a:lnTo>
                  <a:lnTo>
                    <a:pt x="2804" y="593"/>
                  </a:lnTo>
                  <a:lnTo>
                    <a:pt x="2803" y="590"/>
                  </a:lnTo>
                  <a:lnTo>
                    <a:pt x="2801" y="587"/>
                  </a:lnTo>
                  <a:lnTo>
                    <a:pt x="2798" y="584"/>
                  </a:lnTo>
                  <a:lnTo>
                    <a:pt x="2794" y="583"/>
                  </a:lnTo>
                  <a:lnTo>
                    <a:pt x="2713" y="583"/>
                  </a:lnTo>
                  <a:lnTo>
                    <a:pt x="2488" y="583"/>
                  </a:lnTo>
                  <a:lnTo>
                    <a:pt x="2498" y="593"/>
                  </a:lnTo>
                  <a:lnTo>
                    <a:pt x="2497" y="590"/>
                  </a:lnTo>
                  <a:lnTo>
                    <a:pt x="2494" y="587"/>
                  </a:lnTo>
                  <a:lnTo>
                    <a:pt x="2491" y="584"/>
                  </a:lnTo>
                  <a:lnTo>
                    <a:pt x="2488" y="593"/>
                  </a:lnTo>
                  <a:lnTo>
                    <a:pt x="2498" y="593"/>
                  </a:lnTo>
                  <a:lnTo>
                    <a:pt x="2498" y="586"/>
                  </a:lnTo>
                  <a:lnTo>
                    <a:pt x="2498" y="586"/>
                  </a:lnTo>
                  <a:lnTo>
                    <a:pt x="2497" y="582"/>
                  </a:lnTo>
                  <a:lnTo>
                    <a:pt x="2494" y="579"/>
                  </a:lnTo>
                  <a:lnTo>
                    <a:pt x="2491" y="577"/>
                  </a:lnTo>
                  <a:lnTo>
                    <a:pt x="2488" y="576"/>
                  </a:lnTo>
                  <a:lnTo>
                    <a:pt x="2469" y="576"/>
                  </a:lnTo>
                  <a:lnTo>
                    <a:pt x="2479" y="586"/>
                  </a:lnTo>
                  <a:lnTo>
                    <a:pt x="2478" y="582"/>
                  </a:lnTo>
                  <a:lnTo>
                    <a:pt x="2476" y="579"/>
                  </a:lnTo>
                  <a:lnTo>
                    <a:pt x="2472" y="577"/>
                  </a:lnTo>
                  <a:lnTo>
                    <a:pt x="2469" y="586"/>
                  </a:lnTo>
                  <a:lnTo>
                    <a:pt x="2479" y="586"/>
                  </a:lnTo>
                  <a:lnTo>
                    <a:pt x="2479" y="577"/>
                  </a:lnTo>
                  <a:lnTo>
                    <a:pt x="2479" y="577"/>
                  </a:lnTo>
                  <a:lnTo>
                    <a:pt x="2478" y="573"/>
                  </a:lnTo>
                  <a:lnTo>
                    <a:pt x="2476" y="570"/>
                  </a:lnTo>
                  <a:lnTo>
                    <a:pt x="2472" y="568"/>
                  </a:lnTo>
                  <a:lnTo>
                    <a:pt x="2469" y="567"/>
                  </a:lnTo>
                  <a:lnTo>
                    <a:pt x="2181" y="567"/>
                  </a:lnTo>
                  <a:lnTo>
                    <a:pt x="2191" y="577"/>
                  </a:lnTo>
                  <a:lnTo>
                    <a:pt x="2190" y="573"/>
                  </a:lnTo>
                  <a:lnTo>
                    <a:pt x="2188" y="570"/>
                  </a:lnTo>
                  <a:lnTo>
                    <a:pt x="2185" y="568"/>
                  </a:lnTo>
                  <a:lnTo>
                    <a:pt x="2181" y="577"/>
                  </a:lnTo>
                  <a:lnTo>
                    <a:pt x="2191" y="577"/>
                  </a:lnTo>
                  <a:lnTo>
                    <a:pt x="2191" y="569"/>
                  </a:lnTo>
                  <a:lnTo>
                    <a:pt x="2191" y="569"/>
                  </a:lnTo>
                  <a:lnTo>
                    <a:pt x="2190" y="566"/>
                  </a:lnTo>
                  <a:lnTo>
                    <a:pt x="2188" y="562"/>
                  </a:lnTo>
                  <a:lnTo>
                    <a:pt x="2185" y="560"/>
                  </a:lnTo>
                  <a:lnTo>
                    <a:pt x="2181" y="559"/>
                  </a:lnTo>
                  <a:lnTo>
                    <a:pt x="2136" y="559"/>
                  </a:lnTo>
                  <a:lnTo>
                    <a:pt x="2146" y="569"/>
                  </a:lnTo>
                  <a:lnTo>
                    <a:pt x="2145" y="566"/>
                  </a:lnTo>
                  <a:lnTo>
                    <a:pt x="2143" y="562"/>
                  </a:lnTo>
                  <a:lnTo>
                    <a:pt x="2139" y="560"/>
                  </a:lnTo>
                  <a:lnTo>
                    <a:pt x="2136" y="569"/>
                  </a:lnTo>
                  <a:lnTo>
                    <a:pt x="2146" y="569"/>
                  </a:lnTo>
                  <a:lnTo>
                    <a:pt x="2146" y="560"/>
                  </a:lnTo>
                  <a:lnTo>
                    <a:pt x="2146" y="560"/>
                  </a:lnTo>
                  <a:lnTo>
                    <a:pt x="2145" y="557"/>
                  </a:lnTo>
                  <a:lnTo>
                    <a:pt x="2143" y="554"/>
                  </a:lnTo>
                  <a:lnTo>
                    <a:pt x="2139" y="551"/>
                  </a:lnTo>
                  <a:lnTo>
                    <a:pt x="2136" y="550"/>
                  </a:lnTo>
                  <a:lnTo>
                    <a:pt x="1938" y="550"/>
                  </a:lnTo>
                  <a:lnTo>
                    <a:pt x="1947" y="560"/>
                  </a:lnTo>
                  <a:lnTo>
                    <a:pt x="1946" y="557"/>
                  </a:lnTo>
                  <a:lnTo>
                    <a:pt x="1944" y="554"/>
                  </a:lnTo>
                  <a:lnTo>
                    <a:pt x="1941" y="551"/>
                  </a:lnTo>
                  <a:lnTo>
                    <a:pt x="1938" y="560"/>
                  </a:lnTo>
                  <a:lnTo>
                    <a:pt x="1947" y="560"/>
                  </a:lnTo>
                  <a:lnTo>
                    <a:pt x="1947" y="552"/>
                  </a:lnTo>
                  <a:lnTo>
                    <a:pt x="1947" y="552"/>
                  </a:lnTo>
                  <a:lnTo>
                    <a:pt x="1946" y="549"/>
                  </a:lnTo>
                  <a:lnTo>
                    <a:pt x="1944" y="546"/>
                  </a:lnTo>
                  <a:lnTo>
                    <a:pt x="1941" y="544"/>
                  </a:lnTo>
                  <a:lnTo>
                    <a:pt x="1938" y="543"/>
                  </a:lnTo>
                  <a:lnTo>
                    <a:pt x="1875" y="543"/>
                  </a:lnTo>
                  <a:lnTo>
                    <a:pt x="1885" y="552"/>
                  </a:lnTo>
                  <a:lnTo>
                    <a:pt x="1883" y="549"/>
                  </a:lnTo>
                  <a:lnTo>
                    <a:pt x="1881" y="546"/>
                  </a:lnTo>
                  <a:lnTo>
                    <a:pt x="1878" y="544"/>
                  </a:lnTo>
                  <a:lnTo>
                    <a:pt x="1875" y="552"/>
                  </a:lnTo>
                  <a:lnTo>
                    <a:pt x="1885" y="552"/>
                  </a:lnTo>
                  <a:lnTo>
                    <a:pt x="1885" y="545"/>
                  </a:lnTo>
                  <a:lnTo>
                    <a:pt x="1885" y="545"/>
                  </a:lnTo>
                  <a:lnTo>
                    <a:pt x="1883" y="541"/>
                  </a:lnTo>
                  <a:lnTo>
                    <a:pt x="1881" y="538"/>
                  </a:lnTo>
                  <a:lnTo>
                    <a:pt x="1878" y="536"/>
                  </a:lnTo>
                  <a:lnTo>
                    <a:pt x="1875" y="535"/>
                  </a:lnTo>
                  <a:lnTo>
                    <a:pt x="1586" y="535"/>
                  </a:lnTo>
                  <a:lnTo>
                    <a:pt x="1596" y="545"/>
                  </a:lnTo>
                  <a:lnTo>
                    <a:pt x="1595" y="541"/>
                  </a:lnTo>
                  <a:lnTo>
                    <a:pt x="1592" y="538"/>
                  </a:lnTo>
                  <a:lnTo>
                    <a:pt x="1589" y="536"/>
                  </a:lnTo>
                  <a:lnTo>
                    <a:pt x="1586" y="545"/>
                  </a:lnTo>
                  <a:lnTo>
                    <a:pt x="1596" y="545"/>
                  </a:lnTo>
                  <a:lnTo>
                    <a:pt x="1596" y="536"/>
                  </a:lnTo>
                  <a:lnTo>
                    <a:pt x="1596" y="536"/>
                  </a:lnTo>
                  <a:lnTo>
                    <a:pt x="1595" y="533"/>
                  </a:lnTo>
                  <a:lnTo>
                    <a:pt x="1592" y="529"/>
                  </a:lnTo>
                  <a:lnTo>
                    <a:pt x="1589" y="527"/>
                  </a:lnTo>
                  <a:lnTo>
                    <a:pt x="1586" y="526"/>
                  </a:lnTo>
                  <a:lnTo>
                    <a:pt x="1442" y="526"/>
                  </a:lnTo>
                  <a:lnTo>
                    <a:pt x="1316" y="526"/>
                  </a:lnTo>
                  <a:lnTo>
                    <a:pt x="1326" y="536"/>
                  </a:lnTo>
                  <a:lnTo>
                    <a:pt x="1324" y="533"/>
                  </a:lnTo>
                  <a:lnTo>
                    <a:pt x="1322" y="529"/>
                  </a:lnTo>
                  <a:lnTo>
                    <a:pt x="1319" y="527"/>
                  </a:lnTo>
                  <a:lnTo>
                    <a:pt x="1316" y="536"/>
                  </a:lnTo>
                  <a:lnTo>
                    <a:pt x="1326" y="536"/>
                  </a:lnTo>
                  <a:lnTo>
                    <a:pt x="1326" y="528"/>
                  </a:lnTo>
                  <a:lnTo>
                    <a:pt x="1326" y="528"/>
                  </a:lnTo>
                  <a:lnTo>
                    <a:pt x="1324" y="525"/>
                  </a:lnTo>
                  <a:lnTo>
                    <a:pt x="1322" y="522"/>
                  </a:lnTo>
                  <a:lnTo>
                    <a:pt x="1319" y="519"/>
                  </a:lnTo>
                  <a:lnTo>
                    <a:pt x="1316" y="518"/>
                  </a:lnTo>
                  <a:lnTo>
                    <a:pt x="1280" y="518"/>
                  </a:lnTo>
                  <a:lnTo>
                    <a:pt x="1290" y="528"/>
                  </a:lnTo>
                  <a:lnTo>
                    <a:pt x="1289" y="525"/>
                  </a:lnTo>
                  <a:lnTo>
                    <a:pt x="1287" y="522"/>
                  </a:lnTo>
                  <a:lnTo>
                    <a:pt x="1284" y="519"/>
                  </a:lnTo>
                  <a:lnTo>
                    <a:pt x="1280" y="528"/>
                  </a:lnTo>
                  <a:lnTo>
                    <a:pt x="1290" y="528"/>
                  </a:lnTo>
                  <a:lnTo>
                    <a:pt x="1290" y="519"/>
                  </a:lnTo>
                  <a:lnTo>
                    <a:pt x="1290" y="519"/>
                  </a:lnTo>
                  <a:lnTo>
                    <a:pt x="1289" y="516"/>
                  </a:lnTo>
                  <a:lnTo>
                    <a:pt x="1287" y="513"/>
                  </a:lnTo>
                  <a:lnTo>
                    <a:pt x="1284" y="511"/>
                  </a:lnTo>
                  <a:lnTo>
                    <a:pt x="1280" y="509"/>
                  </a:lnTo>
                  <a:lnTo>
                    <a:pt x="1235" y="509"/>
                  </a:lnTo>
                  <a:lnTo>
                    <a:pt x="1216" y="509"/>
                  </a:lnTo>
                  <a:lnTo>
                    <a:pt x="1226" y="519"/>
                  </a:lnTo>
                  <a:lnTo>
                    <a:pt x="1225" y="516"/>
                  </a:lnTo>
                  <a:lnTo>
                    <a:pt x="1223" y="513"/>
                  </a:lnTo>
                  <a:lnTo>
                    <a:pt x="1220" y="511"/>
                  </a:lnTo>
                  <a:lnTo>
                    <a:pt x="1216" y="519"/>
                  </a:lnTo>
                  <a:lnTo>
                    <a:pt x="1226" y="519"/>
                  </a:lnTo>
                  <a:lnTo>
                    <a:pt x="1226" y="512"/>
                  </a:lnTo>
                  <a:lnTo>
                    <a:pt x="1226" y="512"/>
                  </a:lnTo>
                  <a:lnTo>
                    <a:pt x="1225" y="508"/>
                  </a:lnTo>
                  <a:lnTo>
                    <a:pt x="1223" y="505"/>
                  </a:lnTo>
                  <a:lnTo>
                    <a:pt x="1220" y="503"/>
                  </a:lnTo>
                  <a:lnTo>
                    <a:pt x="1216" y="502"/>
                  </a:lnTo>
                  <a:lnTo>
                    <a:pt x="1117" y="502"/>
                  </a:lnTo>
                  <a:lnTo>
                    <a:pt x="1127" y="512"/>
                  </a:lnTo>
                  <a:lnTo>
                    <a:pt x="1126" y="508"/>
                  </a:lnTo>
                  <a:lnTo>
                    <a:pt x="1124" y="505"/>
                  </a:lnTo>
                  <a:lnTo>
                    <a:pt x="1120" y="503"/>
                  </a:lnTo>
                  <a:lnTo>
                    <a:pt x="1117" y="512"/>
                  </a:lnTo>
                  <a:lnTo>
                    <a:pt x="1127" y="512"/>
                  </a:lnTo>
                  <a:lnTo>
                    <a:pt x="1127" y="503"/>
                  </a:lnTo>
                  <a:lnTo>
                    <a:pt x="1127" y="503"/>
                  </a:lnTo>
                  <a:lnTo>
                    <a:pt x="1126" y="500"/>
                  </a:lnTo>
                  <a:lnTo>
                    <a:pt x="1124" y="496"/>
                  </a:lnTo>
                  <a:lnTo>
                    <a:pt x="1120" y="494"/>
                  </a:lnTo>
                  <a:lnTo>
                    <a:pt x="1117" y="493"/>
                  </a:lnTo>
                  <a:lnTo>
                    <a:pt x="1073" y="493"/>
                  </a:lnTo>
                  <a:lnTo>
                    <a:pt x="1083" y="503"/>
                  </a:lnTo>
                  <a:lnTo>
                    <a:pt x="1082" y="500"/>
                  </a:lnTo>
                  <a:lnTo>
                    <a:pt x="1080" y="496"/>
                  </a:lnTo>
                  <a:lnTo>
                    <a:pt x="1076" y="494"/>
                  </a:lnTo>
                  <a:lnTo>
                    <a:pt x="1073" y="503"/>
                  </a:lnTo>
                  <a:lnTo>
                    <a:pt x="1083" y="503"/>
                  </a:lnTo>
                  <a:lnTo>
                    <a:pt x="1083" y="495"/>
                  </a:lnTo>
                  <a:lnTo>
                    <a:pt x="1083" y="495"/>
                  </a:lnTo>
                  <a:lnTo>
                    <a:pt x="1082" y="492"/>
                  </a:lnTo>
                  <a:lnTo>
                    <a:pt x="1080" y="488"/>
                  </a:lnTo>
                  <a:lnTo>
                    <a:pt x="1076" y="486"/>
                  </a:lnTo>
                  <a:lnTo>
                    <a:pt x="1073" y="485"/>
                  </a:lnTo>
                  <a:lnTo>
                    <a:pt x="1054" y="485"/>
                  </a:lnTo>
                  <a:lnTo>
                    <a:pt x="1009" y="485"/>
                  </a:lnTo>
                  <a:lnTo>
                    <a:pt x="1019" y="495"/>
                  </a:lnTo>
                  <a:lnTo>
                    <a:pt x="1018" y="492"/>
                  </a:lnTo>
                  <a:lnTo>
                    <a:pt x="1016" y="488"/>
                  </a:lnTo>
                  <a:lnTo>
                    <a:pt x="1012" y="486"/>
                  </a:lnTo>
                  <a:lnTo>
                    <a:pt x="1009" y="495"/>
                  </a:lnTo>
                  <a:lnTo>
                    <a:pt x="1019" y="495"/>
                  </a:lnTo>
                  <a:lnTo>
                    <a:pt x="1019" y="486"/>
                  </a:lnTo>
                  <a:lnTo>
                    <a:pt x="1019" y="486"/>
                  </a:lnTo>
                  <a:lnTo>
                    <a:pt x="1018" y="483"/>
                  </a:lnTo>
                  <a:lnTo>
                    <a:pt x="1016" y="480"/>
                  </a:lnTo>
                  <a:lnTo>
                    <a:pt x="1012" y="477"/>
                  </a:lnTo>
                  <a:lnTo>
                    <a:pt x="1009" y="476"/>
                  </a:lnTo>
                  <a:lnTo>
                    <a:pt x="991" y="476"/>
                  </a:lnTo>
                  <a:lnTo>
                    <a:pt x="1001" y="486"/>
                  </a:lnTo>
                  <a:lnTo>
                    <a:pt x="1000" y="483"/>
                  </a:lnTo>
                  <a:lnTo>
                    <a:pt x="998" y="480"/>
                  </a:lnTo>
                  <a:lnTo>
                    <a:pt x="995" y="477"/>
                  </a:lnTo>
                  <a:lnTo>
                    <a:pt x="991" y="486"/>
                  </a:lnTo>
                  <a:lnTo>
                    <a:pt x="1001" y="486"/>
                  </a:lnTo>
                  <a:lnTo>
                    <a:pt x="1001" y="479"/>
                  </a:lnTo>
                  <a:lnTo>
                    <a:pt x="1001" y="479"/>
                  </a:lnTo>
                  <a:lnTo>
                    <a:pt x="1000" y="475"/>
                  </a:lnTo>
                  <a:lnTo>
                    <a:pt x="998" y="472"/>
                  </a:lnTo>
                  <a:lnTo>
                    <a:pt x="995" y="470"/>
                  </a:lnTo>
                  <a:lnTo>
                    <a:pt x="991" y="469"/>
                  </a:lnTo>
                  <a:lnTo>
                    <a:pt x="929" y="469"/>
                  </a:lnTo>
                  <a:lnTo>
                    <a:pt x="910" y="469"/>
                  </a:lnTo>
                  <a:lnTo>
                    <a:pt x="920" y="479"/>
                  </a:lnTo>
                  <a:lnTo>
                    <a:pt x="919" y="475"/>
                  </a:lnTo>
                  <a:lnTo>
                    <a:pt x="916" y="472"/>
                  </a:lnTo>
                  <a:lnTo>
                    <a:pt x="913" y="470"/>
                  </a:lnTo>
                  <a:lnTo>
                    <a:pt x="910" y="479"/>
                  </a:lnTo>
                  <a:lnTo>
                    <a:pt x="920" y="479"/>
                  </a:lnTo>
                  <a:lnTo>
                    <a:pt x="920" y="470"/>
                  </a:lnTo>
                  <a:lnTo>
                    <a:pt x="920" y="470"/>
                  </a:lnTo>
                  <a:lnTo>
                    <a:pt x="919" y="466"/>
                  </a:lnTo>
                  <a:lnTo>
                    <a:pt x="916" y="463"/>
                  </a:lnTo>
                  <a:lnTo>
                    <a:pt x="913" y="461"/>
                  </a:lnTo>
                  <a:lnTo>
                    <a:pt x="910" y="460"/>
                  </a:lnTo>
                  <a:lnTo>
                    <a:pt x="658" y="460"/>
                  </a:lnTo>
                  <a:lnTo>
                    <a:pt x="668" y="470"/>
                  </a:lnTo>
                  <a:lnTo>
                    <a:pt x="667" y="466"/>
                  </a:lnTo>
                  <a:lnTo>
                    <a:pt x="665" y="463"/>
                  </a:lnTo>
                  <a:lnTo>
                    <a:pt x="662" y="461"/>
                  </a:lnTo>
                  <a:lnTo>
                    <a:pt x="658" y="470"/>
                  </a:lnTo>
                  <a:lnTo>
                    <a:pt x="668" y="470"/>
                  </a:lnTo>
                  <a:lnTo>
                    <a:pt x="668" y="462"/>
                  </a:lnTo>
                  <a:lnTo>
                    <a:pt x="668" y="462"/>
                  </a:lnTo>
                  <a:lnTo>
                    <a:pt x="667" y="459"/>
                  </a:lnTo>
                  <a:lnTo>
                    <a:pt x="665" y="455"/>
                  </a:lnTo>
                  <a:lnTo>
                    <a:pt x="662" y="453"/>
                  </a:lnTo>
                  <a:lnTo>
                    <a:pt x="658" y="452"/>
                  </a:lnTo>
                  <a:lnTo>
                    <a:pt x="640" y="452"/>
                  </a:lnTo>
                  <a:lnTo>
                    <a:pt x="650" y="462"/>
                  </a:lnTo>
                  <a:lnTo>
                    <a:pt x="648" y="459"/>
                  </a:lnTo>
                  <a:lnTo>
                    <a:pt x="646" y="455"/>
                  </a:lnTo>
                  <a:lnTo>
                    <a:pt x="643" y="453"/>
                  </a:lnTo>
                  <a:lnTo>
                    <a:pt x="640" y="462"/>
                  </a:lnTo>
                  <a:lnTo>
                    <a:pt x="650" y="462"/>
                  </a:lnTo>
                  <a:lnTo>
                    <a:pt x="650" y="454"/>
                  </a:lnTo>
                  <a:lnTo>
                    <a:pt x="650" y="454"/>
                  </a:lnTo>
                  <a:lnTo>
                    <a:pt x="648" y="451"/>
                  </a:lnTo>
                  <a:lnTo>
                    <a:pt x="646" y="448"/>
                  </a:lnTo>
                  <a:lnTo>
                    <a:pt x="643" y="445"/>
                  </a:lnTo>
                  <a:lnTo>
                    <a:pt x="640" y="444"/>
                  </a:lnTo>
                  <a:lnTo>
                    <a:pt x="622" y="444"/>
                  </a:lnTo>
                  <a:lnTo>
                    <a:pt x="594" y="444"/>
                  </a:lnTo>
                  <a:lnTo>
                    <a:pt x="604" y="454"/>
                  </a:lnTo>
                  <a:lnTo>
                    <a:pt x="603" y="451"/>
                  </a:lnTo>
                  <a:lnTo>
                    <a:pt x="601" y="448"/>
                  </a:lnTo>
                  <a:lnTo>
                    <a:pt x="598" y="445"/>
                  </a:lnTo>
                  <a:lnTo>
                    <a:pt x="594" y="454"/>
                  </a:lnTo>
                  <a:lnTo>
                    <a:pt x="604" y="454"/>
                  </a:lnTo>
                  <a:lnTo>
                    <a:pt x="604" y="438"/>
                  </a:lnTo>
                  <a:lnTo>
                    <a:pt x="604" y="438"/>
                  </a:lnTo>
                  <a:lnTo>
                    <a:pt x="603" y="434"/>
                  </a:lnTo>
                  <a:lnTo>
                    <a:pt x="601" y="431"/>
                  </a:lnTo>
                  <a:lnTo>
                    <a:pt x="598" y="429"/>
                  </a:lnTo>
                  <a:lnTo>
                    <a:pt x="594" y="428"/>
                  </a:lnTo>
                  <a:lnTo>
                    <a:pt x="577" y="428"/>
                  </a:lnTo>
                  <a:lnTo>
                    <a:pt x="496" y="428"/>
                  </a:lnTo>
                  <a:lnTo>
                    <a:pt x="506" y="438"/>
                  </a:lnTo>
                  <a:lnTo>
                    <a:pt x="505" y="434"/>
                  </a:lnTo>
                  <a:lnTo>
                    <a:pt x="503" y="431"/>
                  </a:lnTo>
                  <a:lnTo>
                    <a:pt x="500" y="429"/>
                  </a:lnTo>
                  <a:lnTo>
                    <a:pt x="496" y="438"/>
                  </a:lnTo>
                  <a:lnTo>
                    <a:pt x="506" y="438"/>
                  </a:lnTo>
                  <a:lnTo>
                    <a:pt x="506" y="421"/>
                  </a:lnTo>
                  <a:lnTo>
                    <a:pt x="506" y="421"/>
                  </a:lnTo>
                  <a:lnTo>
                    <a:pt x="505" y="418"/>
                  </a:lnTo>
                  <a:lnTo>
                    <a:pt x="503" y="415"/>
                  </a:lnTo>
                  <a:lnTo>
                    <a:pt x="500" y="412"/>
                  </a:lnTo>
                  <a:lnTo>
                    <a:pt x="496" y="411"/>
                  </a:lnTo>
                  <a:lnTo>
                    <a:pt x="460" y="411"/>
                  </a:lnTo>
                  <a:lnTo>
                    <a:pt x="415" y="411"/>
                  </a:lnTo>
                  <a:lnTo>
                    <a:pt x="425" y="421"/>
                  </a:lnTo>
                  <a:lnTo>
                    <a:pt x="423" y="418"/>
                  </a:lnTo>
                  <a:lnTo>
                    <a:pt x="421" y="415"/>
                  </a:lnTo>
                  <a:lnTo>
                    <a:pt x="418" y="412"/>
                  </a:lnTo>
                  <a:lnTo>
                    <a:pt x="415" y="421"/>
                  </a:lnTo>
                  <a:lnTo>
                    <a:pt x="425" y="421"/>
                  </a:lnTo>
                  <a:lnTo>
                    <a:pt x="425" y="412"/>
                  </a:lnTo>
                  <a:lnTo>
                    <a:pt x="425" y="412"/>
                  </a:lnTo>
                  <a:lnTo>
                    <a:pt x="423" y="409"/>
                  </a:lnTo>
                  <a:lnTo>
                    <a:pt x="421" y="406"/>
                  </a:lnTo>
                  <a:lnTo>
                    <a:pt x="418" y="404"/>
                  </a:lnTo>
                  <a:lnTo>
                    <a:pt x="415" y="402"/>
                  </a:lnTo>
                  <a:lnTo>
                    <a:pt x="397" y="402"/>
                  </a:lnTo>
                  <a:lnTo>
                    <a:pt x="407" y="412"/>
                  </a:lnTo>
                  <a:lnTo>
                    <a:pt x="406" y="409"/>
                  </a:lnTo>
                  <a:lnTo>
                    <a:pt x="404" y="406"/>
                  </a:lnTo>
                  <a:lnTo>
                    <a:pt x="400" y="404"/>
                  </a:lnTo>
                  <a:lnTo>
                    <a:pt x="397" y="412"/>
                  </a:lnTo>
                  <a:lnTo>
                    <a:pt x="407" y="412"/>
                  </a:lnTo>
                  <a:lnTo>
                    <a:pt x="407" y="405"/>
                  </a:lnTo>
                  <a:lnTo>
                    <a:pt x="407" y="405"/>
                  </a:lnTo>
                  <a:lnTo>
                    <a:pt x="406" y="401"/>
                  </a:lnTo>
                  <a:lnTo>
                    <a:pt x="404" y="398"/>
                  </a:lnTo>
                  <a:lnTo>
                    <a:pt x="400" y="396"/>
                  </a:lnTo>
                  <a:lnTo>
                    <a:pt x="397" y="395"/>
                  </a:lnTo>
                  <a:lnTo>
                    <a:pt x="369" y="395"/>
                  </a:lnTo>
                  <a:lnTo>
                    <a:pt x="379" y="405"/>
                  </a:lnTo>
                  <a:lnTo>
                    <a:pt x="378" y="401"/>
                  </a:lnTo>
                  <a:lnTo>
                    <a:pt x="376" y="398"/>
                  </a:lnTo>
                  <a:lnTo>
                    <a:pt x="373" y="396"/>
                  </a:lnTo>
                  <a:lnTo>
                    <a:pt x="369" y="405"/>
                  </a:lnTo>
                  <a:lnTo>
                    <a:pt x="379" y="405"/>
                  </a:lnTo>
                  <a:lnTo>
                    <a:pt x="379" y="396"/>
                  </a:lnTo>
                  <a:lnTo>
                    <a:pt x="379" y="396"/>
                  </a:lnTo>
                  <a:lnTo>
                    <a:pt x="378" y="393"/>
                  </a:lnTo>
                  <a:lnTo>
                    <a:pt x="376" y="389"/>
                  </a:lnTo>
                  <a:lnTo>
                    <a:pt x="373" y="387"/>
                  </a:lnTo>
                  <a:lnTo>
                    <a:pt x="369" y="386"/>
                  </a:lnTo>
                  <a:lnTo>
                    <a:pt x="352" y="386"/>
                  </a:lnTo>
                  <a:lnTo>
                    <a:pt x="333" y="386"/>
                  </a:lnTo>
                  <a:lnTo>
                    <a:pt x="343" y="396"/>
                  </a:lnTo>
                  <a:lnTo>
                    <a:pt x="342" y="393"/>
                  </a:lnTo>
                  <a:lnTo>
                    <a:pt x="340" y="389"/>
                  </a:lnTo>
                  <a:lnTo>
                    <a:pt x="336" y="387"/>
                  </a:lnTo>
                  <a:lnTo>
                    <a:pt x="333" y="396"/>
                  </a:lnTo>
                  <a:lnTo>
                    <a:pt x="343" y="396"/>
                  </a:lnTo>
                  <a:lnTo>
                    <a:pt x="343" y="388"/>
                  </a:lnTo>
                  <a:lnTo>
                    <a:pt x="343" y="388"/>
                  </a:lnTo>
                  <a:lnTo>
                    <a:pt x="342" y="385"/>
                  </a:lnTo>
                  <a:lnTo>
                    <a:pt x="340" y="381"/>
                  </a:lnTo>
                  <a:lnTo>
                    <a:pt x="336" y="379"/>
                  </a:lnTo>
                  <a:lnTo>
                    <a:pt x="333" y="378"/>
                  </a:lnTo>
                  <a:lnTo>
                    <a:pt x="315" y="378"/>
                  </a:lnTo>
                  <a:lnTo>
                    <a:pt x="325" y="388"/>
                  </a:lnTo>
                  <a:lnTo>
                    <a:pt x="324" y="385"/>
                  </a:lnTo>
                  <a:lnTo>
                    <a:pt x="322" y="381"/>
                  </a:lnTo>
                  <a:lnTo>
                    <a:pt x="319" y="379"/>
                  </a:lnTo>
                  <a:lnTo>
                    <a:pt x="315" y="388"/>
                  </a:lnTo>
                  <a:lnTo>
                    <a:pt x="325" y="388"/>
                  </a:lnTo>
                  <a:lnTo>
                    <a:pt x="325" y="379"/>
                  </a:lnTo>
                  <a:lnTo>
                    <a:pt x="325" y="379"/>
                  </a:lnTo>
                  <a:lnTo>
                    <a:pt x="324" y="376"/>
                  </a:lnTo>
                  <a:lnTo>
                    <a:pt x="322" y="373"/>
                  </a:lnTo>
                  <a:lnTo>
                    <a:pt x="319" y="370"/>
                  </a:lnTo>
                  <a:lnTo>
                    <a:pt x="315" y="369"/>
                  </a:lnTo>
                  <a:lnTo>
                    <a:pt x="270" y="369"/>
                  </a:lnTo>
                  <a:lnTo>
                    <a:pt x="253" y="369"/>
                  </a:lnTo>
                  <a:lnTo>
                    <a:pt x="262" y="379"/>
                  </a:lnTo>
                  <a:lnTo>
                    <a:pt x="261" y="376"/>
                  </a:lnTo>
                  <a:lnTo>
                    <a:pt x="259" y="373"/>
                  </a:lnTo>
                  <a:lnTo>
                    <a:pt x="256" y="370"/>
                  </a:lnTo>
                  <a:lnTo>
                    <a:pt x="253" y="379"/>
                  </a:lnTo>
                  <a:lnTo>
                    <a:pt x="262" y="379"/>
                  </a:lnTo>
                  <a:lnTo>
                    <a:pt x="262" y="347"/>
                  </a:lnTo>
                  <a:lnTo>
                    <a:pt x="262" y="347"/>
                  </a:lnTo>
                  <a:lnTo>
                    <a:pt x="261" y="344"/>
                  </a:lnTo>
                  <a:lnTo>
                    <a:pt x="259" y="341"/>
                  </a:lnTo>
                  <a:lnTo>
                    <a:pt x="256" y="338"/>
                  </a:lnTo>
                  <a:lnTo>
                    <a:pt x="253" y="337"/>
                  </a:lnTo>
                  <a:lnTo>
                    <a:pt x="190" y="337"/>
                  </a:lnTo>
                  <a:lnTo>
                    <a:pt x="200" y="347"/>
                  </a:lnTo>
                  <a:lnTo>
                    <a:pt x="198" y="344"/>
                  </a:lnTo>
                  <a:lnTo>
                    <a:pt x="196" y="341"/>
                  </a:lnTo>
                  <a:lnTo>
                    <a:pt x="193" y="338"/>
                  </a:lnTo>
                  <a:lnTo>
                    <a:pt x="190" y="347"/>
                  </a:lnTo>
                  <a:lnTo>
                    <a:pt x="200" y="347"/>
                  </a:lnTo>
                  <a:lnTo>
                    <a:pt x="200" y="338"/>
                  </a:lnTo>
                  <a:lnTo>
                    <a:pt x="200" y="338"/>
                  </a:lnTo>
                  <a:lnTo>
                    <a:pt x="198" y="335"/>
                  </a:lnTo>
                  <a:lnTo>
                    <a:pt x="196" y="332"/>
                  </a:lnTo>
                  <a:lnTo>
                    <a:pt x="193" y="330"/>
                  </a:lnTo>
                  <a:lnTo>
                    <a:pt x="190" y="329"/>
                  </a:lnTo>
                  <a:lnTo>
                    <a:pt x="171" y="329"/>
                  </a:lnTo>
                  <a:lnTo>
                    <a:pt x="181" y="338"/>
                  </a:lnTo>
                  <a:lnTo>
                    <a:pt x="180" y="335"/>
                  </a:lnTo>
                  <a:lnTo>
                    <a:pt x="178" y="332"/>
                  </a:lnTo>
                  <a:lnTo>
                    <a:pt x="174" y="330"/>
                  </a:lnTo>
                  <a:lnTo>
                    <a:pt x="171" y="338"/>
                  </a:lnTo>
                  <a:lnTo>
                    <a:pt x="181" y="338"/>
                  </a:lnTo>
                  <a:lnTo>
                    <a:pt x="181" y="322"/>
                  </a:lnTo>
                  <a:lnTo>
                    <a:pt x="181" y="322"/>
                  </a:lnTo>
                  <a:lnTo>
                    <a:pt x="180" y="319"/>
                  </a:lnTo>
                  <a:lnTo>
                    <a:pt x="178" y="315"/>
                  </a:lnTo>
                  <a:lnTo>
                    <a:pt x="174" y="313"/>
                  </a:lnTo>
                  <a:lnTo>
                    <a:pt x="171" y="312"/>
                  </a:lnTo>
                  <a:lnTo>
                    <a:pt x="144" y="312"/>
                  </a:lnTo>
                  <a:lnTo>
                    <a:pt x="154" y="322"/>
                  </a:lnTo>
                  <a:lnTo>
                    <a:pt x="153" y="319"/>
                  </a:lnTo>
                  <a:lnTo>
                    <a:pt x="151" y="315"/>
                  </a:lnTo>
                  <a:lnTo>
                    <a:pt x="148" y="313"/>
                  </a:lnTo>
                  <a:lnTo>
                    <a:pt x="144" y="322"/>
                  </a:lnTo>
                  <a:lnTo>
                    <a:pt x="154" y="322"/>
                  </a:lnTo>
                  <a:lnTo>
                    <a:pt x="154" y="281"/>
                  </a:lnTo>
                  <a:lnTo>
                    <a:pt x="154" y="281"/>
                  </a:lnTo>
                  <a:lnTo>
                    <a:pt x="153" y="278"/>
                  </a:lnTo>
                  <a:lnTo>
                    <a:pt x="151" y="274"/>
                  </a:lnTo>
                  <a:lnTo>
                    <a:pt x="148" y="272"/>
                  </a:lnTo>
                  <a:lnTo>
                    <a:pt x="144" y="271"/>
                  </a:lnTo>
                  <a:lnTo>
                    <a:pt x="126" y="271"/>
                  </a:lnTo>
                  <a:lnTo>
                    <a:pt x="136" y="281"/>
                  </a:lnTo>
                  <a:lnTo>
                    <a:pt x="135" y="278"/>
                  </a:lnTo>
                  <a:lnTo>
                    <a:pt x="132" y="274"/>
                  </a:lnTo>
                  <a:lnTo>
                    <a:pt x="129" y="272"/>
                  </a:lnTo>
                  <a:lnTo>
                    <a:pt x="126" y="281"/>
                  </a:lnTo>
                  <a:lnTo>
                    <a:pt x="136" y="281"/>
                  </a:lnTo>
                  <a:lnTo>
                    <a:pt x="136" y="265"/>
                  </a:lnTo>
                  <a:lnTo>
                    <a:pt x="136" y="265"/>
                  </a:lnTo>
                  <a:lnTo>
                    <a:pt x="135" y="261"/>
                  </a:lnTo>
                  <a:lnTo>
                    <a:pt x="132" y="258"/>
                  </a:lnTo>
                  <a:lnTo>
                    <a:pt x="129" y="256"/>
                  </a:lnTo>
                  <a:lnTo>
                    <a:pt x="126" y="255"/>
                  </a:lnTo>
                  <a:lnTo>
                    <a:pt x="108" y="255"/>
                  </a:lnTo>
                  <a:lnTo>
                    <a:pt x="118" y="265"/>
                  </a:lnTo>
                  <a:lnTo>
                    <a:pt x="117" y="261"/>
                  </a:lnTo>
                  <a:lnTo>
                    <a:pt x="115" y="258"/>
                  </a:lnTo>
                  <a:lnTo>
                    <a:pt x="111" y="256"/>
                  </a:lnTo>
                  <a:lnTo>
                    <a:pt x="108" y="265"/>
                  </a:lnTo>
                  <a:lnTo>
                    <a:pt x="118" y="265"/>
                  </a:lnTo>
                  <a:lnTo>
                    <a:pt x="118" y="231"/>
                  </a:lnTo>
                  <a:lnTo>
                    <a:pt x="118" y="231"/>
                  </a:lnTo>
                  <a:lnTo>
                    <a:pt x="117" y="228"/>
                  </a:lnTo>
                  <a:lnTo>
                    <a:pt x="115" y="225"/>
                  </a:lnTo>
                  <a:lnTo>
                    <a:pt x="111" y="223"/>
                  </a:lnTo>
                  <a:lnTo>
                    <a:pt x="108" y="222"/>
                  </a:lnTo>
                  <a:lnTo>
                    <a:pt x="90" y="222"/>
                  </a:lnTo>
                  <a:lnTo>
                    <a:pt x="100" y="231"/>
                  </a:lnTo>
                  <a:lnTo>
                    <a:pt x="99" y="228"/>
                  </a:lnTo>
                  <a:lnTo>
                    <a:pt x="97" y="225"/>
                  </a:lnTo>
                  <a:lnTo>
                    <a:pt x="94" y="223"/>
                  </a:lnTo>
                  <a:lnTo>
                    <a:pt x="90" y="231"/>
                  </a:lnTo>
                  <a:lnTo>
                    <a:pt x="100" y="231"/>
                  </a:lnTo>
                  <a:lnTo>
                    <a:pt x="100" y="215"/>
                  </a:lnTo>
                  <a:lnTo>
                    <a:pt x="100" y="215"/>
                  </a:lnTo>
                  <a:lnTo>
                    <a:pt x="99" y="212"/>
                  </a:lnTo>
                  <a:lnTo>
                    <a:pt x="97" y="208"/>
                  </a:lnTo>
                  <a:lnTo>
                    <a:pt x="94" y="206"/>
                  </a:lnTo>
                  <a:lnTo>
                    <a:pt x="90" y="205"/>
                  </a:lnTo>
                  <a:lnTo>
                    <a:pt x="63" y="205"/>
                  </a:lnTo>
                  <a:lnTo>
                    <a:pt x="73" y="215"/>
                  </a:lnTo>
                  <a:lnTo>
                    <a:pt x="72" y="212"/>
                  </a:lnTo>
                  <a:lnTo>
                    <a:pt x="69" y="208"/>
                  </a:lnTo>
                  <a:lnTo>
                    <a:pt x="66" y="206"/>
                  </a:lnTo>
                  <a:lnTo>
                    <a:pt x="63" y="215"/>
                  </a:lnTo>
                  <a:lnTo>
                    <a:pt x="73" y="215"/>
                  </a:lnTo>
                  <a:lnTo>
                    <a:pt x="73" y="166"/>
                  </a:lnTo>
                  <a:lnTo>
                    <a:pt x="73" y="166"/>
                  </a:lnTo>
                  <a:lnTo>
                    <a:pt x="72" y="163"/>
                  </a:lnTo>
                  <a:lnTo>
                    <a:pt x="69" y="160"/>
                  </a:lnTo>
                  <a:lnTo>
                    <a:pt x="66" y="158"/>
                  </a:lnTo>
                  <a:lnTo>
                    <a:pt x="63" y="156"/>
                  </a:lnTo>
                  <a:lnTo>
                    <a:pt x="45" y="156"/>
                  </a:lnTo>
                  <a:lnTo>
                    <a:pt x="55" y="166"/>
                  </a:lnTo>
                  <a:lnTo>
                    <a:pt x="54" y="163"/>
                  </a:lnTo>
                  <a:lnTo>
                    <a:pt x="52" y="160"/>
                  </a:lnTo>
                  <a:lnTo>
                    <a:pt x="49" y="158"/>
                  </a:lnTo>
                  <a:lnTo>
                    <a:pt x="45" y="166"/>
                  </a:lnTo>
                  <a:lnTo>
                    <a:pt x="55" y="166"/>
                  </a:lnTo>
                  <a:lnTo>
                    <a:pt x="55" y="150"/>
                  </a:lnTo>
                  <a:lnTo>
                    <a:pt x="55" y="150"/>
                  </a:lnTo>
                  <a:lnTo>
                    <a:pt x="54" y="147"/>
                  </a:lnTo>
                  <a:lnTo>
                    <a:pt x="52" y="143"/>
                  </a:lnTo>
                  <a:lnTo>
                    <a:pt x="49" y="141"/>
                  </a:lnTo>
                  <a:lnTo>
                    <a:pt x="45" y="140"/>
                  </a:lnTo>
                  <a:lnTo>
                    <a:pt x="28" y="140"/>
                  </a:lnTo>
                  <a:lnTo>
                    <a:pt x="37" y="150"/>
                  </a:lnTo>
                  <a:lnTo>
                    <a:pt x="36" y="147"/>
                  </a:lnTo>
                  <a:lnTo>
                    <a:pt x="34" y="143"/>
                  </a:lnTo>
                  <a:lnTo>
                    <a:pt x="31" y="141"/>
                  </a:lnTo>
                  <a:lnTo>
                    <a:pt x="28" y="150"/>
                  </a:lnTo>
                  <a:lnTo>
                    <a:pt x="37" y="15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6" y="6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3462" name="Rectangle 22"/>
            <p:cNvSpPr>
              <a:spLocks noChangeArrowheads="1"/>
            </p:cNvSpPr>
            <p:nvPr/>
          </p:nvSpPr>
          <p:spPr bwMode="auto">
            <a:xfrm>
              <a:off x="3385" y="1793"/>
              <a:ext cx="1797" cy="460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762000"/>
              <a:r>
                <a:rPr lang="en-US" sz="24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Conservative</a:t>
              </a:r>
            </a:p>
            <a:p>
              <a:pPr algn="ctr" defTabSz="762000"/>
              <a:r>
                <a:rPr lang="en-US" sz="24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therapy </a:t>
              </a:r>
              <a:r>
                <a:rPr lang="en-US" sz="18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(n 424, 45.6%)</a:t>
              </a:r>
              <a:r>
                <a:rPr lang="en-US" sz="24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</a:t>
              </a:r>
            </a:p>
          </p:txBody>
        </p:sp>
      </p:grpSp>
      <p:sp>
        <p:nvSpPr>
          <p:cNvPr id="573463" name="Rectangle 23"/>
          <p:cNvSpPr>
            <a:spLocks noChangeArrowheads="1"/>
          </p:cNvSpPr>
          <p:nvPr/>
        </p:nvSpPr>
        <p:spPr bwMode="auto">
          <a:xfrm rot="16200000">
            <a:off x="-523082" y="3396457"/>
            <a:ext cx="2551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Cumulative Survival</a:t>
            </a:r>
            <a:endParaRPr lang="en-US" sz="20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64" name="Rectangle 24"/>
          <p:cNvSpPr>
            <a:spLocks noChangeArrowheads="1"/>
          </p:cNvSpPr>
          <p:nvPr/>
        </p:nvSpPr>
        <p:spPr bwMode="auto">
          <a:xfrm>
            <a:off x="1647825" y="5551488"/>
            <a:ext cx="41275" cy="117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65" name="Rectangle 25"/>
          <p:cNvSpPr>
            <a:spLocks noChangeArrowheads="1"/>
          </p:cNvSpPr>
          <p:nvPr/>
        </p:nvSpPr>
        <p:spPr bwMode="auto">
          <a:xfrm>
            <a:off x="1079500" y="5292725"/>
            <a:ext cx="3810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66" name="Rectangle 26"/>
          <p:cNvSpPr>
            <a:spLocks noChangeArrowheads="1"/>
          </p:cNvSpPr>
          <p:nvPr/>
        </p:nvSpPr>
        <p:spPr bwMode="auto">
          <a:xfrm>
            <a:off x="1100138" y="5299075"/>
            <a:ext cx="454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0.00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67" name="Rectangle 27"/>
          <p:cNvSpPr>
            <a:spLocks noChangeArrowheads="1"/>
          </p:cNvSpPr>
          <p:nvPr/>
        </p:nvSpPr>
        <p:spPr bwMode="auto">
          <a:xfrm>
            <a:off x="1079500" y="4332288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68" name="Rectangle 28"/>
          <p:cNvSpPr>
            <a:spLocks noChangeArrowheads="1"/>
          </p:cNvSpPr>
          <p:nvPr/>
        </p:nvSpPr>
        <p:spPr bwMode="auto">
          <a:xfrm>
            <a:off x="1100138" y="4338638"/>
            <a:ext cx="454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0.25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69" name="Rectangle 29"/>
          <p:cNvSpPr>
            <a:spLocks noChangeArrowheads="1"/>
          </p:cNvSpPr>
          <p:nvPr/>
        </p:nvSpPr>
        <p:spPr bwMode="auto">
          <a:xfrm>
            <a:off x="1079500" y="3365500"/>
            <a:ext cx="3810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70" name="Rectangle 30"/>
          <p:cNvSpPr>
            <a:spLocks noChangeArrowheads="1"/>
          </p:cNvSpPr>
          <p:nvPr/>
        </p:nvSpPr>
        <p:spPr bwMode="auto">
          <a:xfrm>
            <a:off x="1100138" y="3371850"/>
            <a:ext cx="454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0.50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71" name="Rectangle 31"/>
          <p:cNvSpPr>
            <a:spLocks noChangeArrowheads="1"/>
          </p:cNvSpPr>
          <p:nvPr/>
        </p:nvSpPr>
        <p:spPr bwMode="auto">
          <a:xfrm>
            <a:off x="1079500" y="2381250"/>
            <a:ext cx="3810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72" name="Rectangle 32"/>
          <p:cNvSpPr>
            <a:spLocks noChangeArrowheads="1"/>
          </p:cNvSpPr>
          <p:nvPr/>
        </p:nvSpPr>
        <p:spPr bwMode="auto">
          <a:xfrm>
            <a:off x="1100138" y="2387600"/>
            <a:ext cx="454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0.75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73" name="Rectangle 33"/>
          <p:cNvSpPr>
            <a:spLocks noChangeArrowheads="1"/>
          </p:cNvSpPr>
          <p:nvPr/>
        </p:nvSpPr>
        <p:spPr bwMode="auto">
          <a:xfrm>
            <a:off x="1079500" y="1414463"/>
            <a:ext cx="3810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74" name="Rectangle 34"/>
          <p:cNvSpPr>
            <a:spLocks noChangeArrowheads="1"/>
          </p:cNvSpPr>
          <p:nvPr/>
        </p:nvSpPr>
        <p:spPr bwMode="auto">
          <a:xfrm>
            <a:off x="1100138" y="1420813"/>
            <a:ext cx="454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1.00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75" name="Rectangle 35"/>
          <p:cNvSpPr>
            <a:spLocks noChangeArrowheads="1"/>
          </p:cNvSpPr>
          <p:nvPr/>
        </p:nvSpPr>
        <p:spPr bwMode="auto">
          <a:xfrm>
            <a:off x="1601788" y="5664200"/>
            <a:ext cx="125412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76" name="Rectangle 36"/>
          <p:cNvSpPr>
            <a:spLocks noChangeArrowheads="1"/>
          </p:cNvSpPr>
          <p:nvPr/>
        </p:nvSpPr>
        <p:spPr bwMode="auto">
          <a:xfrm>
            <a:off x="1584325" y="5675313"/>
            <a:ext cx="146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0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77" name="Rectangle 37"/>
          <p:cNvSpPr>
            <a:spLocks noChangeArrowheads="1"/>
          </p:cNvSpPr>
          <p:nvPr/>
        </p:nvSpPr>
        <p:spPr bwMode="auto">
          <a:xfrm>
            <a:off x="3557588" y="5664200"/>
            <a:ext cx="125412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78" name="Rectangle 38"/>
          <p:cNvSpPr>
            <a:spLocks noChangeArrowheads="1"/>
          </p:cNvSpPr>
          <p:nvPr/>
        </p:nvSpPr>
        <p:spPr bwMode="auto">
          <a:xfrm>
            <a:off x="3548063" y="5675313"/>
            <a:ext cx="146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2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79" name="Rectangle 39"/>
          <p:cNvSpPr>
            <a:spLocks noChangeArrowheads="1"/>
          </p:cNvSpPr>
          <p:nvPr/>
        </p:nvSpPr>
        <p:spPr bwMode="auto">
          <a:xfrm>
            <a:off x="3427413" y="5986463"/>
            <a:ext cx="21336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80" name="Rectangle 40"/>
          <p:cNvSpPr>
            <a:spLocks noChangeArrowheads="1"/>
          </p:cNvSpPr>
          <p:nvPr/>
        </p:nvSpPr>
        <p:spPr bwMode="auto">
          <a:xfrm>
            <a:off x="2898775" y="5949950"/>
            <a:ext cx="3522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Time to follow-up (months)</a:t>
            </a:r>
            <a:endParaRPr lang="en-US" sz="20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3481" name="Rectangle 41"/>
          <p:cNvSpPr>
            <a:spLocks noChangeArrowheads="1"/>
          </p:cNvSpPr>
          <p:nvPr/>
        </p:nvSpPr>
        <p:spPr bwMode="auto">
          <a:xfrm>
            <a:off x="7488238" y="5699125"/>
            <a:ext cx="1111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482" name="Rectangle 42"/>
          <p:cNvSpPr>
            <a:spLocks noChangeArrowheads="1"/>
          </p:cNvSpPr>
          <p:nvPr/>
        </p:nvSpPr>
        <p:spPr bwMode="auto">
          <a:xfrm>
            <a:off x="7481888" y="5705475"/>
            <a:ext cx="130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62000"/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6</a:t>
            </a:r>
            <a:endParaRPr lang="it-IT" sz="2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654175" y="1412875"/>
            <a:ext cx="6165850" cy="473075"/>
            <a:chOff x="1322" y="1002"/>
            <a:chExt cx="3884" cy="298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322" y="1077"/>
              <a:ext cx="3696" cy="223"/>
              <a:chOff x="1162" y="1042"/>
              <a:chExt cx="3696" cy="223"/>
            </a:xfrm>
          </p:grpSpPr>
          <p:sp>
            <p:nvSpPr>
              <p:cNvPr id="573485" name="Freeform 45"/>
              <p:cNvSpPr>
                <a:spLocks/>
              </p:cNvSpPr>
              <p:nvPr/>
            </p:nvSpPr>
            <p:spPr bwMode="auto">
              <a:xfrm>
                <a:off x="1162" y="1042"/>
                <a:ext cx="3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28" y="7"/>
                  </a:cxn>
                  <a:cxn ang="0">
                    <a:pos x="28" y="0"/>
                  </a:cxn>
                  <a:cxn ang="0">
                    <a:pos x="28" y="7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0" y="0"/>
                  </a:cxn>
                </a:cxnLst>
                <a:rect l="0" t="0" r="r" b="b"/>
                <a:pathLst>
                  <a:path w="36" h="7">
                    <a:moveTo>
                      <a:pt x="0" y="0"/>
                    </a:moveTo>
                    <a:lnTo>
                      <a:pt x="0" y="7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86" name="Freeform 46"/>
              <p:cNvSpPr>
                <a:spLocks/>
              </p:cNvSpPr>
              <p:nvPr/>
            </p:nvSpPr>
            <p:spPr bwMode="auto">
              <a:xfrm>
                <a:off x="1190" y="1075"/>
                <a:ext cx="8" cy="3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0" y="33"/>
                  </a:cxn>
                  <a:cxn ang="0">
                    <a:pos x="8" y="33"/>
                  </a:cxn>
                  <a:cxn ang="0">
                    <a:pos x="8" y="24"/>
                  </a:cxn>
                  <a:cxn ang="0">
                    <a:pos x="0" y="24"/>
                  </a:cxn>
                  <a:cxn ang="0">
                    <a:pos x="8" y="24"/>
                  </a:cxn>
                  <a:cxn ang="0">
                    <a:pos x="8" y="0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33"/>
                    </a:lnTo>
                    <a:lnTo>
                      <a:pt x="8" y="33"/>
                    </a:lnTo>
                    <a:lnTo>
                      <a:pt x="8" y="24"/>
                    </a:lnTo>
                    <a:lnTo>
                      <a:pt x="0" y="24"/>
                    </a:lnTo>
                    <a:lnTo>
                      <a:pt x="8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87" name="Freeform 47"/>
              <p:cNvSpPr>
                <a:spLocks/>
              </p:cNvSpPr>
              <p:nvPr/>
            </p:nvSpPr>
            <p:spPr bwMode="auto">
              <a:xfrm>
                <a:off x="1225" y="1099"/>
                <a:ext cx="36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"/>
                  </a:cxn>
                  <a:cxn ang="0">
                    <a:pos x="27" y="9"/>
                  </a:cxn>
                  <a:cxn ang="0">
                    <a:pos x="27" y="0"/>
                  </a:cxn>
                  <a:cxn ang="0">
                    <a:pos x="27" y="9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0" y="0"/>
                  </a:cxn>
                </a:cxnLst>
                <a:rect l="0" t="0" r="r" b="b"/>
                <a:pathLst>
                  <a:path w="36" h="9">
                    <a:moveTo>
                      <a:pt x="0" y="0"/>
                    </a:moveTo>
                    <a:lnTo>
                      <a:pt x="0" y="9"/>
                    </a:lnTo>
                    <a:lnTo>
                      <a:pt x="27" y="9"/>
                    </a:lnTo>
                    <a:lnTo>
                      <a:pt x="27" y="0"/>
                    </a:lnTo>
                    <a:lnTo>
                      <a:pt x="27" y="9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88" name="Freeform 48"/>
              <p:cNvSpPr>
                <a:spLocks/>
              </p:cNvSpPr>
              <p:nvPr/>
            </p:nvSpPr>
            <p:spPr bwMode="auto">
              <a:xfrm>
                <a:off x="1252" y="1132"/>
                <a:ext cx="18" cy="2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18" y="24"/>
                  </a:cxn>
                  <a:cxn ang="0">
                    <a:pos x="18" y="17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9" y="0"/>
                  </a:cxn>
                </a:cxnLst>
                <a:rect l="0" t="0" r="r" b="b"/>
                <a:pathLst>
                  <a:path w="18" h="24">
                    <a:moveTo>
                      <a:pt x="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17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89" name="Rectangle 49"/>
              <p:cNvSpPr>
                <a:spLocks noChangeArrowheads="1"/>
              </p:cNvSpPr>
              <p:nvPr/>
            </p:nvSpPr>
            <p:spPr bwMode="auto">
              <a:xfrm>
                <a:off x="1298" y="1149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0" name="Rectangle 50"/>
              <p:cNvSpPr>
                <a:spLocks noChangeArrowheads="1"/>
              </p:cNvSpPr>
              <p:nvPr/>
            </p:nvSpPr>
            <p:spPr bwMode="auto">
              <a:xfrm>
                <a:off x="1360" y="1149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1" name="Rectangle 51"/>
              <p:cNvSpPr>
                <a:spLocks noChangeArrowheads="1"/>
              </p:cNvSpPr>
              <p:nvPr/>
            </p:nvSpPr>
            <p:spPr bwMode="auto">
              <a:xfrm>
                <a:off x="1423" y="1149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2" name="Rectangle 52"/>
              <p:cNvSpPr>
                <a:spLocks noChangeArrowheads="1"/>
              </p:cNvSpPr>
              <p:nvPr/>
            </p:nvSpPr>
            <p:spPr bwMode="auto">
              <a:xfrm>
                <a:off x="1477" y="1156"/>
                <a:ext cx="10" cy="35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3" name="Rectangle 53"/>
              <p:cNvSpPr>
                <a:spLocks noChangeArrowheads="1"/>
              </p:cNvSpPr>
              <p:nvPr/>
            </p:nvSpPr>
            <p:spPr bwMode="auto">
              <a:xfrm>
                <a:off x="1486" y="1206"/>
                <a:ext cx="38" cy="10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4" name="Rectangle 54"/>
              <p:cNvSpPr>
                <a:spLocks noChangeArrowheads="1"/>
              </p:cNvSpPr>
              <p:nvPr/>
            </p:nvSpPr>
            <p:spPr bwMode="auto">
              <a:xfrm>
                <a:off x="1550" y="1206"/>
                <a:ext cx="37" cy="10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5" name="Rectangle 55"/>
              <p:cNvSpPr>
                <a:spLocks noChangeArrowheads="1"/>
              </p:cNvSpPr>
              <p:nvPr/>
            </p:nvSpPr>
            <p:spPr bwMode="auto">
              <a:xfrm>
                <a:off x="1613" y="1206"/>
                <a:ext cx="36" cy="10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6" name="Rectangle 56"/>
              <p:cNvSpPr>
                <a:spLocks noChangeArrowheads="1"/>
              </p:cNvSpPr>
              <p:nvPr/>
            </p:nvSpPr>
            <p:spPr bwMode="auto">
              <a:xfrm>
                <a:off x="1676" y="1206"/>
                <a:ext cx="37" cy="10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7" name="Rectangle 57"/>
              <p:cNvSpPr>
                <a:spLocks noChangeArrowheads="1"/>
              </p:cNvSpPr>
              <p:nvPr/>
            </p:nvSpPr>
            <p:spPr bwMode="auto">
              <a:xfrm>
                <a:off x="1739" y="1206"/>
                <a:ext cx="37" cy="10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8" name="Freeform 58"/>
              <p:cNvSpPr>
                <a:spLocks/>
              </p:cNvSpPr>
              <p:nvPr/>
            </p:nvSpPr>
            <p:spPr bwMode="auto">
              <a:xfrm>
                <a:off x="1802" y="1206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18" y="17"/>
                  </a:cxn>
                  <a:cxn ang="0">
                    <a:pos x="27" y="17"/>
                  </a:cxn>
                  <a:cxn ang="0">
                    <a:pos x="27" y="0"/>
                  </a:cxn>
                  <a:cxn ang="0">
                    <a:pos x="18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499" name="Freeform 59"/>
              <p:cNvSpPr>
                <a:spLocks/>
              </p:cNvSpPr>
              <p:nvPr/>
            </p:nvSpPr>
            <p:spPr bwMode="auto">
              <a:xfrm>
                <a:off x="1820" y="1247"/>
                <a:ext cx="27" cy="1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6"/>
                  </a:cxn>
                  <a:cxn ang="0">
                    <a:pos x="27" y="16"/>
                  </a:cxn>
                  <a:cxn ang="0">
                    <a:pos x="27" y="9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27" h="16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27" y="16"/>
                    </a:lnTo>
                    <a:lnTo>
                      <a:pt x="27" y="9"/>
                    </a:lnTo>
                    <a:lnTo>
                      <a:pt x="0" y="9"/>
                    </a:lnTo>
                    <a:lnTo>
                      <a:pt x="9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0" name="Rectangle 60"/>
              <p:cNvSpPr>
                <a:spLocks noChangeArrowheads="1"/>
              </p:cNvSpPr>
              <p:nvPr/>
            </p:nvSpPr>
            <p:spPr bwMode="auto">
              <a:xfrm>
                <a:off x="1874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1" name="Rectangle 61"/>
              <p:cNvSpPr>
                <a:spLocks noChangeArrowheads="1"/>
              </p:cNvSpPr>
              <p:nvPr/>
            </p:nvSpPr>
            <p:spPr bwMode="auto">
              <a:xfrm>
                <a:off x="1937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2" name="Rectangle 62"/>
              <p:cNvSpPr>
                <a:spLocks noChangeArrowheads="1"/>
              </p:cNvSpPr>
              <p:nvPr/>
            </p:nvSpPr>
            <p:spPr bwMode="auto">
              <a:xfrm>
                <a:off x="2000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3" name="Rectangle 63"/>
              <p:cNvSpPr>
                <a:spLocks noChangeArrowheads="1"/>
              </p:cNvSpPr>
              <p:nvPr/>
            </p:nvSpPr>
            <p:spPr bwMode="auto">
              <a:xfrm>
                <a:off x="2063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4" name="Rectangle 64"/>
              <p:cNvSpPr>
                <a:spLocks noChangeArrowheads="1"/>
              </p:cNvSpPr>
              <p:nvPr/>
            </p:nvSpPr>
            <p:spPr bwMode="auto">
              <a:xfrm>
                <a:off x="2127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5" name="Rectangle 65"/>
              <p:cNvSpPr>
                <a:spLocks noChangeArrowheads="1"/>
              </p:cNvSpPr>
              <p:nvPr/>
            </p:nvSpPr>
            <p:spPr bwMode="auto">
              <a:xfrm>
                <a:off x="2190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6" name="Rectangle 66"/>
              <p:cNvSpPr>
                <a:spLocks noChangeArrowheads="1"/>
              </p:cNvSpPr>
              <p:nvPr/>
            </p:nvSpPr>
            <p:spPr bwMode="auto">
              <a:xfrm>
                <a:off x="2253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7" name="Rectangle 67"/>
              <p:cNvSpPr>
                <a:spLocks noChangeArrowheads="1"/>
              </p:cNvSpPr>
              <p:nvPr/>
            </p:nvSpPr>
            <p:spPr bwMode="auto">
              <a:xfrm>
                <a:off x="2315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8" name="Rectangle 68"/>
              <p:cNvSpPr>
                <a:spLocks noChangeArrowheads="1"/>
              </p:cNvSpPr>
              <p:nvPr/>
            </p:nvSpPr>
            <p:spPr bwMode="auto">
              <a:xfrm>
                <a:off x="2378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09" name="Rectangle 69"/>
              <p:cNvSpPr>
                <a:spLocks noChangeArrowheads="1"/>
              </p:cNvSpPr>
              <p:nvPr/>
            </p:nvSpPr>
            <p:spPr bwMode="auto">
              <a:xfrm>
                <a:off x="2442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0" name="Rectangle 70"/>
              <p:cNvSpPr>
                <a:spLocks noChangeArrowheads="1"/>
              </p:cNvSpPr>
              <p:nvPr/>
            </p:nvSpPr>
            <p:spPr bwMode="auto">
              <a:xfrm>
                <a:off x="2505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1" name="Rectangle 71"/>
              <p:cNvSpPr>
                <a:spLocks noChangeArrowheads="1"/>
              </p:cNvSpPr>
              <p:nvPr/>
            </p:nvSpPr>
            <p:spPr bwMode="auto">
              <a:xfrm>
                <a:off x="2568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2" name="Rectangle 72"/>
              <p:cNvSpPr>
                <a:spLocks noChangeArrowheads="1"/>
              </p:cNvSpPr>
              <p:nvPr/>
            </p:nvSpPr>
            <p:spPr bwMode="auto">
              <a:xfrm>
                <a:off x="2631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3" name="Rectangle 73"/>
              <p:cNvSpPr>
                <a:spLocks noChangeArrowheads="1"/>
              </p:cNvSpPr>
              <p:nvPr/>
            </p:nvSpPr>
            <p:spPr bwMode="auto">
              <a:xfrm>
                <a:off x="2695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4" name="Rectangle 74"/>
              <p:cNvSpPr>
                <a:spLocks noChangeArrowheads="1"/>
              </p:cNvSpPr>
              <p:nvPr/>
            </p:nvSpPr>
            <p:spPr bwMode="auto">
              <a:xfrm>
                <a:off x="2758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5" name="Rectangle 75"/>
              <p:cNvSpPr>
                <a:spLocks noChangeArrowheads="1"/>
              </p:cNvSpPr>
              <p:nvPr/>
            </p:nvSpPr>
            <p:spPr bwMode="auto">
              <a:xfrm>
                <a:off x="2821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6" name="Rectangle 76"/>
              <p:cNvSpPr>
                <a:spLocks noChangeArrowheads="1"/>
              </p:cNvSpPr>
              <p:nvPr/>
            </p:nvSpPr>
            <p:spPr bwMode="auto">
              <a:xfrm>
                <a:off x="2883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7" name="Rectangle 77"/>
              <p:cNvSpPr>
                <a:spLocks noChangeArrowheads="1"/>
              </p:cNvSpPr>
              <p:nvPr/>
            </p:nvSpPr>
            <p:spPr bwMode="auto">
              <a:xfrm>
                <a:off x="2946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8" name="Rectangle 78"/>
              <p:cNvSpPr>
                <a:spLocks noChangeArrowheads="1"/>
              </p:cNvSpPr>
              <p:nvPr/>
            </p:nvSpPr>
            <p:spPr bwMode="auto">
              <a:xfrm>
                <a:off x="3010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19" name="Rectangle 79"/>
              <p:cNvSpPr>
                <a:spLocks noChangeArrowheads="1"/>
              </p:cNvSpPr>
              <p:nvPr/>
            </p:nvSpPr>
            <p:spPr bwMode="auto">
              <a:xfrm>
                <a:off x="3073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0" name="Rectangle 80"/>
              <p:cNvSpPr>
                <a:spLocks noChangeArrowheads="1"/>
              </p:cNvSpPr>
              <p:nvPr/>
            </p:nvSpPr>
            <p:spPr bwMode="auto">
              <a:xfrm>
                <a:off x="3136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1" name="Rectangle 81"/>
              <p:cNvSpPr>
                <a:spLocks noChangeArrowheads="1"/>
              </p:cNvSpPr>
              <p:nvPr/>
            </p:nvSpPr>
            <p:spPr bwMode="auto">
              <a:xfrm>
                <a:off x="3199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2" name="Rectangle 82"/>
              <p:cNvSpPr>
                <a:spLocks noChangeArrowheads="1"/>
              </p:cNvSpPr>
              <p:nvPr/>
            </p:nvSpPr>
            <p:spPr bwMode="auto">
              <a:xfrm>
                <a:off x="3263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3" name="Rectangle 83"/>
              <p:cNvSpPr>
                <a:spLocks noChangeArrowheads="1"/>
              </p:cNvSpPr>
              <p:nvPr/>
            </p:nvSpPr>
            <p:spPr bwMode="auto">
              <a:xfrm>
                <a:off x="3326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4" name="Rectangle 84"/>
              <p:cNvSpPr>
                <a:spLocks noChangeArrowheads="1"/>
              </p:cNvSpPr>
              <p:nvPr/>
            </p:nvSpPr>
            <p:spPr bwMode="auto">
              <a:xfrm>
                <a:off x="3388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5" name="Rectangle 85"/>
              <p:cNvSpPr>
                <a:spLocks noChangeArrowheads="1"/>
              </p:cNvSpPr>
              <p:nvPr/>
            </p:nvSpPr>
            <p:spPr bwMode="auto">
              <a:xfrm>
                <a:off x="3451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6" name="Rectangle 86"/>
              <p:cNvSpPr>
                <a:spLocks noChangeArrowheads="1"/>
              </p:cNvSpPr>
              <p:nvPr/>
            </p:nvSpPr>
            <p:spPr bwMode="auto">
              <a:xfrm>
                <a:off x="3514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7" name="Rectangle 87"/>
              <p:cNvSpPr>
                <a:spLocks noChangeArrowheads="1"/>
              </p:cNvSpPr>
              <p:nvPr/>
            </p:nvSpPr>
            <p:spPr bwMode="auto">
              <a:xfrm>
                <a:off x="3578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8" name="Rectangle 88"/>
              <p:cNvSpPr>
                <a:spLocks noChangeArrowheads="1"/>
              </p:cNvSpPr>
              <p:nvPr/>
            </p:nvSpPr>
            <p:spPr bwMode="auto">
              <a:xfrm>
                <a:off x="3641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29" name="Rectangle 89"/>
              <p:cNvSpPr>
                <a:spLocks noChangeArrowheads="1"/>
              </p:cNvSpPr>
              <p:nvPr/>
            </p:nvSpPr>
            <p:spPr bwMode="auto">
              <a:xfrm>
                <a:off x="3704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0" name="Rectangle 90"/>
              <p:cNvSpPr>
                <a:spLocks noChangeArrowheads="1"/>
              </p:cNvSpPr>
              <p:nvPr/>
            </p:nvSpPr>
            <p:spPr bwMode="auto">
              <a:xfrm>
                <a:off x="3767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1" name="Rectangle 91"/>
              <p:cNvSpPr>
                <a:spLocks noChangeArrowheads="1"/>
              </p:cNvSpPr>
              <p:nvPr/>
            </p:nvSpPr>
            <p:spPr bwMode="auto">
              <a:xfrm>
                <a:off x="3830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2" name="Rectangle 92"/>
              <p:cNvSpPr>
                <a:spLocks noChangeArrowheads="1"/>
              </p:cNvSpPr>
              <p:nvPr/>
            </p:nvSpPr>
            <p:spPr bwMode="auto">
              <a:xfrm>
                <a:off x="3894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3" name="Rectangle 93"/>
              <p:cNvSpPr>
                <a:spLocks noChangeArrowheads="1"/>
              </p:cNvSpPr>
              <p:nvPr/>
            </p:nvSpPr>
            <p:spPr bwMode="auto">
              <a:xfrm>
                <a:off x="3956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4" name="Rectangle 94"/>
              <p:cNvSpPr>
                <a:spLocks noChangeArrowheads="1"/>
              </p:cNvSpPr>
              <p:nvPr/>
            </p:nvSpPr>
            <p:spPr bwMode="auto">
              <a:xfrm>
                <a:off x="4019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5" name="Rectangle 95"/>
              <p:cNvSpPr>
                <a:spLocks noChangeArrowheads="1"/>
              </p:cNvSpPr>
              <p:nvPr/>
            </p:nvSpPr>
            <p:spPr bwMode="auto">
              <a:xfrm>
                <a:off x="4082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6" name="Rectangle 96"/>
              <p:cNvSpPr>
                <a:spLocks noChangeArrowheads="1"/>
              </p:cNvSpPr>
              <p:nvPr/>
            </p:nvSpPr>
            <p:spPr bwMode="auto">
              <a:xfrm>
                <a:off x="4146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7" name="Rectangle 97"/>
              <p:cNvSpPr>
                <a:spLocks noChangeArrowheads="1"/>
              </p:cNvSpPr>
              <p:nvPr/>
            </p:nvSpPr>
            <p:spPr bwMode="auto">
              <a:xfrm>
                <a:off x="4209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8" name="Rectangle 98"/>
              <p:cNvSpPr>
                <a:spLocks noChangeArrowheads="1"/>
              </p:cNvSpPr>
              <p:nvPr/>
            </p:nvSpPr>
            <p:spPr bwMode="auto">
              <a:xfrm>
                <a:off x="4272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39" name="Rectangle 99"/>
              <p:cNvSpPr>
                <a:spLocks noChangeArrowheads="1"/>
              </p:cNvSpPr>
              <p:nvPr/>
            </p:nvSpPr>
            <p:spPr bwMode="auto">
              <a:xfrm>
                <a:off x="4335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0" name="Rectangle 100"/>
              <p:cNvSpPr>
                <a:spLocks noChangeArrowheads="1"/>
              </p:cNvSpPr>
              <p:nvPr/>
            </p:nvSpPr>
            <p:spPr bwMode="auto">
              <a:xfrm>
                <a:off x="4397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1" name="Rectangle 101"/>
              <p:cNvSpPr>
                <a:spLocks noChangeArrowheads="1"/>
              </p:cNvSpPr>
              <p:nvPr/>
            </p:nvSpPr>
            <p:spPr bwMode="auto">
              <a:xfrm>
                <a:off x="4461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2" name="Rectangle 102"/>
              <p:cNvSpPr>
                <a:spLocks noChangeArrowheads="1"/>
              </p:cNvSpPr>
              <p:nvPr/>
            </p:nvSpPr>
            <p:spPr bwMode="auto">
              <a:xfrm>
                <a:off x="4524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3" name="Rectangle 103"/>
              <p:cNvSpPr>
                <a:spLocks noChangeArrowheads="1"/>
              </p:cNvSpPr>
              <p:nvPr/>
            </p:nvSpPr>
            <p:spPr bwMode="auto">
              <a:xfrm>
                <a:off x="4587" y="1256"/>
                <a:ext cx="3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4" name="Rectangle 104"/>
              <p:cNvSpPr>
                <a:spLocks noChangeArrowheads="1"/>
              </p:cNvSpPr>
              <p:nvPr/>
            </p:nvSpPr>
            <p:spPr bwMode="auto">
              <a:xfrm>
                <a:off x="4650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5" name="Rectangle 105"/>
              <p:cNvSpPr>
                <a:spLocks noChangeArrowheads="1"/>
              </p:cNvSpPr>
              <p:nvPr/>
            </p:nvSpPr>
            <p:spPr bwMode="auto">
              <a:xfrm>
                <a:off x="4713" y="1256"/>
                <a:ext cx="37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6" name="Rectangle 106"/>
              <p:cNvSpPr>
                <a:spLocks noChangeArrowheads="1"/>
              </p:cNvSpPr>
              <p:nvPr/>
            </p:nvSpPr>
            <p:spPr bwMode="auto">
              <a:xfrm>
                <a:off x="4777" y="1256"/>
                <a:ext cx="36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47" name="Rectangle 107"/>
              <p:cNvSpPr>
                <a:spLocks noChangeArrowheads="1"/>
              </p:cNvSpPr>
              <p:nvPr/>
            </p:nvSpPr>
            <p:spPr bwMode="auto">
              <a:xfrm>
                <a:off x="4840" y="1256"/>
                <a:ext cx="18" cy="9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  <p:sp>
          <p:nvSpPr>
            <p:cNvPr id="573548" name="Rectangle 108"/>
            <p:cNvSpPr>
              <a:spLocks noChangeArrowheads="1"/>
            </p:cNvSpPr>
            <p:nvPr/>
          </p:nvSpPr>
          <p:spPr bwMode="auto">
            <a:xfrm>
              <a:off x="3067" y="1002"/>
              <a:ext cx="2139" cy="230"/>
            </a:xfrm>
            <a:prstGeom prst="rect">
              <a:avLst/>
            </a:prstGeom>
            <a:solidFill>
              <a:srgbClr val="0066F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762000"/>
              <a:r>
                <a:rPr lang="en-US" sz="2400" smtClean="0">
                  <a:solidFill>
                    <a:srgbClr val="FF66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Thrombolysis </a:t>
              </a:r>
              <a:r>
                <a:rPr lang="en-US" sz="1800" smtClean="0">
                  <a:solidFill>
                    <a:srgbClr val="FF66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(n 45, 4.8%)</a:t>
              </a:r>
              <a:r>
                <a:rPr lang="en-US" sz="2400" smtClean="0">
                  <a:solidFill>
                    <a:srgbClr val="FF66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</a:t>
              </a:r>
            </a:p>
          </p:txBody>
        </p:sp>
      </p:grpSp>
      <p:grpSp>
        <p:nvGrpSpPr>
          <p:cNvPr id="6" name="Group 109"/>
          <p:cNvGrpSpPr>
            <a:grpSpLocks/>
          </p:cNvGrpSpPr>
          <p:nvPr/>
        </p:nvGrpSpPr>
        <p:grpSpPr bwMode="auto">
          <a:xfrm>
            <a:off x="1639888" y="1517650"/>
            <a:ext cx="6165850" cy="866775"/>
            <a:chOff x="1313" y="1068"/>
            <a:chExt cx="3884" cy="546"/>
          </a:xfrm>
        </p:grpSpPr>
        <p:grpSp>
          <p:nvGrpSpPr>
            <p:cNvPr id="7" name="Group 110"/>
            <p:cNvGrpSpPr>
              <a:grpSpLocks/>
            </p:cNvGrpSpPr>
            <p:nvPr/>
          </p:nvGrpSpPr>
          <p:grpSpPr bwMode="auto">
            <a:xfrm>
              <a:off x="1313" y="1068"/>
              <a:ext cx="3678" cy="264"/>
              <a:chOff x="1153" y="1033"/>
              <a:chExt cx="3678" cy="264"/>
            </a:xfrm>
          </p:grpSpPr>
          <p:sp>
            <p:nvSpPr>
              <p:cNvPr id="573551" name="Freeform 111"/>
              <p:cNvSpPr>
                <a:spLocks/>
              </p:cNvSpPr>
              <p:nvPr/>
            </p:nvSpPr>
            <p:spPr bwMode="auto">
              <a:xfrm>
                <a:off x="1153" y="1033"/>
                <a:ext cx="18" cy="1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6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6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2" name="Freeform 112"/>
              <p:cNvSpPr>
                <a:spLocks/>
              </p:cNvSpPr>
              <p:nvPr/>
            </p:nvSpPr>
            <p:spPr bwMode="auto">
              <a:xfrm>
                <a:off x="1180" y="1042"/>
                <a:ext cx="18" cy="16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10" y="0"/>
                  </a:cxn>
                  <a:cxn ang="0">
                    <a:pos x="0" y="7"/>
                  </a:cxn>
                  <a:cxn ang="0">
                    <a:pos x="10" y="16"/>
                  </a:cxn>
                  <a:cxn ang="0">
                    <a:pos x="18" y="7"/>
                  </a:cxn>
                </a:cxnLst>
                <a:rect l="0" t="0" r="r" b="b"/>
                <a:pathLst>
                  <a:path w="18" h="16">
                    <a:moveTo>
                      <a:pt x="18" y="7"/>
                    </a:moveTo>
                    <a:lnTo>
                      <a:pt x="10" y="0"/>
                    </a:lnTo>
                    <a:lnTo>
                      <a:pt x="0" y="7"/>
                    </a:lnTo>
                    <a:lnTo>
                      <a:pt x="10" y="16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3" name="Freeform 113"/>
              <p:cNvSpPr>
                <a:spLocks/>
              </p:cNvSpPr>
              <p:nvPr/>
            </p:nvSpPr>
            <p:spPr bwMode="auto">
              <a:xfrm>
                <a:off x="1180" y="1075"/>
                <a:ext cx="18" cy="16"/>
              </a:xfrm>
              <a:custGeom>
                <a:avLst/>
                <a:gdLst/>
                <a:ahLst/>
                <a:cxnLst>
                  <a:cxn ang="0">
                    <a:pos x="18" y="8"/>
                  </a:cxn>
                  <a:cxn ang="0">
                    <a:pos x="18" y="0"/>
                  </a:cxn>
                  <a:cxn ang="0">
                    <a:pos x="10" y="0"/>
                  </a:cxn>
                  <a:cxn ang="0">
                    <a:pos x="0" y="8"/>
                  </a:cxn>
                  <a:cxn ang="0">
                    <a:pos x="10" y="16"/>
                  </a:cxn>
                  <a:cxn ang="0">
                    <a:pos x="18" y="8"/>
                  </a:cxn>
                </a:cxnLst>
                <a:rect l="0" t="0" r="r" b="b"/>
                <a:pathLst>
                  <a:path w="18" h="16">
                    <a:moveTo>
                      <a:pt x="18" y="8"/>
                    </a:moveTo>
                    <a:lnTo>
                      <a:pt x="18" y="0"/>
                    </a:lnTo>
                    <a:lnTo>
                      <a:pt x="10" y="0"/>
                    </a:lnTo>
                    <a:lnTo>
                      <a:pt x="0" y="8"/>
                    </a:lnTo>
                    <a:lnTo>
                      <a:pt x="10" y="16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4" name="Freeform 114"/>
              <p:cNvSpPr>
                <a:spLocks/>
              </p:cNvSpPr>
              <p:nvPr/>
            </p:nvSpPr>
            <p:spPr bwMode="auto">
              <a:xfrm>
                <a:off x="1190" y="1099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8" y="0"/>
                    </a:lnTo>
                    <a:lnTo>
                      <a:pt x="0" y="9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5" name="Freeform 115"/>
              <p:cNvSpPr>
                <a:spLocks/>
              </p:cNvSpPr>
              <p:nvPr/>
            </p:nvSpPr>
            <p:spPr bwMode="auto">
              <a:xfrm>
                <a:off x="1198" y="1123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6" name="Freeform 116"/>
              <p:cNvSpPr>
                <a:spLocks/>
              </p:cNvSpPr>
              <p:nvPr/>
            </p:nvSpPr>
            <p:spPr bwMode="auto">
              <a:xfrm>
                <a:off x="1225" y="1132"/>
                <a:ext cx="19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9" y="8"/>
                  </a:cxn>
                  <a:cxn ang="0">
                    <a:pos x="1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9" y="8"/>
                    </a:lnTo>
                    <a:lnTo>
                      <a:pt x="1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7" name="Freeform 117"/>
              <p:cNvSpPr>
                <a:spLocks/>
              </p:cNvSpPr>
              <p:nvPr/>
            </p:nvSpPr>
            <p:spPr bwMode="auto">
              <a:xfrm>
                <a:off x="1252" y="1140"/>
                <a:ext cx="18" cy="1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6"/>
                  </a:cxn>
                  <a:cxn ang="0">
                    <a:pos x="9" y="16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6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9" y="16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8" name="Freeform 118"/>
              <p:cNvSpPr>
                <a:spLocks/>
              </p:cNvSpPr>
              <p:nvPr/>
            </p:nvSpPr>
            <p:spPr bwMode="auto">
              <a:xfrm>
                <a:off x="1288" y="1140"/>
                <a:ext cx="18" cy="1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6"/>
                  </a:cxn>
                  <a:cxn ang="0">
                    <a:pos x="10" y="16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10" y="0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10" y="16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59" name="Freeform 119"/>
              <p:cNvSpPr>
                <a:spLocks/>
              </p:cNvSpPr>
              <p:nvPr/>
            </p:nvSpPr>
            <p:spPr bwMode="auto">
              <a:xfrm>
                <a:off x="1315" y="1149"/>
                <a:ext cx="18" cy="1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9" y="16"/>
                  </a:cxn>
                  <a:cxn ang="0">
                    <a:pos x="18" y="7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6">
                    <a:moveTo>
                      <a:pt x="9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9" y="16"/>
                    </a:lnTo>
                    <a:lnTo>
                      <a:pt x="18" y="7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0" name="Freeform 120"/>
              <p:cNvSpPr>
                <a:spLocks/>
              </p:cNvSpPr>
              <p:nvPr/>
            </p:nvSpPr>
            <p:spPr bwMode="auto">
              <a:xfrm>
                <a:off x="1333" y="1165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8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8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1" name="Freeform 121"/>
              <p:cNvSpPr>
                <a:spLocks/>
              </p:cNvSpPr>
              <p:nvPr/>
            </p:nvSpPr>
            <p:spPr bwMode="auto">
              <a:xfrm>
                <a:off x="1360" y="1173"/>
                <a:ext cx="18" cy="17"/>
              </a:xfrm>
              <a:custGeom>
                <a:avLst/>
                <a:gdLst/>
                <a:ahLst/>
                <a:cxnLst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</a:cxnLst>
                <a:rect l="0" t="0" r="r" b="b"/>
                <a:pathLst>
                  <a:path w="18" h="17">
                    <a:moveTo>
                      <a:pt x="18" y="9"/>
                    </a:moveTo>
                    <a:lnTo>
                      <a:pt x="18" y="0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2" name="Freeform 122"/>
              <p:cNvSpPr>
                <a:spLocks/>
              </p:cNvSpPr>
              <p:nvPr/>
            </p:nvSpPr>
            <p:spPr bwMode="auto">
              <a:xfrm>
                <a:off x="1387" y="1182"/>
                <a:ext cx="19" cy="1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10" y="16"/>
                  </a:cxn>
                  <a:cxn ang="0">
                    <a:pos x="19" y="8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6">
                    <a:moveTo>
                      <a:pt x="1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10" y="16"/>
                    </a:lnTo>
                    <a:lnTo>
                      <a:pt x="19" y="8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3" name="Freeform 123"/>
              <p:cNvSpPr>
                <a:spLocks/>
              </p:cNvSpPr>
              <p:nvPr/>
            </p:nvSpPr>
            <p:spPr bwMode="auto">
              <a:xfrm>
                <a:off x="1423" y="1182"/>
                <a:ext cx="18" cy="1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0" y="8"/>
                  </a:cxn>
                  <a:cxn ang="0">
                    <a:pos x="9" y="16"/>
                  </a:cxn>
                  <a:cxn ang="0">
                    <a:pos x="18" y="8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6">
                    <a:moveTo>
                      <a:pt x="9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6"/>
                    </a:lnTo>
                    <a:lnTo>
                      <a:pt x="18" y="8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4" name="Freeform 124"/>
              <p:cNvSpPr>
                <a:spLocks/>
              </p:cNvSpPr>
              <p:nvPr/>
            </p:nvSpPr>
            <p:spPr bwMode="auto">
              <a:xfrm>
                <a:off x="1441" y="1198"/>
                <a:ext cx="19" cy="17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19" y="0"/>
                  </a:cxn>
                  <a:cxn ang="0">
                    <a:pos x="10" y="0"/>
                  </a:cxn>
                  <a:cxn ang="0">
                    <a:pos x="0" y="8"/>
                  </a:cxn>
                  <a:cxn ang="0">
                    <a:pos x="10" y="17"/>
                  </a:cxn>
                  <a:cxn ang="0">
                    <a:pos x="19" y="8"/>
                  </a:cxn>
                  <a:cxn ang="0">
                    <a:pos x="19" y="0"/>
                  </a:cxn>
                  <a:cxn ang="0">
                    <a:pos x="10" y="8"/>
                  </a:cxn>
                  <a:cxn ang="0">
                    <a:pos x="19" y="8"/>
                  </a:cxn>
                </a:cxnLst>
                <a:rect l="0" t="0" r="r" b="b"/>
                <a:pathLst>
                  <a:path w="19" h="17">
                    <a:moveTo>
                      <a:pt x="19" y="8"/>
                    </a:moveTo>
                    <a:lnTo>
                      <a:pt x="19" y="0"/>
                    </a:lnTo>
                    <a:lnTo>
                      <a:pt x="10" y="0"/>
                    </a:lnTo>
                    <a:lnTo>
                      <a:pt x="0" y="8"/>
                    </a:lnTo>
                    <a:lnTo>
                      <a:pt x="10" y="17"/>
                    </a:lnTo>
                    <a:lnTo>
                      <a:pt x="19" y="8"/>
                    </a:lnTo>
                    <a:lnTo>
                      <a:pt x="19" y="0"/>
                    </a:lnTo>
                    <a:lnTo>
                      <a:pt x="10" y="8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5" name="Freeform 125"/>
              <p:cNvSpPr>
                <a:spLocks/>
              </p:cNvSpPr>
              <p:nvPr/>
            </p:nvSpPr>
            <p:spPr bwMode="auto">
              <a:xfrm>
                <a:off x="1477" y="1198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6" name="Freeform 126"/>
              <p:cNvSpPr>
                <a:spLocks/>
              </p:cNvSpPr>
              <p:nvPr/>
            </p:nvSpPr>
            <p:spPr bwMode="auto">
              <a:xfrm>
                <a:off x="1505" y="1206"/>
                <a:ext cx="18" cy="17"/>
              </a:xfrm>
              <a:custGeom>
                <a:avLst/>
                <a:gdLst/>
                <a:ahLst/>
                <a:cxnLst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9"/>
                  </a:cxn>
                  <a:cxn ang="0">
                    <a:pos x="18" y="9"/>
                  </a:cxn>
                </a:cxnLst>
                <a:rect l="0" t="0" r="r" b="b"/>
                <a:pathLst>
                  <a:path w="18" h="17">
                    <a:moveTo>
                      <a:pt x="18" y="9"/>
                    </a:moveTo>
                    <a:lnTo>
                      <a:pt x="18" y="0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9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7" name="Freeform 127"/>
              <p:cNvSpPr>
                <a:spLocks/>
              </p:cNvSpPr>
              <p:nvPr/>
            </p:nvSpPr>
            <p:spPr bwMode="auto">
              <a:xfrm>
                <a:off x="1540" y="1206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8" name="Freeform 128"/>
              <p:cNvSpPr>
                <a:spLocks/>
              </p:cNvSpPr>
              <p:nvPr/>
            </p:nvSpPr>
            <p:spPr bwMode="auto">
              <a:xfrm>
                <a:off x="1577" y="1206"/>
                <a:ext cx="17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69" name="Freeform 129"/>
              <p:cNvSpPr>
                <a:spLocks/>
              </p:cNvSpPr>
              <p:nvPr/>
            </p:nvSpPr>
            <p:spPr bwMode="auto">
              <a:xfrm>
                <a:off x="1604" y="1215"/>
                <a:ext cx="18" cy="1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9" y="15"/>
                  </a:cxn>
                  <a:cxn ang="0">
                    <a:pos x="18" y="8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5">
                    <a:moveTo>
                      <a:pt x="9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9" y="15"/>
                    </a:lnTo>
                    <a:lnTo>
                      <a:pt x="18" y="8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0" name="Freeform 130"/>
              <p:cNvSpPr>
                <a:spLocks/>
              </p:cNvSpPr>
              <p:nvPr/>
            </p:nvSpPr>
            <p:spPr bwMode="auto">
              <a:xfrm>
                <a:off x="1639" y="1215"/>
                <a:ext cx="19" cy="1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9" y="15"/>
                  </a:cxn>
                  <a:cxn ang="0">
                    <a:pos x="19" y="8"/>
                  </a:cxn>
                  <a:cxn ang="0">
                    <a:pos x="1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5">
                    <a:moveTo>
                      <a:pt x="9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9" y="15"/>
                    </a:lnTo>
                    <a:lnTo>
                      <a:pt x="19" y="8"/>
                    </a:lnTo>
                    <a:lnTo>
                      <a:pt x="1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1" name="Freeform 131"/>
              <p:cNvSpPr>
                <a:spLocks/>
              </p:cNvSpPr>
              <p:nvPr/>
            </p:nvSpPr>
            <p:spPr bwMode="auto">
              <a:xfrm>
                <a:off x="1676" y="1215"/>
                <a:ext cx="18" cy="1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9" y="15"/>
                  </a:cxn>
                  <a:cxn ang="0">
                    <a:pos x="18" y="8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5">
                    <a:moveTo>
                      <a:pt x="9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9" y="15"/>
                    </a:lnTo>
                    <a:lnTo>
                      <a:pt x="18" y="8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2" name="Freeform 132"/>
              <p:cNvSpPr>
                <a:spLocks/>
              </p:cNvSpPr>
              <p:nvPr/>
            </p:nvSpPr>
            <p:spPr bwMode="auto">
              <a:xfrm>
                <a:off x="1702" y="1223"/>
                <a:ext cx="19" cy="1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10" y="16"/>
                  </a:cxn>
                  <a:cxn ang="0">
                    <a:pos x="19" y="7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6">
                    <a:moveTo>
                      <a:pt x="1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10" y="16"/>
                    </a:lnTo>
                    <a:lnTo>
                      <a:pt x="19" y="7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3" name="Freeform 133"/>
              <p:cNvSpPr>
                <a:spLocks/>
              </p:cNvSpPr>
              <p:nvPr/>
            </p:nvSpPr>
            <p:spPr bwMode="auto">
              <a:xfrm>
                <a:off x="1739" y="1223"/>
                <a:ext cx="18" cy="1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9" y="16"/>
                  </a:cxn>
                  <a:cxn ang="0">
                    <a:pos x="18" y="7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6">
                    <a:moveTo>
                      <a:pt x="9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9" y="16"/>
                    </a:lnTo>
                    <a:lnTo>
                      <a:pt x="18" y="7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4" name="Freeform 134"/>
              <p:cNvSpPr>
                <a:spLocks/>
              </p:cNvSpPr>
              <p:nvPr/>
            </p:nvSpPr>
            <p:spPr bwMode="auto">
              <a:xfrm>
                <a:off x="1775" y="1223"/>
                <a:ext cx="18" cy="1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9" y="16"/>
                  </a:cxn>
                  <a:cxn ang="0">
                    <a:pos x="18" y="7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6">
                    <a:moveTo>
                      <a:pt x="9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9" y="16"/>
                    </a:lnTo>
                    <a:lnTo>
                      <a:pt x="18" y="7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5" name="Freeform 135"/>
              <p:cNvSpPr>
                <a:spLocks/>
              </p:cNvSpPr>
              <p:nvPr/>
            </p:nvSpPr>
            <p:spPr bwMode="auto">
              <a:xfrm>
                <a:off x="1812" y="1223"/>
                <a:ext cx="17" cy="1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8" y="16"/>
                  </a:cxn>
                  <a:cxn ang="0">
                    <a:pos x="17" y="7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6">
                    <a:moveTo>
                      <a:pt x="8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6" name="Freeform 136"/>
              <p:cNvSpPr>
                <a:spLocks/>
              </p:cNvSpPr>
              <p:nvPr/>
            </p:nvSpPr>
            <p:spPr bwMode="auto">
              <a:xfrm>
                <a:off x="1847" y="1223"/>
                <a:ext cx="19" cy="1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0"/>
                  </a:cxn>
                  <a:cxn ang="0">
                    <a:pos x="0" y="7"/>
                  </a:cxn>
                  <a:cxn ang="0">
                    <a:pos x="9" y="16"/>
                  </a:cxn>
                  <a:cxn ang="0">
                    <a:pos x="19" y="7"/>
                  </a:cxn>
                  <a:cxn ang="0">
                    <a:pos x="19" y="0"/>
                  </a:cxn>
                </a:cxnLst>
                <a:rect l="0" t="0" r="r" b="b"/>
                <a:pathLst>
                  <a:path w="19" h="16">
                    <a:moveTo>
                      <a:pt x="19" y="0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9" y="16"/>
                    </a:lnTo>
                    <a:lnTo>
                      <a:pt x="19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7" name="Freeform 137"/>
              <p:cNvSpPr>
                <a:spLocks/>
              </p:cNvSpPr>
              <p:nvPr/>
            </p:nvSpPr>
            <p:spPr bwMode="auto">
              <a:xfrm>
                <a:off x="1883" y="1223"/>
                <a:ext cx="18" cy="1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7"/>
                  </a:cxn>
                  <a:cxn ang="0">
                    <a:pos x="9" y="16"/>
                  </a:cxn>
                  <a:cxn ang="0">
                    <a:pos x="18" y="7"/>
                  </a:cxn>
                  <a:cxn ang="0">
                    <a:pos x="18" y="0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9" y="16"/>
                    </a:lnTo>
                    <a:lnTo>
                      <a:pt x="18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8" name="Freeform 138"/>
              <p:cNvSpPr>
                <a:spLocks/>
              </p:cNvSpPr>
              <p:nvPr/>
            </p:nvSpPr>
            <p:spPr bwMode="auto">
              <a:xfrm>
                <a:off x="1920" y="1223"/>
                <a:ext cx="17" cy="16"/>
              </a:xfrm>
              <a:custGeom>
                <a:avLst/>
                <a:gdLst/>
                <a:ahLst/>
                <a:cxnLst>
                  <a:cxn ang="0">
                    <a:pos x="17" y="7"/>
                  </a:cxn>
                  <a:cxn ang="0">
                    <a:pos x="8" y="0"/>
                  </a:cxn>
                  <a:cxn ang="0">
                    <a:pos x="0" y="7"/>
                  </a:cxn>
                  <a:cxn ang="0">
                    <a:pos x="8" y="16"/>
                  </a:cxn>
                  <a:cxn ang="0">
                    <a:pos x="17" y="7"/>
                  </a:cxn>
                </a:cxnLst>
                <a:rect l="0" t="0" r="r" b="b"/>
                <a:pathLst>
                  <a:path w="17" h="16">
                    <a:moveTo>
                      <a:pt x="17" y="7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8" y="16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79" name="Freeform 139"/>
              <p:cNvSpPr>
                <a:spLocks/>
              </p:cNvSpPr>
              <p:nvPr/>
            </p:nvSpPr>
            <p:spPr bwMode="auto">
              <a:xfrm>
                <a:off x="1946" y="1230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0" name="Freeform 140"/>
              <p:cNvSpPr>
                <a:spLocks/>
              </p:cNvSpPr>
              <p:nvPr/>
            </p:nvSpPr>
            <p:spPr bwMode="auto">
              <a:xfrm>
                <a:off x="1982" y="123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1" name="Freeform 141"/>
              <p:cNvSpPr>
                <a:spLocks/>
              </p:cNvSpPr>
              <p:nvPr/>
            </p:nvSpPr>
            <p:spPr bwMode="auto">
              <a:xfrm>
                <a:off x="2019" y="1230"/>
                <a:ext cx="17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9" y="0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2" name="Freeform 142"/>
              <p:cNvSpPr>
                <a:spLocks/>
              </p:cNvSpPr>
              <p:nvPr/>
            </p:nvSpPr>
            <p:spPr bwMode="auto">
              <a:xfrm>
                <a:off x="2054" y="1230"/>
                <a:ext cx="19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3" name="Freeform 143"/>
              <p:cNvSpPr>
                <a:spLocks/>
              </p:cNvSpPr>
              <p:nvPr/>
            </p:nvSpPr>
            <p:spPr bwMode="auto">
              <a:xfrm>
                <a:off x="2091" y="1230"/>
                <a:ext cx="17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4" name="Freeform 144"/>
              <p:cNvSpPr>
                <a:spLocks/>
              </p:cNvSpPr>
              <p:nvPr/>
            </p:nvSpPr>
            <p:spPr bwMode="auto">
              <a:xfrm>
                <a:off x="2127" y="123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5" name="Freeform 145"/>
              <p:cNvSpPr>
                <a:spLocks/>
              </p:cNvSpPr>
              <p:nvPr/>
            </p:nvSpPr>
            <p:spPr bwMode="auto">
              <a:xfrm>
                <a:off x="2162" y="1230"/>
                <a:ext cx="19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6" name="Freeform 146"/>
              <p:cNvSpPr>
                <a:spLocks/>
              </p:cNvSpPr>
              <p:nvPr/>
            </p:nvSpPr>
            <p:spPr bwMode="auto">
              <a:xfrm>
                <a:off x="2199" y="1230"/>
                <a:ext cx="17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7" name="Freeform 147"/>
              <p:cNvSpPr>
                <a:spLocks/>
              </p:cNvSpPr>
              <p:nvPr/>
            </p:nvSpPr>
            <p:spPr bwMode="auto">
              <a:xfrm>
                <a:off x="2235" y="123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8" name="Freeform 148"/>
              <p:cNvSpPr>
                <a:spLocks/>
              </p:cNvSpPr>
              <p:nvPr/>
            </p:nvSpPr>
            <p:spPr bwMode="auto">
              <a:xfrm>
                <a:off x="2270" y="1230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89" name="Freeform 149"/>
              <p:cNvSpPr>
                <a:spLocks/>
              </p:cNvSpPr>
              <p:nvPr/>
            </p:nvSpPr>
            <p:spPr bwMode="auto">
              <a:xfrm>
                <a:off x="2298" y="1239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9" y="0"/>
                  </a:cxn>
                  <a:cxn ang="0">
                    <a:pos x="0" y="8"/>
                  </a:cxn>
                  <a:cxn ang="0">
                    <a:pos x="9" y="17"/>
                  </a:cxn>
                  <a:cxn ang="0">
                    <a:pos x="17" y="8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7" y="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0" name="Freeform 150"/>
              <p:cNvSpPr>
                <a:spLocks/>
              </p:cNvSpPr>
              <p:nvPr/>
            </p:nvSpPr>
            <p:spPr bwMode="auto">
              <a:xfrm>
                <a:off x="2334" y="1239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8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1" name="Freeform 151"/>
              <p:cNvSpPr>
                <a:spLocks/>
              </p:cNvSpPr>
              <p:nvPr/>
            </p:nvSpPr>
            <p:spPr bwMode="auto">
              <a:xfrm>
                <a:off x="2370" y="1239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0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8" y="8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8" y="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2" name="Freeform 152"/>
              <p:cNvSpPr>
                <a:spLocks/>
              </p:cNvSpPr>
              <p:nvPr/>
            </p:nvSpPr>
            <p:spPr bwMode="auto">
              <a:xfrm>
                <a:off x="2406" y="1239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8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3" name="Freeform 153"/>
              <p:cNvSpPr>
                <a:spLocks/>
              </p:cNvSpPr>
              <p:nvPr/>
            </p:nvSpPr>
            <p:spPr bwMode="auto">
              <a:xfrm>
                <a:off x="2442" y="1239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8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4" name="Freeform 154"/>
              <p:cNvSpPr>
                <a:spLocks/>
              </p:cNvSpPr>
              <p:nvPr/>
            </p:nvSpPr>
            <p:spPr bwMode="auto">
              <a:xfrm>
                <a:off x="2469" y="1247"/>
                <a:ext cx="19" cy="16"/>
              </a:xfrm>
              <a:custGeom>
                <a:avLst/>
                <a:gdLst/>
                <a:ahLst/>
                <a:cxnLst>
                  <a:cxn ang="0">
                    <a:pos x="19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6"/>
                  </a:cxn>
                  <a:cxn ang="0">
                    <a:pos x="19" y="9"/>
                  </a:cxn>
                </a:cxnLst>
                <a:rect l="0" t="0" r="r" b="b"/>
                <a:pathLst>
                  <a:path w="19" h="16">
                    <a:moveTo>
                      <a:pt x="19" y="9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6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5" name="Freeform 155"/>
              <p:cNvSpPr>
                <a:spLocks/>
              </p:cNvSpPr>
              <p:nvPr/>
            </p:nvSpPr>
            <p:spPr bwMode="auto">
              <a:xfrm>
                <a:off x="2496" y="1256"/>
                <a:ext cx="18" cy="1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7"/>
                  </a:cxn>
                  <a:cxn ang="0">
                    <a:pos x="9" y="16"/>
                  </a:cxn>
                  <a:cxn ang="0">
                    <a:pos x="18" y="7"/>
                  </a:cxn>
                  <a:cxn ang="0">
                    <a:pos x="18" y="0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9" y="16"/>
                    </a:lnTo>
                    <a:lnTo>
                      <a:pt x="18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6" name="Freeform 156"/>
              <p:cNvSpPr>
                <a:spLocks/>
              </p:cNvSpPr>
              <p:nvPr/>
            </p:nvSpPr>
            <p:spPr bwMode="auto">
              <a:xfrm>
                <a:off x="2532" y="1256"/>
                <a:ext cx="18" cy="1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0"/>
                  </a:cxn>
                  <a:cxn ang="0">
                    <a:pos x="0" y="7"/>
                  </a:cxn>
                  <a:cxn ang="0">
                    <a:pos x="10" y="16"/>
                  </a:cxn>
                  <a:cxn ang="0">
                    <a:pos x="18" y="7"/>
                  </a:cxn>
                  <a:cxn ang="0">
                    <a:pos x="18" y="0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10" y="0"/>
                    </a:lnTo>
                    <a:lnTo>
                      <a:pt x="0" y="7"/>
                    </a:lnTo>
                    <a:lnTo>
                      <a:pt x="10" y="16"/>
                    </a:lnTo>
                    <a:lnTo>
                      <a:pt x="18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7" name="Freeform 157"/>
              <p:cNvSpPr>
                <a:spLocks/>
              </p:cNvSpPr>
              <p:nvPr/>
            </p:nvSpPr>
            <p:spPr bwMode="auto">
              <a:xfrm>
                <a:off x="2568" y="1256"/>
                <a:ext cx="18" cy="1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7"/>
                  </a:cxn>
                  <a:cxn ang="0">
                    <a:pos x="9" y="16"/>
                  </a:cxn>
                  <a:cxn ang="0">
                    <a:pos x="18" y="7"/>
                  </a:cxn>
                  <a:cxn ang="0">
                    <a:pos x="18" y="0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9" y="16"/>
                    </a:lnTo>
                    <a:lnTo>
                      <a:pt x="18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8" name="Freeform 158"/>
              <p:cNvSpPr>
                <a:spLocks/>
              </p:cNvSpPr>
              <p:nvPr/>
            </p:nvSpPr>
            <p:spPr bwMode="auto">
              <a:xfrm>
                <a:off x="2604" y="1256"/>
                <a:ext cx="18" cy="1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7"/>
                  </a:cxn>
                  <a:cxn ang="0">
                    <a:pos x="9" y="16"/>
                  </a:cxn>
                  <a:cxn ang="0">
                    <a:pos x="18" y="7"/>
                  </a:cxn>
                  <a:cxn ang="0">
                    <a:pos x="18" y="0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9" y="16"/>
                    </a:lnTo>
                    <a:lnTo>
                      <a:pt x="18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599" name="Freeform 159"/>
              <p:cNvSpPr>
                <a:spLocks/>
              </p:cNvSpPr>
              <p:nvPr/>
            </p:nvSpPr>
            <p:spPr bwMode="auto">
              <a:xfrm>
                <a:off x="2631" y="1263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0"/>
                  </a:cxn>
                  <a:cxn ang="0">
                    <a:pos x="0" y="9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10" y="0"/>
                    </a:lnTo>
                    <a:lnTo>
                      <a:pt x="0" y="9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0" name="Freeform 160"/>
              <p:cNvSpPr>
                <a:spLocks/>
              </p:cNvSpPr>
              <p:nvPr/>
            </p:nvSpPr>
            <p:spPr bwMode="auto">
              <a:xfrm>
                <a:off x="2667" y="1263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1" name="Freeform 161"/>
              <p:cNvSpPr>
                <a:spLocks/>
              </p:cNvSpPr>
              <p:nvPr/>
            </p:nvSpPr>
            <p:spPr bwMode="auto">
              <a:xfrm>
                <a:off x="2704" y="1263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8" y="0"/>
                    </a:lnTo>
                    <a:lnTo>
                      <a:pt x="0" y="9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2" name="Freeform 162"/>
              <p:cNvSpPr>
                <a:spLocks/>
              </p:cNvSpPr>
              <p:nvPr/>
            </p:nvSpPr>
            <p:spPr bwMode="auto">
              <a:xfrm>
                <a:off x="2739" y="1263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0"/>
                  </a:cxn>
                  <a:cxn ang="0">
                    <a:pos x="0" y="9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10" y="0"/>
                    </a:lnTo>
                    <a:lnTo>
                      <a:pt x="0" y="9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3" name="Freeform 163"/>
              <p:cNvSpPr>
                <a:spLocks/>
              </p:cNvSpPr>
              <p:nvPr/>
            </p:nvSpPr>
            <p:spPr bwMode="auto">
              <a:xfrm>
                <a:off x="2767" y="1272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8" y="0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8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4" name="Freeform 164"/>
              <p:cNvSpPr>
                <a:spLocks/>
              </p:cNvSpPr>
              <p:nvPr/>
            </p:nvSpPr>
            <p:spPr bwMode="auto">
              <a:xfrm>
                <a:off x="2803" y="1272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8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5" name="Freeform 165"/>
              <p:cNvSpPr>
                <a:spLocks/>
              </p:cNvSpPr>
              <p:nvPr/>
            </p:nvSpPr>
            <p:spPr bwMode="auto">
              <a:xfrm>
                <a:off x="2838" y="1272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0"/>
                  </a:cxn>
                  <a:cxn ang="0">
                    <a:pos x="0" y="8"/>
                  </a:cxn>
                  <a:cxn ang="0">
                    <a:pos x="10" y="17"/>
                  </a:cxn>
                  <a:cxn ang="0">
                    <a:pos x="19" y="8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10" y="0"/>
                    </a:lnTo>
                    <a:lnTo>
                      <a:pt x="0" y="8"/>
                    </a:lnTo>
                    <a:lnTo>
                      <a:pt x="10" y="17"/>
                    </a:lnTo>
                    <a:lnTo>
                      <a:pt x="19" y="8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6" name="Freeform 166"/>
              <p:cNvSpPr>
                <a:spLocks/>
              </p:cNvSpPr>
              <p:nvPr/>
            </p:nvSpPr>
            <p:spPr bwMode="auto">
              <a:xfrm>
                <a:off x="2875" y="1272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8" y="0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8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7" name="Freeform 167"/>
              <p:cNvSpPr>
                <a:spLocks/>
              </p:cNvSpPr>
              <p:nvPr/>
            </p:nvSpPr>
            <p:spPr bwMode="auto">
              <a:xfrm>
                <a:off x="2911" y="1272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8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8" name="Freeform 168"/>
              <p:cNvSpPr>
                <a:spLocks/>
              </p:cNvSpPr>
              <p:nvPr/>
            </p:nvSpPr>
            <p:spPr bwMode="auto">
              <a:xfrm>
                <a:off x="2946" y="1272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0"/>
                  </a:cxn>
                  <a:cxn ang="0">
                    <a:pos x="0" y="8"/>
                  </a:cxn>
                  <a:cxn ang="0">
                    <a:pos x="10" y="17"/>
                  </a:cxn>
                  <a:cxn ang="0">
                    <a:pos x="19" y="8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10" y="0"/>
                    </a:lnTo>
                    <a:lnTo>
                      <a:pt x="0" y="8"/>
                    </a:lnTo>
                    <a:lnTo>
                      <a:pt x="10" y="17"/>
                    </a:lnTo>
                    <a:lnTo>
                      <a:pt x="19" y="8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09" name="Freeform 169"/>
              <p:cNvSpPr>
                <a:spLocks/>
              </p:cNvSpPr>
              <p:nvPr/>
            </p:nvSpPr>
            <p:spPr bwMode="auto">
              <a:xfrm>
                <a:off x="2983" y="1272"/>
                <a:ext cx="17" cy="17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8" y="0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8"/>
                  </a:cxn>
                </a:cxnLst>
                <a:rect l="0" t="0" r="r" b="b"/>
                <a:pathLst>
                  <a:path w="17" h="17">
                    <a:moveTo>
                      <a:pt x="17" y="8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0" name="Freeform 170"/>
              <p:cNvSpPr>
                <a:spLocks/>
              </p:cNvSpPr>
              <p:nvPr/>
            </p:nvSpPr>
            <p:spPr bwMode="auto">
              <a:xfrm>
                <a:off x="3010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1" name="Freeform 171"/>
              <p:cNvSpPr>
                <a:spLocks/>
              </p:cNvSpPr>
              <p:nvPr/>
            </p:nvSpPr>
            <p:spPr bwMode="auto">
              <a:xfrm>
                <a:off x="3045" y="1280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0"/>
                  </a:cxn>
                  <a:cxn ang="0">
                    <a:pos x="0" y="9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10" y="0"/>
                    </a:lnTo>
                    <a:lnTo>
                      <a:pt x="0" y="9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2" name="Freeform 172"/>
              <p:cNvSpPr>
                <a:spLocks/>
              </p:cNvSpPr>
              <p:nvPr/>
            </p:nvSpPr>
            <p:spPr bwMode="auto">
              <a:xfrm>
                <a:off x="3082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3" name="Freeform 173"/>
              <p:cNvSpPr>
                <a:spLocks/>
              </p:cNvSpPr>
              <p:nvPr/>
            </p:nvSpPr>
            <p:spPr bwMode="auto">
              <a:xfrm>
                <a:off x="3118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4" name="Freeform 174"/>
              <p:cNvSpPr>
                <a:spLocks/>
              </p:cNvSpPr>
              <p:nvPr/>
            </p:nvSpPr>
            <p:spPr bwMode="auto">
              <a:xfrm>
                <a:off x="3154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5" name="Freeform 175"/>
              <p:cNvSpPr>
                <a:spLocks/>
              </p:cNvSpPr>
              <p:nvPr/>
            </p:nvSpPr>
            <p:spPr bwMode="auto">
              <a:xfrm>
                <a:off x="3190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6" name="Freeform 176"/>
              <p:cNvSpPr>
                <a:spLocks/>
              </p:cNvSpPr>
              <p:nvPr/>
            </p:nvSpPr>
            <p:spPr bwMode="auto">
              <a:xfrm>
                <a:off x="3226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7" name="Freeform 177"/>
              <p:cNvSpPr>
                <a:spLocks/>
              </p:cNvSpPr>
              <p:nvPr/>
            </p:nvSpPr>
            <p:spPr bwMode="auto">
              <a:xfrm>
                <a:off x="3263" y="1280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8" name="Freeform 178"/>
              <p:cNvSpPr>
                <a:spLocks/>
              </p:cNvSpPr>
              <p:nvPr/>
            </p:nvSpPr>
            <p:spPr bwMode="auto">
              <a:xfrm>
                <a:off x="3298" y="1280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19" name="Freeform 179"/>
              <p:cNvSpPr>
                <a:spLocks/>
              </p:cNvSpPr>
              <p:nvPr/>
            </p:nvSpPr>
            <p:spPr bwMode="auto">
              <a:xfrm>
                <a:off x="3334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0" name="Freeform 180"/>
              <p:cNvSpPr>
                <a:spLocks/>
              </p:cNvSpPr>
              <p:nvPr/>
            </p:nvSpPr>
            <p:spPr bwMode="auto">
              <a:xfrm>
                <a:off x="3371" y="1280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1" name="Freeform 181"/>
              <p:cNvSpPr>
                <a:spLocks/>
              </p:cNvSpPr>
              <p:nvPr/>
            </p:nvSpPr>
            <p:spPr bwMode="auto">
              <a:xfrm>
                <a:off x="3406" y="1280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2" name="Freeform 182"/>
              <p:cNvSpPr>
                <a:spLocks/>
              </p:cNvSpPr>
              <p:nvPr/>
            </p:nvSpPr>
            <p:spPr bwMode="auto">
              <a:xfrm>
                <a:off x="3442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3" name="Freeform 183"/>
              <p:cNvSpPr>
                <a:spLocks/>
              </p:cNvSpPr>
              <p:nvPr/>
            </p:nvSpPr>
            <p:spPr bwMode="auto">
              <a:xfrm>
                <a:off x="3479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4" name="Freeform 184"/>
              <p:cNvSpPr>
                <a:spLocks/>
              </p:cNvSpPr>
              <p:nvPr/>
            </p:nvSpPr>
            <p:spPr bwMode="auto">
              <a:xfrm>
                <a:off x="3514" y="1280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5" name="Freeform 185"/>
              <p:cNvSpPr>
                <a:spLocks/>
              </p:cNvSpPr>
              <p:nvPr/>
            </p:nvSpPr>
            <p:spPr bwMode="auto">
              <a:xfrm>
                <a:off x="3551" y="1280"/>
                <a:ext cx="17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6" name="Freeform 186"/>
              <p:cNvSpPr>
                <a:spLocks/>
              </p:cNvSpPr>
              <p:nvPr/>
            </p:nvSpPr>
            <p:spPr bwMode="auto">
              <a:xfrm>
                <a:off x="3587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7" name="Freeform 187"/>
              <p:cNvSpPr>
                <a:spLocks/>
              </p:cNvSpPr>
              <p:nvPr/>
            </p:nvSpPr>
            <p:spPr bwMode="auto">
              <a:xfrm>
                <a:off x="3622" y="1280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8" name="Freeform 188"/>
              <p:cNvSpPr>
                <a:spLocks/>
              </p:cNvSpPr>
              <p:nvPr/>
            </p:nvSpPr>
            <p:spPr bwMode="auto">
              <a:xfrm>
                <a:off x="3659" y="1280"/>
                <a:ext cx="17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29" name="Freeform 189"/>
              <p:cNvSpPr>
                <a:spLocks/>
              </p:cNvSpPr>
              <p:nvPr/>
            </p:nvSpPr>
            <p:spPr bwMode="auto">
              <a:xfrm>
                <a:off x="3695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0" name="Freeform 190"/>
              <p:cNvSpPr>
                <a:spLocks/>
              </p:cNvSpPr>
              <p:nvPr/>
            </p:nvSpPr>
            <p:spPr bwMode="auto">
              <a:xfrm>
                <a:off x="3731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1" name="Freeform 191"/>
              <p:cNvSpPr>
                <a:spLocks/>
              </p:cNvSpPr>
              <p:nvPr/>
            </p:nvSpPr>
            <p:spPr bwMode="auto">
              <a:xfrm>
                <a:off x="3767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2" name="Freeform 192"/>
              <p:cNvSpPr>
                <a:spLocks/>
              </p:cNvSpPr>
              <p:nvPr/>
            </p:nvSpPr>
            <p:spPr bwMode="auto">
              <a:xfrm>
                <a:off x="3803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3" name="Freeform 193"/>
              <p:cNvSpPr>
                <a:spLocks/>
              </p:cNvSpPr>
              <p:nvPr/>
            </p:nvSpPr>
            <p:spPr bwMode="auto">
              <a:xfrm>
                <a:off x="3839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4" name="Freeform 194"/>
              <p:cNvSpPr>
                <a:spLocks/>
              </p:cNvSpPr>
              <p:nvPr/>
            </p:nvSpPr>
            <p:spPr bwMode="auto">
              <a:xfrm>
                <a:off x="3875" y="1280"/>
                <a:ext cx="19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5" name="Freeform 195"/>
              <p:cNvSpPr>
                <a:spLocks/>
              </p:cNvSpPr>
              <p:nvPr/>
            </p:nvSpPr>
            <p:spPr bwMode="auto">
              <a:xfrm>
                <a:off x="3911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6" name="Freeform 196"/>
              <p:cNvSpPr>
                <a:spLocks/>
              </p:cNvSpPr>
              <p:nvPr/>
            </p:nvSpPr>
            <p:spPr bwMode="auto">
              <a:xfrm>
                <a:off x="3948" y="1280"/>
                <a:ext cx="17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7" name="Freeform 197"/>
              <p:cNvSpPr>
                <a:spLocks/>
              </p:cNvSpPr>
              <p:nvPr/>
            </p:nvSpPr>
            <p:spPr bwMode="auto">
              <a:xfrm>
                <a:off x="3983" y="1280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8" name="Freeform 198"/>
              <p:cNvSpPr>
                <a:spLocks/>
              </p:cNvSpPr>
              <p:nvPr/>
            </p:nvSpPr>
            <p:spPr bwMode="auto">
              <a:xfrm>
                <a:off x="4019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39" name="Freeform 199"/>
              <p:cNvSpPr>
                <a:spLocks/>
              </p:cNvSpPr>
              <p:nvPr/>
            </p:nvSpPr>
            <p:spPr bwMode="auto">
              <a:xfrm>
                <a:off x="4056" y="1280"/>
                <a:ext cx="17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0" name="Freeform 200"/>
              <p:cNvSpPr>
                <a:spLocks/>
              </p:cNvSpPr>
              <p:nvPr/>
            </p:nvSpPr>
            <p:spPr bwMode="auto">
              <a:xfrm>
                <a:off x="4091" y="1280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1" name="Freeform 201"/>
              <p:cNvSpPr>
                <a:spLocks/>
              </p:cNvSpPr>
              <p:nvPr/>
            </p:nvSpPr>
            <p:spPr bwMode="auto">
              <a:xfrm>
                <a:off x="4127" y="1280"/>
                <a:ext cx="19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2" name="Freeform 202"/>
              <p:cNvSpPr>
                <a:spLocks/>
              </p:cNvSpPr>
              <p:nvPr/>
            </p:nvSpPr>
            <p:spPr bwMode="auto">
              <a:xfrm>
                <a:off x="4164" y="1280"/>
                <a:ext cx="17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9" y="0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3" name="Freeform 203"/>
              <p:cNvSpPr>
                <a:spLocks/>
              </p:cNvSpPr>
              <p:nvPr/>
            </p:nvSpPr>
            <p:spPr bwMode="auto">
              <a:xfrm>
                <a:off x="4200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4" name="Freeform 204"/>
              <p:cNvSpPr>
                <a:spLocks/>
              </p:cNvSpPr>
              <p:nvPr/>
            </p:nvSpPr>
            <p:spPr bwMode="auto">
              <a:xfrm>
                <a:off x="4235" y="1280"/>
                <a:ext cx="19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5" name="Freeform 205"/>
              <p:cNvSpPr>
                <a:spLocks/>
              </p:cNvSpPr>
              <p:nvPr/>
            </p:nvSpPr>
            <p:spPr bwMode="auto">
              <a:xfrm>
                <a:off x="4272" y="1280"/>
                <a:ext cx="17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9" y="0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6" name="Freeform 206"/>
              <p:cNvSpPr>
                <a:spLocks/>
              </p:cNvSpPr>
              <p:nvPr/>
            </p:nvSpPr>
            <p:spPr bwMode="auto">
              <a:xfrm>
                <a:off x="4308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7" name="Freeform 207"/>
              <p:cNvSpPr>
                <a:spLocks/>
              </p:cNvSpPr>
              <p:nvPr/>
            </p:nvSpPr>
            <p:spPr bwMode="auto">
              <a:xfrm>
                <a:off x="4343" y="1280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8" name="Freeform 208"/>
              <p:cNvSpPr>
                <a:spLocks/>
              </p:cNvSpPr>
              <p:nvPr/>
            </p:nvSpPr>
            <p:spPr bwMode="auto">
              <a:xfrm>
                <a:off x="4380" y="1280"/>
                <a:ext cx="17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9" y="0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49" name="Freeform 209"/>
              <p:cNvSpPr>
                <a:spLocks/>
              </p:cNvSpPr>
              <p:nvPr/>
            </p:nvSpPr>
            <p:spPr bwMode="auto">
              <a:xfrm>
                <a:off x="4416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0" name="Freeform 210"/>
              <p:cNvSpPr>
                <a:spLocks/>
              </p:cNvSpPr>
              <p:nvPr/>
            </p:nvSpPr>
            <p:spPr bwMode="auto">
              <a:xfrm>
                <a:off x="4451" y="1280"/>
                <a:ext cx="19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7">
                    <a:moveTo>
                      <a:pt x="1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1" name="Freeform 211"/>
              <p:cNvSpPr>
                <a:spLocks/>
              </p:cNvSpPr>
              <p:nvPr/>
            </p:nvSpPr>
            <p:spPr bwMode="auto">
              <a:xfrm>
                <a:off x="4488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2" name="Freeform 212"/>
              <p:cNvSpPr>
                <a:spLocks/>
              </p:cNvSpPr>
              <p:nvPr/>
            </p:nvSpPr>
            <p:spPr bwMode="auto">
              <a:xfrm>
                <a:off x="4524" y="1280"/>
                <a:ext cx="18" cy="1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7">
                    <a:moveTo>
                      <a:pt x="9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3" name="Freeform 213"/>
              <p:cNvSpPr>
                <a:spLocks/>
              </p:cNvSpPr>
              <p:nvPr/>
            </p:nvSpPr>
            <p:spPr bwMode="auto">
              <a:xfrm>
                <a:off x="4561" y="1280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8" y="17"/>
                  </a:cxn>
                  <a:cxn ang="0">
                    <a:pos x="17" y="9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8" y="0"/>
                    </a:lnTo>
                    <a:lnTo>
                      <a:pt x="0" y="9"/>
                    </a:lnTo>
                    <a:lnTo>
                      <a:pt x="8" y="17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4" name="Freeform 214"/>
              <p:cNvSpPr>
                <a:spLocks/>
              </p:cNvSpPr>
              <p:nvPr/>
            </p:nvSpPr>
            <p:spPr bwMode="auto">
              <a:xfrm>
                <a:off x="4596" y="1280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5" name="Freeform 215"/>
              <p:cNvSpPr>
                <a:spLocks/>
              </p:cNvSpPr>
              <p:nvPr/>
            </p:nvSpPr>
            <p:spPr bwMode="auto">
              <a:xfrm>
                <a:off x="4632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6" name="Freeform 216"/>
              <p:cNvSpPr>
                <a:spLocks/>
              </p:cNvSpPr>
              <p:nvPr/>
            </p:nvSpPr>
            <p:spPr bwMode="auto">
              <a:xfrm>
                <a:off x="4669" y="1280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7" name="Freeform 217"/>
              <p:cNvSpPr>
                <a:spLocks/>
              </p:cNvSpPr>
              <p:nvPr/>
            </p:nvSpPr>
            <p:spPr bwMode="auto">
              <a:xfrm>
                <a:off x="4704" y="1280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8" name="Freeform 218"/>
              <p:cNvSpPr>
                <a:spLocks/>
              </p:cNvSpPr>
              <p:nvPr/>
            </p:nvSpPr>
            <p:spPr bwMode="auto">
              <a:xfrm>
                <a:off x="4740" y="1280"/>
                <a:ext cx="18" cy="1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8" y="9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59" name="Freeform 219"/>
              <p:cNvSpPr>
                <a:spLocks/>
              </p:cNvSpPr>
              <p:nvPr/>
            </p:nvSpPr>
            <p:spPr bwMode="auto">
              <a:xfrm>
                <a:off x="4777" y="1280"/>
                <a:ext cx="17" cy="1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17" y="9"/>
                  </a:cxn>
                  <a:cxn ang="0">
                    <a:pos x="17" y="0"/>
                  </a:cxn>
                </a:cxnLst>
                <a:rect l="0" t="0" r="r" b="b"/>
                <a:pathLst>
                  <a:path w="17" h="17">
                    <a:moveTo>
                      <a:pt x="17" y="0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3660" name="Freeform 220"/>
              <p:cNvSpPr>
                <a:spLocks/>
              </p:cNvSpPr>
              <p:nvPr/>
            </p:nvSpPr>
            <p:spPr bwMode="auto">
              <a:xfrm>
                <a:off x="4812" y="1280"/>
                <a:ext cx="19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0"/>
                  </a:cxn>
                  <a:cxn ang="0">
                    <a:pos x="0" y="9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10" y="0"/>
                    </a:lnTo>
                    <a:lnTo>
                      <a:pt x="0" y="9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  <p:sp>
          <p:nvSpPr>
            <p:cNvPr id="573661" name="Rectangle 221"/>
            <p:cNvSpPr>
              <a:spLocks noChangeArrowheads="1"/>
            </p:cNvSpPr>
            <p:nvPr/>
          </p:nvSpPr>
          <p:spPr bwMode="auto">
            <a:xfrm>
              <a:off x="3774" y="1384"/>
              <a:ext cx="1423" cy="230"/>
            </a:xfrm>
            <a:prstGeom prst="rect">
              <a:avLst/>
            </a:prstGeom>
            <a:solidFill>
              <a:srgbClr val="0066F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762000"/>
              <a:r>
                <a:rPr lang="en-US" sz="2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PCI </a:t>
              </a:r>
              <a:r>
                <a:rPr lang="en-US" sz="18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(n 461, 49.6%)</a:t>
              </a:r>
              <a:r>
                <a:rPr lang="en-US" sz="2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</p:grpSp>
      <p:sp>
        <p:nvSpPr>
          <p:cNvPr id="573662" name="Freeform 222"/>
          <p:cNvSpPr>
            <a:spLocks/>
          </p:cNvSpPr>
          <p:nvPr/>
        </p:nvSpPr>
        <p:spPr bwMode="auto">
          <a:xfrm>
            <a:off x="1646238" y="1409700"/>
            <a:ext cx="44450" cy="4165600"/>
          </a:xfrm>
          <a:custGeom>
            <a:avLst/>
            <a:gdLst/>
            <a:ahLst/>
            <a:cxnLst>
              <a:cxn ang="0">
                <a:pos x="0" y="2624"/>
              </a:cxn>
              <a:cxn ang="0">
                <a:pos x="27" y="2624"/>
              </a:cxn>
              <a:cxn ang="0">
                <a:pos x="28" y="0"/>
              </a:cxn>
              <a:cxn ang="0">
                <a:pos x="1" y="0"/>
              </a:cxn>
              <a:cxn ang="0">
                <a:pos x="0" y="2624"/>
              </a:cxn>
            </a:cxnLst>
            <a:rect l="0" t="0" r="r" b="b"/>
            <a:pathLst>
              <a:path w="28" h="2624">
                <a:moveTo>
                  <a:pt x="0" y="2624"/>
                </a:moveTo>
                <a:lnTo>
                  <a:pt x="27" y="2624"/>
                </a:lnTo>
                <a:lnTo>
                  <a:pt x="28" y="0"/>
                </a:lnTo>
                <a:lnTo>
                  <a:pt x="1" y="0"/>
                </a:lnTo>
                <a:lnTo>
                  <a:pt x="0" y="26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663" name="Freeform 223"/>
          <p:cNvSpPr>
            <a:spLocks/>
          </p:cNvSpPr>
          <p:nvPr/>
        </p:nvSpPr>
        <p:spPr bwMode="auto">
          <a:xfrm>
            <a:off x="1568450" y="1511300"/>
            <a:ext cx="100013" cy="42863"/>
          </a:xfrm>
          <a:custGeom>
            <a:avLst/>
            <a:gdLst/>
            <a:ahLst/>
            <a:cxnLst>
              <a:cxn ang="0">
                <a:pos x="63" y="26"/>
              </a:cxn>
              <a:cxn ang="0">
                <a:pos x="63" y="0"/>
              </a:cxn>
              <a:cxn ang="0">
                <a:pos x="0" y="1"/>
              </a:cxn>
              <a:cxn ang="0">
                <a:pos x="0" y="27"/>
              </a:cxn>
              <a:cxn ang="0">
                <a:pos x="63" y="26"/>
              </a:cxn>
            </a:cxnLst>
            <a:rect l="0" t="0" r="r" b="b"/>
            <a:pathLst>
              <a:path w="63" h="27">
                <a:moveTo>
                  <a:pt x="63" y="26"/>
                </a:moveTo>
                <a:lnTo>
                  <a:pt x="63" y="0"/>
                </a:lnTo>
                <a:lnTo>
                  <a:pt x="0" y="1"/>
                </a:lnTo>
                <a:lnTo>
                  <a:pt x="0" y="27"/>
                </a:lnTo>
                <a:lnTo>
                  <a:pt x="63" y="2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3664" name="Rectangle 224"/>
          <p:cNvSpPr>
            <a:spLocks noChangeArrowheads="1"/>
          </p:cNvSpPr>
          <p:nvPr/>
        </p:nvSpPr>
        <p:spPr bwMode="auto">
          <a:xfrm>
            <a:off x="3775075" y="6492875"/>
            <a:ext cx="52816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Buiatti E, et al. Eur Heart J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2003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24:1195-203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6514" name="Object 2"/>
          <p:cNvGraphicFramePr>
            <a:graphicFrameLocks noChangeAspect="1"/>
          </p:cNvGraphicFramePr>
          <p:nvPr/>
        </p:nvGraphicFramePr>
        <p:xfrm>
          <a:off x="598488" y="1336675"/>
          <a:ext cx="7945437" cy="5070475"/>
        </p:xfrm>
        <a:graphic>
          <a:graphicData uri="http://schemas.openxmlformats.org/presentationml/2006/ole">
            <p:oleObj spid="_x0000_s697346" name="Documento" r:id="rId3" imgW="8172484" imgH="5214757" progId="Word.Document.8">
              <p:embed/>
            </p:oleObj>
          </a:graphicData>
        </a:graphic>
      </p:graphicFrame>
      <p:sp>
        <p:nvSpPr>
          <p:cNvPr id="576515" name="Rectangle 3"/>
          <p:cNvSpPr>
            <a:spLocks noChangeArrowheads="1"/>
          </p:cNvSpPr>
          <p:nvPr/>
        </p:nvSpPr>
        <p:spPr bwMode="auto">
          <a:xfrm>
            <a:off x="50800" y="155575"/>
            <a:ext cx="9042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20000"/>
              </a:lnSpc>
            </a:pP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#1)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Multivariate predictors of reperfusion therapy utilization</a:t>
            </a: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>
            <a:off x="-3175" y="646113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6517" name="Rectangle 5"/>
          <p:cNvSpPr>
            <a:spLocks noChangeArrowheads="1"/>
          </p:cNvSpPr>
          <p:nvPr/>
        </p:nvSpPr>
        <p:spPr bwMode="auto">
          <a:xfrm>
            <a:off x="3775075" y="6492875"/>
            <a:ext cx="52816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Buiatti E, et al. Eur Heart J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2003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24:1195-203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374650" y="3171825"/>
            <a:ext cx="8345488" cy="3013075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en-US" sz="2400" b="1" smtClean="0">
                <a:solidFill>
                  <a:srgbClr val="FFFF00"/>
                </a:solidFill>
                <a:latin typeface="Tahoma" pitchFamily="34" charset="0"/>
              </a:rPr>
              <a:t>Background</a:t>
            </a:r>
            <a:r>
              <a:rPr lang="en-US" sz="2400" b="1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guidelines indicate that coronary reperfusion therapy (CRT) is the first-choice treatment of STE-MI … primary PCI has been shown to reduce mortality and complications of STE-MI more markedly than thrombolysis … despite this, … CRT is still underused in advanced age.</a:t>
            </a:r>
          </a:p>
          <a:p>
            <a:pPr eaLnBrk="1" hangingPunct="1"/>
            <a:r>
              <a:rPr lang="en-US" sz="24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</a:t>
            </a:r>
          </a:p>
          <a:p>
            <a:pPr eaLnBrk="1" hangingPunct="1"/>
            <a:r>
              <a:rPr lang="en-US" sz="24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Objectives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: To compare across four age groups (&lt;65, 65–74, 75–84, </a:t>
            </a:r>
            <a:r>
              <a:rPr lang="en-US" sz="2400" u="sng" smtClean="0">
                <a:solidFill>
                  <a:srgbClr val="FFFFFF"/>
                </a:solidFill>
                <a:latin typeface="Tahoma" pitchFamily="34" charset="0"/>
                <a:cs typeface="+mn-cs"/>
              </a:rPr>
              <a:t>&gt;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85) the determinants of CRT use in STE-MI.</a:t>
            </a:r>
            <a:endParaRPr lang="en-US" sz="2400" b="1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911225"/>
            <a:ext cx="892492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3" name="Line 5"/>
          <p:cNvSpPr>
            <a:spLocks noChangeShapeType="1"/>
          </p:cNvSpPr>
          <p:nvPr/>
        </p:nvSpPr>
        <p:spPr bwMode="auto">
          <a:xfrm>
            <a:off x="177800" y="1338263"/>
            <a:ext cx="18065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50800" y="65088"/>
            <a:ext cx="90424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#2) </a:t>
            </a:r>
          </a:p>
        </p:txBody>
      </p:sp>
      <p:sp>
        <p:nvSpPr>
          <p:cNvPr id="283655" name="Line 7"/>
          <p:cNvSpPr>
            <a:spLocks noChangeShapeType="1"/>
          </p:cNvSpPr>
          <p:nvPr/>
        </p:nvSpPr>
        <p:spPr bwMode="auto">
          <a:xfrm>
            <a:off x="-3175" y="830263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2860675" y="6492875"/>
            <a:ext cx="61960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Barchielli A, et al. J Am Geriatr Soc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2004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52:1355-60</a:t>
            </a:r>
          </a:p>
        </p:txBody>
      </p:sp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67475"/>
            <a:ext cx="30527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50800" y="41275"/>
            <a:ext cx="90424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70000"/>
              </a:lnSpc>
            </a:pP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#2) </a:t>
            </a:r>
          </a:p>
          <a:p>
            <a:pPr algn="ctr" eaLnBrk="1" hangingPunct="1">
              <a:lnSpc>
                <a:spcPct val="170000"/>
              </a:lnSpc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</a:t>
            </a: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Demographic &amp; clinical characteristics, by age group</a:t>
            </a:r>
            <a:r>
              <a:rPr lang="en-US" sz="20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sp>
        <p:nvSpPr>
          <p:cNvPr id="577539" name="Line 3"/>
          <p:cNvSpPr>
            <a:spLocks noChangeShapeType="1"/>
          </p:cNvSpPr>
          <p:nvPr/>
        </p:nvSpPr>
        <p:spPr bwMode="auto">
          <a:xfrm>
            <a:off x="152400" y="838200"/>
            <a:ext cx="8610600" cy="0"/>
          </a:xfrm>
          <a:prstGeom prst="line">
            <a:avLst/>
          </a:prstGeom>
          <a:noFill/>
          <a:ln w="3175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7862888" y="3117850"/>
            <a:ext cx="10144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6743700" y="3117850"/>
            <a:ext cx="11191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77542" name="Rectangle 6"/>
          <p:cNvSpPr>
            <a:spLocks noChangeArrowheads="1"/>
          </p:cNvSpPr>
          <p:nvPr/>
        </p:nvSpPr>
        <p:spPr bwMode="auto">
          <a:xfrm>
            <a:off x="5665788" y="3117850"/>
            <a:ext cx="10779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77543" name="Rectangle 7"/>
          <p:cNvSpPr>
            <a:spLocks noChangeArrowheads="1"/>
          </p:cNvSpPr>
          <p:nvPr/>
        </p:nvSpPr>
        <p:spPr bwMode="auto">
          <a:xfrm>
            <a:off x="4564063" y="3117850"/>
            <a:ext cx="1101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3384550" y="3117850"/>
            <a:ext cx="11795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66700" y="2070100"/>
            <a:ext cx="8610600" cy="365125"/>
            <a:chOff x="168" y="1224"/>
            <a:chExt cx="5424" cy="230"/>
          </a:xfrm>
        </p:grpSpPr>
        <p:sp>
          <p:nvSpPr>
            <p:cNvPr id="577546" name="Rectangle 10"/>
            <p:cNvSpPr>
              <a:spLocks noChangeArrowheads="1"/>
            </p:cNvSpPr>
            <p:nvPr/>
          </p:nvSpPr>
          <p:spPr bwMode="auto">
            <a:xfrm>
              <a:off x="4953" y="1224"/>
              <a:ext cx="6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  <p:sp>
          <p:nvSpPr>
            <p:cNvPr id="577547" name="Rectangle 11"/>
            <p:cNvSpPr>
              <a:spLocks noChangeArrowheads="1"/>
            </p:cNvSpPr>
            <p:nvPr/>
          </p:nvSpPr>
          <p:spPr bwMode="auto">
            <a:xfrm>
              <a:off x="4248" y="1224"/>
              <a:ext cx="70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  43.9</a:t>
              </a:r>
            </a:p>
          </p:txBody>
        </p:sp>
        <p:sp>
          <p:nvSpPr>
            <p:cNvPr id="577548" name="Rectangle 12"/>
            <p:cNvSpPr>
              <a:spLocks noChangeArrowheads="1"/>
            </p:cNvSpPr>
            <p:nvPr/>
          </p:nvSpPr>
          <p:spPr bwMode="auto">
            <a:xfrm>
              <a:off x="3569" y="1224"/>
              <a:ext cx="67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58.1</a:t>
              </a:r>
            </a:p>
          </p:txBody>
        </p:sp>
        <p:sp>
          <p:nvSpPr>
            <p:cNvPr id="577549" name="Rectangle 13"/>
            <p:cNvSpPr>
              <a:spLocks noChangeArrowheads="1"/>
            </p:cNvSpPr>
            <p:nvPr/>
          </p:nvSpPr>
          <p:spPr bwMode="auto">
            <a:xfrm>
              <a:off x="2875" y="1224"/>
              <a:ext cx="69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71.5</a:t>
              </a:r>
            </a:p>
          </p:txBody>
        </p:sp>
        <p:sp>
          <p:nvSpPr>
            <p:cNvPr id="577550" name="Rectangle 14"/>
            <p:cNvSpPr>
              <a:spLocks noChangeArrowheads="1"/>
            </p:cNvSpPr>
            <p:nvPr/>
          </p:nvSpPr>
          <p:spPr bwMode="auto">
            <a:xfrm>
              <a:off x="2132" y="1224"/>
              <a:ext cx="7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85.9</a:t>
              </a:r>
            </a:p>
          </p:txBody>
        </p:sp>
        <p:sp>
          <p:nvSpPr>
            <p:cNvPr id="577551" name="Rectangle 15"/>
            <p:cNvSpPr>
              <a:spLocks noChangeArrowheads="1"/>
            </p:cNvSpPr>
            <p:nvPr/>
          </p:nvSpPr>
          <p:spPr bwMode="auto">
            <a:xfrm>
              <a:off x="168" y="1224"/>
              <a:ext cx="196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9050" bIns="19050"/>
            <a:lstStyle/>
            <a:p>
              <a:pPr eaLnBrk="1" hangingPunct="1"/>
              <a:r>
                <a:rPr lang="en-US" sz="1800" b="1" smtClean="0">
                  <a:solidFill>
                    <a:srgbClr val="FFFF00"/>
                  </a:solidFill>
                  <a:latin typeface="Tahoma" pitchFamily="34" charset="0"/>
                  <a:cs typeface="+mn-cs"/>
                </a:rPr>
                <a:t>Gender</a:t>
              </a:r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(males %)</a:t>
              </a:r>
            </a:p>
          </p:txBody>
        </p:sp>
      </p:grp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7862888" y="1377950"/>
            <a:ext cx="101441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6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algn="ctr" eaLnBrk="1" hangingPunct="1"/>
            <a:r>
              <a:rPr lang="en-US" sz="18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p</a:t>
            </a:r>
          </a:p>
        </p:txBody>
      </p:sp>
      <p:sp>
        <p:nvSpPr>
          <p:cNvPr id="577553" name="Rectangle 17"/>
          <p:cNvSpPr>
            <a:spLocks noChangeArrowheads="1"/>
          </p:cNvSpPr>
          <p:nvPr/>
        </p:nvSpPr>
        <p:spPr bwMode="auto">
          <a:xfrm>
            <a:off x="6743700" y="1409700"/>
            <a:ext cx="11191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en-US" sz="1800" b="1" u="sng" smtClean="0">
                <a:solidFill>
                  <a:srgbClr val="FFFF00"/>
                </a:solidFill>
                <a:latin typeface="Tahoma" pitchFamily="34" charset="0"/>
                <a:cs typeface="+mn-cs"/>
                <a:sym typeface="Symbol" pitchFamily="18" charset="2"/>
              </a:rPr>
              <a:t>&gt;</a:t>
            </a:r>
            <a:r>
              <a:rPr lang="en-US" sz="1800" b="1" smtClean="0">
                <a:solidFill>
                  <a:srgbClr val="FFFF00"/>
                </a:solidFill>
                <a:latin typeface="Tahoma" pitchFamily="34" charset="0"/>
                <a:cs typeface="+mn-cs"/>
                <a:sym typeface="Symbol" pitchFamily="18" charset="2"/>
              </a:rPr>
              <a:t>85</a:t>
            </a:r>
          </a:p>
          <a:p>
            <a:pPr algn="ctr" eaLnBrk="1" hangingPunct="1"/>
            <a:r>
              <a:rPr lang="en-US" sz="16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(n: 148)</a:t>
            </a:r>
          </a:p>
        </p:txBody>
      </p:sp>
      <p:sp>
        <p:nvSpPr>
          <p:cNvPr id="577554" name="Rectangle 18"/>
          <p:cNvSpPr>
            <a:spLocks noChangeArrowheads="1"/>
          </p:cNvSpPr>
          <p:nvPr/>
        </p:nvSpPr>
        <p:spPr bwMode="auto">
          <a:xfrm>
            <a:off x="4564063" y="1409700"/>
            <a:ext cx="1101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 sz="1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65-74</a:t>
            </a:r>
          </a:p>
          <a:p>
            <a:pPr algn="ctr" eaLnBrk="1" hangingPunct="1"/>
            <a:r>
              <a:rPr lang="en-US" sz="16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(n: 246)</a:t>
            </a:r>
          </a:p>
        </p:txBody>
      </p:sp>
      <p:sp>
        <p:nvSpPr>
          <p:cNvPr id="577555" name="Rectangle 19"/>
          <p:cNvSpPr>
            <a:spLocks noChangeArrowheads="1"/>
          </p:cNvSpPr>
          <p:nvPr/>
        </p:nvSpPr>
        <p:spPr bwMode="auto">
          <a:xfrm>
            <a:off x="3384550" y="1409700"/>
            <a:ext cx="117951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 sz="1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&lt; 65</a:t>
            </a:r>
          </a:p>
          <a:p>
            <a:pPr algn="ctr" eaLnBrk="1" hangingPunct="1"/>
            <a:r>
              <a:rPr lang="en-US" sz="16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(n: 290)</a:t>
            </a:r>
          </a:p>
        </p:txBody>
      </p:sp>
      <p:sp>
        <p:nvSpPr>
          <p:cNvPr id="577556" name="Line 20"/>
          <p:cNvSpPr>
            <a:spLocks noChangeShapeType="1"/>
          </p:cNvSpPr>
          <p:nvPr/>
        </p:nvSpPr>
        <p:spPr bwMode="auto">
          <a:xfrm>
            <a:off x="266700" y="2006600"/>
            <a:ext cx="8610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7557" name="Line 21"/>
          <p:cNvSpPr>
            <a:spLocks noChangeShapeType="1"/>
          </p:cNvSpPr>
          <p:nvPr/>
        </p:nvSpPr>
        <p:spPr bwMode="auto">
          <a:xfrm>
            <a:off x="266700" y="6462713"/>
            <a:ext cx="8610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7558" name="Rectangle 22"/>
          <p:cNvSpPr>
            <a:spLocks noChangeArrowheads="1"/>
          </p:cNvSpPr>
          <p:nvPr/>
        </p:nvSpPr>
        <p:spPr bwMode="auto">
          <a:xfrm>
            <a:off x="7862888" y="2292350"/>
            <a:ext cx="1014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6743700" y="2292350"/>
            <a:ext cx="11191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5665788" y="2292350"/>
            <a:ext cx="10779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4564063" y="2292350"/>
            <a:ext cx="11017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3384550" y="2292350"/>
            <a:ext cx="11795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 sz="1800" b="1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66700" y="2387600"/>
            <a:ext cx="8610600" cy="1000125"/>
            <a:chOff x="168" y="1504"/>
            <a:chExt cx="5424" cy="630"/>
          </a:xfrm>
        </p:grpSpPr>
        <p:sp>
          <p:nvSpPr>
            <p:cNvPr id="577564" name="Rectangle 28"/>
            <p:cNvSpPr>
              <a:spLocks noChangeArrowheads="1"/>
            </p:cNvSpPr>
            <p:nvPr/>
          </p:nvSpPr>
          <p:spPr bwMode="auto">
            <a:xfrm>
              <a:off x="4953" y="1904"/>
              <a:ext cx="6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  <p:sp>
          <p:nvSpPr>
            <p:cNvPr id="577565" name="Rectangle 29"/>
            <p:cNvSpPr>
              <a:spLocks noChangeArrowheads="1"/>
            </p:cNvSpPr>
            <p:nvPr/>
          </p:nvSpPr>
          <p:spPr bwMode="auto">
            <a:xfrm>
              <a:off x="4248" y="1904"/>
              <a:ext cx="70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1.33</a:t>
              </a:r>
            </a:p>
          </p:txBody>
        </p:sp>
        <p:sp>
          <p:nvSpPr>
            <p:cNvPr id="577566" name="Rectangle 30"/>
            <p:cNvSpPr>
              <a:spLocks noChangeArrowheads="1"/>
            </p:cNvSpPr>
            <p:nvPr/>
          </p:nvSpPr>
          <p:spPr bwMode="auto">
            <a:xfrm>
              <a:off x="3569" y="1904"/>
              <a:ext cx="67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1.35</a:t>
              </a:r>
            </a:p>
          </p:txBody>
        </p:sp>
        <p:sp>
          <p:nvSpPr>
            <p:cNvPr id="577567" name="Rectangle 31"/>
            <p:cNvSpPr>
              <a:spLocks noChangeArrowheads="1"/>
            </p:cNvSpPr>
            <p:nvPr/>
          </p:nvSpPr>
          <p:spPr bwMode="auto">
            <a:xfrm>
              <a:off x="2875" y="1904"/>
              <a:ext cx="69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1.04</a:t>
              </a:r>
            </a:p>
          </p:txBody>
        </p:sp>
        <p:sp>
          <p:nvSpPr>
            <p:cNvPr id="577568" name="Rectangle 32"/>
            <p:cNvSpPr>
              <a:spLocks noChangeArrowheads="1"/>
            </p:cNvSpPr>
            <p:nvPr/>
          </p:nvSpPr>
          <p:spPr bwMode="auto">
            <a:xfrm>
              <a:off x="2132" y="1904"/>
              <a:ext cx="7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0.60</a:t>
              </a:r>
            </a:p>
          </p:txBody>
        </p:sp>
        <p:sp>
          <p:nvSpPr>
            <p:cNvPr id="577569" name="Rectangle 33"/>
            <p:cNvSpPr>
              <a:spLocks noChangeArrowheads="1"/>
            </p:cNvSpPr>
            <p:nvPr/>
          </p:nvSpPr>
          <p:spPr bwMode="auto">
            <a:xfrm>
              <a:off x="168" y="1904"/>
              <a:ext cx="196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9050" bIns="19050"/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 non-cardiovascular</a:t>
              </a:r>
            </a:p>
          </p:txBody>
        </p:sp>
        <p:sp>
          <p:nvSpPr>
            <p:cNvPr id="577570" name="Rectangle 34"/>
            <p:cNvSpPr>
              <a:spLocks noChangeArrowheads="1"/>
            </p:cNvSpPr>
            <p:nvPr/>
          </p:nvSpPr>
          <p:spPr bwMode="auto">
            <a:xfrm>
              <a:off x="4953" y="1674"/>
              <a:ext cx="6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  <p:sp>
          <p:nvSpPr>
            <p:cNvPr id="577571" name="Rectangle 35"/>
            <p:cNvSpPr>
              <a:spLocks noChangeArrowheads="1"/>
            </p:cNvSpPr>
            <p:nvPr/>
          </p:nvSpPr>
          <p:spPr bwMode="auto">
            <a:xfrm>
              <a:off x="4248" y="1674"/>
              <a:ext cx="70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0.93</a:t>
              </a:r>
            </a:p>
          </p:txBody>
        </p:sp>
        <p:sp>
          <p:nvSpPr>
            <p:cNvPr id="577572" name="Rectangle 36"/>
            <p:cNvSpPr>
              <a:spLocks noChangeArrowheads="1"/>
            </p:cNvSpPr>
            <p:nvPr/>
          </p:nvSpPr>
          <p:spPr bwMode="auto">
            <a:xfrm>
              <a:off x="3569" y="1674"/>
              <a:ext cx="67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0.88</a:t>
              </a:r>
            </a:p>
          </p:txBody>
        </p:sp>
        <p:sp>
          <p:nvSpPr>
            <p:cNvPr id="577573" name="Rectangle 37"/>
            <p:cNvSpPr>
              <a:spLocks noChangeArrowheads="1"/>
            </p:cNvSpPr>
            <p:nvPr/>
          </p:nvSpPr>
          <p:spPr bwMode="auto">
            <a:xfrm>
              <a:off x="2875" y="1674"/>
              <a:ext cx="69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0.58</a:t>
              </a:r>
            </a:p>
          </p:txBody>
        </p:sp>
        <p:sp>
          <p:nvSpPr>
            <p:cNvPr id="577574" name="Rectangle 38"/>
            <p:cNvSpPr>
              <a:spLocks noChangeArrowheads="1"/>
            </p:cNvSpPr>
            <p:nvPr/>
          </p:nvSpPr>
          <p:spPr bwMode="auto">
            <a:xfrm>
              <a:off x="2132" y="1674"/>
              <a:ext cx="7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0.37</a:t>
              </a:r>
            </a:p>
          </p:txBody>
        </p:sp>
        <p:sp>
          <p:nvSpPr>
            <p:cNvPr id="577575" name="Rectangle 39"/>
            <p:cNvSpPr>
              <a:spLocks noChangeArrowheads="1"/>
            </p:cNvSpPr>
            <p:nvPr/>
          </p:nvSpPr>
          <p:spPr bwMode="auto">
            <a:xfrm>
              <a:off x="168" y="1674"/>
              <a:ext cx="196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9050" bIns="19050"/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 cardiovascular</a:t>
              </a:r>
            </a:p>
          </p:txBody>
        </p:sp>
        <p:sp>
          <p:nvSpPr>
            <p:cNvPr id="577576" name="Rectangle 40"/>
            <p:cNvSpPr>
              <a:spLocks noChangeArrowheads="1"/>
            </p:cNvSpPr>
            <p:nvPr/>
          </p:nvSpPr>
          <p:spPr bwMode="auto">
            <a:xfrm>
              <a:off x="168" y="1504"/>
              <a:ext cx="196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9050" bIns="19050"/>
            <a:lstStyle/>
            <a:p>
              <a:pPr eaLnBrk="1" hangingPunct="1"/>
              <a:r>
                <a:rPr lang="en-US" sz="1800" b="1" smtClean="0">
                  <a:solidFill>
                    <a:srgbClr val="FFFF00"/>
                  </a:solidFill>
                  <a:latin typeface="Tahoma" pitchFamily="34" charset="0"/>
                  <a:cs typeface="+mn-cs"/>
                </a:rPr>
                <a:t>Comorbidities</a:t>
              </a:r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(n)</a:t>
              </a:r>
            </a:p>
          </p:txBody>
        </p:sp>
      </p:grpSp>
      <p:sp>
        <p:nvSpPr>
          <p:cNvPr id="577577" name="Line 41"/>
          <p:cNvSpPr>
            <a:spLocks noChangeShapeType="1"/>
          </p:cNvSpPr>
          <p:nvPr/>
        </p:nvSpPr>
        <p:spPr bwMode="auto">
          <a:xfrm>
            <a:off x="-3175" y="674688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266700" y="3259138"/>
            <a:ext cx="8624888" cy="2190750"/>
            <a:chOff x="168" y="2673"/>
            <a:chExt cx="5433" cy="1380"/>
          </a:xfrm>
        </p:grpSpPr>
        <p:sp>
          <p:nvSpPr>
            <p:cNvPr id="577579" name="Rectangle 43"/>
            <p:cNvSpPr>
              <a:spLocks noChangeArrowheads="1"/>
            </p:cNvSpPr>
            <p:nvPr/>
          </p:nvSpPr>
          <p:spPr bwMode="auto">
            <a:xfrm>
              <a:off x="4248" y="3823"/>
              <a:ext cx="70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25.0</a:t>
              </a:r>
            </a:p>
          </p:txBody>
        </p:sp>
        <p:sp>
          <p:nvSpPr>
            <p:cNvPr id="577580" name="Rectangle 44"/>
            <p:cNvSpPr>
              <a:spLocks noChangeArrowheads="1"/>
            </p:cNvSpPr>
            <p:nvPr/>
          </p:nvSpPr>
          <p:spPr bwMode="auto">
            <a:xfrm>
              <a:off x="3569" y="3823"/>
              <a:ext cx="67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25.2</a:t>
              </a:r>
            </a:p>
          </p:txBody>
        </p:sp>
        <p:sp>
          <p:nvSpPr>
            <p:cNvPr id="577581" name="Rectangle 45"/>
            <p:cNvSpPr>
              <a:spLocks noChangeArrowheads="1"/>
            </p:cNvSpPr>
            <p:nvPr/>
          </p:nvSpPr>
          <p:spPr bwMode="auto">
            <a:xfrm>
              <a:off x="2875" y="3823"/>
              <a:ext cx="69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19.9</a:t>
              </a:r>
            </a:p>
          </p:txBody>
        </p:sp>
        <p:sp>
          <p:nvSpPr>
            <p:cNvPr id="577582" name="Rectangle 46"/>
            <p:cNvSpPr>
              <a:spLocks noChangeArrowheads="1"/>
            </p:cNvSpPr>
            <p:nvPr/>
          </p:nvSpPr>
          <p:spPr bwMode="auto">
            <a:xfrm>
              <a:off x="2132" y="3823"/>
              <a:ext cx="7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14.8</a:t>
              </a:r>
            </a:p>
          </p:txBody>
        </p:sp>
        <p:sp>
          <p:nvSpPr>
            <p:cNvPr id="577583" name="Rectangle 47"/>
            <p:cNvSpPr>
              <a:spLocks noChangeArrowheads="1"/>
            </p:cNvSpPr>
            <p:nvPr/>
          </p:nvSpPr>
          <p:spPr bwMode="auto">
            <a:xfrm>
              <a:off x="168" y="3823"/>
              <a:ext cx="196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9050" bIns="19050"/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 non-Q</a:t>
              </a:r>
            </a:p>
          </p:txBody>
        </p:sp>
        <p:grpSp>
          <p:nvGrpSpPr>
            <p:cNvPr id="5" name="Group 48"/>
            <p:cNvGrpSpPr>
              <a:grpSpLocks/>
            </p:cNvGrpSpPr>
            <p:nvPr/>
          </p:nvGrpSpPr>
          <p:grpSpPr bwMode="auto">
            <a:xfrm>
              <a:off x="168" y="2673"/>
              <a:ext cx="5433" cy="1302"/>
              <a:chOff x="168" y="2673"/>
              <a:chExt cx="5433" cy="1302"/>
            </a:xfrm>
          </p:grpSpPr>
          <p:sp>
            <p:nvSpPr>
              <p:cNvPr id="577585" name="Rectangle 49"/>
              <p:cNvSpPr>
                <a:spLocks noChangeArrowheads="1"/>
              </p:cNvSpPr>
              <p:nvPr/>
            </p:nvSpPr>
            <p:spPr bwMode="auto">
              <a:xfrm>
                <a:off x="4962" y="3116"/>
                <a:ext cx="63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0.036</a:t>
                </a:r>
              </a:p>
            </p:txBody>
          </p:sp>
          <p:sp>
            <p:nvSpPr>
              <p:cNvPr id="577586" name="Rectangle 50"/>
              <p:cNvSpPr>
                <a:spLocks noChangeArrowheads="1"/>
              </p:cNvSpPr>
              <p:nvPr/>
            </p:nvSpPr>
            <p:spPr bwMode="auto">
              <a:xfrm>
                <a:off x="4958" y="3702"/>
                <a:ext cx="63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0.008</a:t>
                </a:r>
              </a:p>
            </p:txBody>
          </p:sp>
          <p:grpSp>
            <p:nvGrpSpPr>
              <p:cNvPr id="6" name="Group 51"/>
              <p:cNvGrpSpPr>
                <a:grpSpLocks/>
              </p:cNvGrpSpPr>
              <p:nvPr/>
            </p:nvGrpSpPr>
            <p:grpSpPr bwMode="auto">
              <a:xfrm>
                <a:off x="168" y="2673"/>
                <a:ext cx="4838" cy="1302"/>
                <a:chOff x="168" y="2673"/>
                <a:chExt cx="4838" cy="1302"/>
              </a:xfrm>
            </p:grpSpPr>
            <p:sp>
              <p:nvSpPr>
                <p:cNvPr id="577588" name="Rectangle 52"/>
                <p:cNvSpPr>
                  <a:spLocks noChangeArrowheads="1"/>
                </p:cNvSpPr>
                <p:nvPr/>
              </p:nvSpPr>
              <p:spPr bwMode="auto">
                <a:xfrm>
                  <a:off x="4248" y="3593"/>
                  <a:ext cx="705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25.2</a:t>
                  </a:r>
                </a:p>
              </p:txBody>
            </p:sp>
            <p:sp>
              <p:nvSpPr>
                <p:cNvPr id="577589" name="Rectangle 53"/>
                <p:cNvSpPr>
                  <a:spLocks noChangeArrowheads="1"/>
                </p:cNvSpPr>
                <p:nvPr/>
              </p:nvSpPr>
              <p:spPr bwMode="auto">
                <a:xfrm>
                  <a:off x="3569" y="3593"/>
                  <a:ext cx="67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40.2</a:t>
                  </a:r>
                </a:p>
              </p:txBody>
            </p:sp>
            <p:sp>
              <p:nvSpPr>
                <p:cNvPr id="577590" name="Rectangle 54"/>
                <p:cNvSpPr>
                  <a:spLocks noChangeArrowheads="1"/>
                </p:cNvSpPr>
                <p:nvPr/>
              </p:nvSpPr>
              <p:spPr bwMode="auto">
                <a:xfrm>
                  <a:off x="2875" y="3593"/>
                  <a:ext cx="69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44.3</a:t>
                  </a:r>
                </a:p>
              </p:txBody>
            </p:sp>
            <p:sp>
              <p:nvSpPr>
                <p:cNvPr id="577591" name="Rectangle 55"/>
                <p:cNvSpPr>
                  <a:spLocks noChangeArrowheads="1"/>
                </p:cNvSpPr>
                <p:nvPr/>
              </p:nvSpPr>
              <p:spPr bwMode="auto">
                <a:xfrm>
                  <a:off x="2132" y="3593"/>
                  <a:ext cx="74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54.5</a:t>
                  </a:r>
                </a:p>
              </p:txBody>
            </p:sp>
            <p:sp>
              <p:nvSpPr>
                <p:cNvPr id="577592" name="Rectangle 56"/>
                <p:cNvSpPr>
                  <a:spLocks noChangeArrowheads="1"/>
                </p:cNvSpPr>
                <p:nvPr/>
              </p:nvSpPr>
              <p:spPr bwMode="auto">
                <a:xfrm>
                  <a:off x="168" y="3593"/>
                  <a:ext cx="196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19050" bIns="19050"/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  non anterior, Q waves</a:t>
                  </a:r>
                </a:p>
              </p:txBody>
            </p:sp>
            <p:sp>
              <p:nvSpPr>
                <p:cNvPr id="577593" name="Rectangle 57"/>
                <p:cNvSpPr>
                  <a:spLocks noChangeArrowheads="1"/>
                </p:cNvSpPr>
                <p:nvPr/>
              </p:nvSpPr>
              <p:spPr bwMode="auto">
                <a:xfrm>
                  <a:off x="4248" y="3363"/>
                  <a:ext cx="705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25.8</a:t>
                  </a:r>
                </a:p>
              </p:txBody>
            </p:sp>
            <p:sp>
              <p:nvSpPr>
                <p:cNvPr id="577594" name="Rectangle 58"/>
                <p:cNvSpPr>
                  <a:spLocks noChangeArrowheads="1"/>
                </p:cNvSpPr>
                <p:nvPr/>
              </p:nvSpPr>
              <p:spPr bwMode="auto">
                <a:xfrm>
                  <a:off x="3569" y="3363"/>
                  <a:ext cx="67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27.3</a:t>
                  </a:r>
                </a:p>
              </p:txBody>
            </p:sp>
            <p:sp>
              <p:nvSpPr>
                <p:cNvPr id="577595" name="Rectangle 59"/>
                <p:cNvSpPr>
                  <a:spLocks noChangeArrowheads="1"/>
                </p:cNvSpPr>
                <p:nvPr/>
              </p:nvSpPr>
              <p:spPr bwMode="auto">
                <a:xfrm>
                  <a:off x="2875" y="3363"/>
                  <a:ext cx="69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11.4</a:t>
                  </a:r>
                </a:p>
              </p:txBody>
            </p:sp>
            <p:sp>
              <p:nvSpPr>
                <p:cNvPr id="577596" name="Rectangle 60"/>
                <p:cNvSpPr>
                  <a:spLocks noChangeArrowheads="1"/>
                </p:cNvSpPr>
                <p:nvPr/>
              </p:nvSpPr>
              <p:spPr bwMode="auto">
                <a:xfrm>
                  <a:off x="2132" y="3363"/>
                  <a:ext cx="74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5.6</a:t>
                  </a:r>
                </a:p>
              </p:txBody>
            </p:sp>
            <p:sp>
              <p:nvSpPr>
                <p:cNvPr id="577597" name="Rectangle 61"/>
                <p:cNvSpPr>
                  <a:spLocks noChangeArrowheads="1"/>
                </p:cNvSpPr>
                <p:nvPr/>
              </p:nvSpPr>
              <p:spPr bwMode="auto">
                <a:xfrm>
                  <a:off x="168" y="3363"/>
                  <a:ext cx="196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19050" bIns="19050"/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  Killip class 3-4</a:t>
                  </a:r>
                </a:p>
              </p:txBody>
            </p:sp>
            <p:sp>
              <p:nvSpPr>
                <p:cNvPr id="577598" name="Rectangle 62"/>
                <p:cNvSpPr>
                  <a:spLocks noChangeArrowheads="1"/>
                </p:cNvSpPr>
                <p:nvPr/>
              </p:nvSpPr>
              <p:spPr bwMode="auto">
                <a:xfrm>
                  <a:off x="4248" y="3133"/>
                  <a:ext cx="705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30.4</a:t>
                  </a:r>
                </a:p>
              </p:txBody>
            </p:sp>
            <p:sp>
              <p:nvSpPr>
                <p:cNvPr id="577599" name="Rectangle 63"/>
                <p:cNvSpPr>
                  <a:spLocks noChangeArrowheads="1"/>
                </p:cNvSpPr>
                <p:nvPr/>
              </p:nvSpPr>
              <p:spPr bwMode="auto">
                <a:xfrm>
                  <a:off x="3569" y="3133"/>
                  <a:ext cx="67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18.7</a:t>
                  </a:r>
                </a:p>
              </p:txBody>
            </p:sp>
            <p:sp>
              <p:nvSpPr>
                <p:cNvPr id="577600" name="Rectangle 64"/>
                <p:cNvSpPr>
                  <a:spLocks noChangeArrowheads="1"/>
                </p:cNvSpPr>
                <p:nvPr/>
              </p:nvSpPr>
              <p:spPr bwMode="auto">
                <a:xfrm>
                  <a:off x="2875" y="3133"/>
                  <a:ext cx="69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14.2</a:t>
                  </a:r>
                </a:p>
              </p:txBody>
            </p:sp>
            <p:sp>
              <p:nvSpPr>
                <p:cNvPr id="577601" name="Rectangle 65"/>
                <p:cNvSpPr>
                  <a:spLocks noChangeArrowheads="1"/>
                </p:cNvSpPr>
                <p:nvPr/>
              </p:nvSpPr>
              <p:spPr bwMode="auto">
                <a:xfrm>
                  <a:off x="2132" y="3133"/>
                  <a:ext cx="74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4.5</a:t>
                  </a:r>
                </a:p>
              </p:txBody>
            </p:sp>
            <p:sp>
              <p:nvSpPr>
                <p:cNvPr id="577602" name="Rectangle 66"/>
                <p:cNvSpPr>
                  <a:spLocks noChangeArrowheads="1"/>
                </p:cNvSpPr>
                <p:nvPr/>
              </p:nvSpPr>
              <p:spPr bwMode="auto">
                <a:xfrm>
                  <a:off x="168" y="3133"/>
                  <a:ext cx="196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19050" bIns="19050"/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  Killip class 2</a:t>
                  </a:r>
                </a:p>
              </p:txBody>
            </p:sp>
            <p:sp>
              <p:nvSpPr>
                <p:cNvPr id="577603" name="Rectangle 67"/>
                <p:cNvSpPr>
                  <a:spLocks noChangeArrowheads="1"/>
                </p:cNvSpPr>
                <p:nvPr/>
              </p:nvSpPr>
              <p:spPr bwMode="auto">
                <a:xfrm>
                  <a:off x="4248" y="2903"/>
                  <a:ext cx="705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43.9</a:t>
                  </a:r>
                </a:p>
              </p:txBody>
            </p:sp>
            <p:sp>
              <p:nvSpPr>
                <p:cNvPr id="577604" name="Rectangle 68"/>
                <p:cNvSpPr>
                  <a:spLocks noChangeArrowheads="1"/>
                </p:cNvSpPr>
                <p:nvPr/>
              </p:nvSpPr>
              <p:spPr bwMode="auto">
                <a:xfrm>
                  <a:off x="3569" y="2903"/>
                  <a:ext cx="67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54.1</a:t>
                  </a:r>
                </a:p>
              </p:txBody>
            </p:sp>
            <p:sp>
              <p:nvSpPr>
                <p:cNvPr id="577605" name="Rectangle 69"/>
                <p:cNvSpPr>
                  <a:spLocks noChangeArrowheads="1"/>
                </p:cNvSpPr>
                <p:nvPr/>
              </p:nvSpPr>
              <p:spPr bwMode="auto">
                <a:xfrm>
                  <a:off x="2875" y="2903"/>
                  <a:ext cx="69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74.4</a:t>
                  </a:r>
                </a:p>
              </p:txBody>
            </p:sp>
            <p:sp>
              <p:nvSpPr>
                <p:cNvPr id="577606" name="Rectangle 70"/>
                <p:cNvSpPr>
                  <a:spLocks noChangeArrowheads="1"/>
                </p:cNvSpPr>
                <p:nvPr/>
              </p:nvSpPr>
              <p:spPr bwMode="auto">
                <a:xfrm>
                  <a:off x="2132" y="2903"/>
                  <a:ext cx="74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90.0</a:t>
                  </a:r>
                </a:p>
              </p:txBody>
            </p:sp>
            <p:sp>
              <p:nvSpPr>
                <p:cNvPr id="577607" name="Rectangle 71"/>
                <p:cNvSpPr>
                  <a:spLocks noChangeArrowheads="1"/>
                </p:cNvSpPr>
                <p:nvPr/>
              </p:nvSpPr>
              <p:spPr bwMode="auto">
                <a:xfrm>
                  <a:off x="168" y="2903"/>
                  <a:ext cx="196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19050" bIns="19050"/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  Killip class 1</a:t>
                  </a:r>
                </a:p>
              </p:txBody>
            </p:sp>
            <p:sp>
              <p:nvSpPr>
                <p:cNvPr id="577608" name="Rectangle 72"/>
                <p:cNvSpPr>
                  <a:spLocks noChangeArrowheads="1"/>
                </p:cNvSpPr>
                <p:nvPr/>
              </p:nvSpPr>
              <p:spPr bwMode="auto">
                <a:xfrm>
                  <a:off x="4248" y="2673"/>
                  <a:ext cx="705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endPara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77609" name="Rectangle 73"/>
                <p:cNvSpPr>
                  <a:spLocks noChangeArrowheads="1"/>
                </p:cNvSpPr>
                <p:nvPr/>
              </p:nvSpPr>
              <p:spPr bwMode="auto">
                <a:xfrm>
                  <a:off x="3569" y="2673"/>
                  <a:ext cx="67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endPara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77610" name="Rectangle 74"/>
                <p:cNvSpPr>
                  <a:spLocks noChangeArrowheads="1"/>
                </p:cNvSpPr>
                <p:nvPr/>
              </p:nvSpPr>
              <p:spPr bwMode="auto">
                <a:xfrm>
                  <a:off x="2875" y="2673"/>
                  <a:ext cx="69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endPara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77611" name="Rectangle 75"/>
                <p:cNvSpPr>
                  <a:spLocks noChangeArrowheads="1"/>
                </p:cNvSpPr>
                <p:nvPr/>
              </p:nvSpPr>
              <p:spPr bwMode="auto">
                <a:xfrm>
                  <a:off x="2132" y="2673"/>
                  <a:ext cx="74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/>
                  <a:endPara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77612" name="Rectangle 76"/>
                <p:cNvSpPr>
                  <a:spLocks noChangeArrowheads="1"/>
                </p:cNvSpPr>
                <p:nvPr/>
              </p:nvSpPr>
              <p:spPr bwMode="auto">
                <a:xfrm>
                  <a:off x="168" y="2733"/>
                  <a:ext cx="1964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19050" bIns="19050"/>
                <a:lstStyle/>
                <a:p>
                  <a:pPr eaLnBrk="1" hangingPunct="1"/>
                  <a:r>
                    <a:rPr lang="en-US" sz="1800" b="1" smtClean="0">
                      <a:solidFill>
                        <a:srgbClr val="FFFF00"/>
                      </a:solidFill>
                      <a:latin typeface="Tahoma" pitchFamily="34" charset="0"/>
                      <a:cs typeface="+mn-cs"/>
                    </a:rPr>
                    <a:t>AMI</a:t>
                  </a:r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 </a:t>
                  </a:r>
                  <a:r>
                    <a:rPr lang="en-US" sz="1800" b="1" smtClean="0">
                      <a:solidFill>
                        <a:srgbClr val="FFFF00"/>
                      </a:solidFill>
                      <a:latin typeface="Tahoma" pitchFamily="34" charset="0"/>
                      <a:cs typeface="+mn-cs"/>
                    </a:rPr>
                    <a:t>Characteristics </a:t>
                  </a:r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(%)</a:t>
                  </a:r>
                </a:p>
              </p:txBody>
            </p:sp>
            <p:sp>
              <p:nvSpPr>
                <p:cNvPr id="577613" name="Line 77"/>
                <p:cNvSpPr>
                  <a:spLocks noChangeShapeType="1"/>
                </p:cNvSpPr>
                <p:nvPr/>
              </p:nvSpPr>
              <p:spPr bwMode="auto">
                <a:xfrm>
                  <a:off x="5000" y="2976"/>
                  <a:ext cx="0" cy="528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77614" name="Line 78"/>
                <p:cNvSpPr>
                  <a:spLocks noChangeShapeType="1"/>
                </p:cNvSpPr>
                <p:nvPr/>
              </p:nvSpPr>
              <p:spPr bwMode="auto">
                <a:xfrm>
                  <a:off x="5006" y="3639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</p:grpSp>
        </p:grpSp>
      </p:grpSp>
      <p:sp>
        <p:nvSpPr>
          <p:cNvPr id="577615" name="Rectangle 79"/>
          <p:cNvSpPr>
            <a:spLocks noChangeArrowheads="1"/>
          </p:cNvSpPr>
          <p:nvPr/>
        </p:nvSpPr>
        <p:spPr bwMode="auto">
          <a:xfrm>
            <a:off x="5673725" y="1409700"/>
            <a:ext cx="1101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 sz="1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75-84</a:t>
            </a:r>
          </a:p>
          <a:p>
            <a:pPr algn="ctr" eaLnBrk="1" hangingPunct="1"/>
            <a:r>
              <a:rPr lang="en-US" sz="16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(n: 246)</a:t>
            </a:r>
          </a:p>
        </p:txBody>
      </p:sp>
      <p:sp>
        <p:nvSpPr>
          <p:cNvPr id="577616" name="Rectangle 80"/>
          <p:cNvSpPr>
            <a:spLocks noChangeArrowheads="1"/>
          </p:cNvSpPr>
          <p:nvPr/>
        </p:nvSpPr>
        <p:spPr bwMode="auto">
          <a:xfrm>
            <a:off x="4749800" y="1041400"/>
            <a:ext cx="1789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 sz="20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Age</a:t>
            </a:r>
            <a:r>
              <a:rPr lang="en-US" sz="2000" b="1" smtClean="0">
                <a:solidFill>
                  <a:srgbClr val="FFFF00"/>
                </a:solidFill>
                <a:cs typeface="+mn-cs"/>
              </a:rPr>
              <a:t> (years)</a:t>
            </a:r>
            <a:endParaRPr lang="en-US" sz="200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77617" name="Line 81"/>
          <p:cNvSpPr>
            <a:spLocks noChangeShapeType="1"/>
          </p:cNvSpPr>
          <p:nvPr/>
        </p:nvSpPr>
        <p:spPr bwMode="auto">
          <a:xfrm>
            <a:off x="3511550" y="1430338"/>
            <a:ext cx="425291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266700" y="5403850"/>
            <a:ext cx="8610600" cy="1062038"/>
            <a:chOff x="168" y="2024"/>
            <a:chExt cx="5424" cy="669"/>
          </a:xfrm>
        </p:grpSpPr>
        <p:sp>
          <p:nvSpPr>
            <p:cNvPr id="577619" name="Rectangle 83"/>
            <p:cNvSpPr>
              <a:spLocks noChangeArrowheads="1"/>
            </p:cNvSpPr>
            <p:nvPr/>
          </p:nvSpPr>
          <p:spPr bwMode="auto">
            <a:xfrm>
              <a:off x="4953" y="2463"/>
              <a:ext cx="6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  <p:sp>
          <p:nvSpPr>
            <p:cNvPr id="577620" name="Rectangle 84"/>
            <p:cNvSpPr>
              <a:spLocks noChangeArrowheads="1"/>
            </p:cNvSpPr>
            <p:nvPr/>
          </p:nvSpPr>
          <p:spPr bwMode="auto">
            <a:xfrm>
              <a:off x="4953" y="2233"/>
              <a:ext cx="6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  <p:grpSp>
          <p:nvGrpSpPr>
            <p:cNvPr id="8" name="Group 85"/>
            <p:cNvGrpSpPr>
              <a:grpSpLocks/>
            </p:cNvGrpSpPr>
            <p:nvPr/>
          </p:nvGrpSpPr>
          <p:grpSpPr bwMode="auto">
            <a:xfrm>
              <a:off x="168" y="2024"/>
              <a:ext cx="4785" cy="669"/>
              <a:chOff x="168" y="2024"/>
              <a:chExt cx="4785" cy="669"/>
            </a:xfrm>
          </p:grpSpPr>
          <p:sp>
            <p:nvSpPr>
              <p:cNvPr id="577622" name="Rectangle 86"/>
              <p:cNvSpPr>
                <a:spLocks noChangeArrowheads="1"/>
              </p:cNvSpPr>
              <p:nvPr/>
            </p:nvSpPr>
            <p:spPr bwMode="auto">
              <a:xfrm>
                <a:off x="4248" y="2463"/>
                <a:ext cx="705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17.7</a:t>
                </a:r>
              </a:p>
            </p:txBody>
          </p:sp>
          <p:sp>
            <p:nvSpPr>
              <p:cNvPr id="577623" name="Rectangle 87"/>
              <p:cNvSpPr>
                <a:spLocks noChangeArrowheads="1"/>
              </p:cNvSpPr>
              <p:nvPr/>
            </p:nvSpPr>
            <p:spPr bwMode="auto">
              <a:xfrm>
                <a:off x="3569" y="2463"/>
                <a:ext cx="67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33.5</a:t>
                </a:r>
              </a:p>
            </p:txBody>
          </p:sp>
          <p:sp>
            <p:nvSpPr>
              <p:cNvPr id="577624" name="Rectangle 88"/>
              <p:cNvSpPr>
                <a:spLocks noChangeArrowheads="1"/>
              </p:cNvSpPr>
              <p:nvPr/>
            </p:nvSpPr>
            <p:spPr bwMode="auto">
              <a:xfrm>
                <a:off x="2875" y="2463"/>
                <a:ext cx="694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47.9</a:t>
                </a:r>
              </a:p>
            </p:txBody>
          </p:sp>
          <p:sp>
            <p:nvSpPr>
              <p:cNvPr id="577625" name="Rectangle 8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74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56.2</a:t>
                </a:r>
              </a:p>
            </p:txBody>
          </p:sp>
          <p:sp>
            <p:nvSpPr>
              <p:cNvPr id="577626" name="Rectangle 90"/>
              <p:cNvSpPr>
                <a:spLocks noChangeArrowheads="1"/>
              </p:cNvSpPr>
              <p:nvPr/>
            </p:nvSpPr>
            <p:spPr bwMode="auto">
              <a:xfrm>
                <a:off x="168" y="2463"/>
                <a:ext cx="1964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19050" bIns="19050"/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  Transf. to hosp. with PCI</a:t>
                </a:r>
              </a:p>
            </p:txBody>
          </p:sp>
          <p:sp>
            <p:nvSpPr>
              <p:cNvPr id="577627" name="Rectangle 91"/>
              <p:cNvSpPr>
                <a:spLocks noChangeArrowheads="1"/>
              </p:cNvSpPr>
              <p:nvPr/>
            </p:nvSpPr>
            <p:spPr bwMode="auto">
              <a:xfrm>
                <a:off x="4248" y="2233"/>
                <a:ext cx="705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31.1</a:t>
                </a:r>
              </a:p>
            </p:txBody>
          </p:sp>
          <p:sp>
            <p:nvSpPr>
              <p:cNvPr id="577628" name="Rectangle 92"/>
              <p:cNvSpPr>
                <a:spLocks noChangeArrowheads="1"/>
              </p:cNvSpPr>
              <p:nvPr/>
            </p:nvSpPr>
            <p:spPr bwMode="auto">
              <a:xfrm>
                <a:off x="3569" y="2233"/>
                <a:ext cx="67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34.6</a:t>
                </a:r>
              </a:p>
            </p:txBody>
          </p:sp>
          <p:sp>
            <p:nvSpPr>
              <p:cNvPr id="577629" name="Rectangle 93"/>
              <p:cNvSpPr>
                <a:spLocks noChangeArrowheads="1"/>
              </p:cNvSpPr>
              <p:nvPr/>
            </p:nvSpPr>
            <p:spPr bwMode="auto">
              <a:xfrm>
                <a:off x="2875" y="2233"/>
                <a:ext cx="694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43.1</a:t>
                </a:r>
              </a:p>
            </p:txBody>
          </p:sp>
          <p:sp>
            <p:nvSpPr>
              <p:cNvPr id="577630" name="Rectangle 94"/>
              <p:cNvSpPr>
                <a:spLocks noChangeArrowheads="1"/>
              </p:cNvSpPr>
              <p:nvPr/>
            </p:nvSpPr>
            <p:spPr bwMode="auto">
              <a:xfrm>
                <a:off x="2132" y="2233"/>
                <a:ext cx="74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52.8</a:t>
                </a:r>
              </a:p>
            </p:txBody>
          </p:sp>
          <p:sp>
            <p:nvSpPr>
              <p:cNvPr id="577631" name="Rectangle 95"/>
              <p:cNvSpPr>
                <a:spLocks noChangeArrowheads="1"/>
              </p:cNvSpPr>
              <p:nvPr/>
            </p:nvSpPr>
            <p:spPr bwMode="auto">
              <a:xfrm>
                <a:off x="168" y="2233"/>
                <a:ext cx="1964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19050" bIns="19050"/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  Directly to hosp. with PCI</a:t>
                </a:r>
              </a:p>
            </p:txBody>
          </p:sp>
          <p:sp>
            <p:nvSpPr>
              <p:cNvPr id="577632" name="Rectangle 96"/>
              <p:cNvSpPr>
                <a:spLocks noChangeArrowheads="1"/>
              </p:cNvSpPr>
              <p:nvPr/>
            </p:nvSpPr>
            <p:spPr bwMode="auto">
              <a:xfrm>
                <a:off x="168" y="2024"/>
                <a:ext cx="1964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19050" bIns="19050"/>
              <a:lstStyle/>
              <a:p>
                <a:pPr eaLnBrk="1" hangingPunct="1"/>
                <a:r>
                  <a:rPr lang="en-US" sz="18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Hospital admission</a:t>
                </a:r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 (%)</a:t>
                </a:r>
              </a:p>
            </p:txBody>
          </p:sp>
        </p:grpSp>
      </p:grpSp>
      <p:sp>
        <p:nvSpPr>
          <p:cNvPr id="577633" name="Rectangle 97"/>
          <p:cNvSpPr>
            <a:spLocks noChangeArrowheads="1"/>
          </p:cNvSpPr>
          <p:nvPr/>
        </p:nvSpPr>
        <p:spPr bwMode="auto">
          <a:xfrm>
            <a:off x="2860675" y="6526213"/>
            <a:ext cx="61960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Barchielli A, et al. J Am Geriatr Soc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2004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52:1355-60</a:t>
            </a:r>
          </a:p>
        </p:txBody>
      </p:sp>
      <p:sp>
        <p:nvSpPr>
          <p:cNvPr id="577634" name="Rectangle 98"/>
          <p:cNvSpPr>
            <a:spLocks noChangeArrowheads="1"/>
          </p:cNvSpPr>
          <p:nvPr/>
        </p:nvSpPr>
        <p:spPr bwMode="auto">
          <a:xfrm>
            <a:off x="293688" y="5392738"/>
            <a:ext cx="8509000" cy="10287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Line 2"/>
          <p:cNvSpPr>
            <a:spLocks noChangeShapeType="1"/>
          </p:cNvSpPr>
          <p:nvPr/>
        </p:nvSpPr>
        <p:spPr bwMode="auto">
          <a:xfrm>
            <a:off x="-3175" y="628650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8563" name="Rectangle 3"/>
          <p:cNvSpPr>
            <a:spLocks noChangeArrowheads="1"/>
          </p:cNvSpPr>
          <p:nvPr/>
        </p:nvSpPr>
        <p:spPr bwMode="auto">
          <a:xfrm>
            <a:off x="5056188" y="1797050"/>
            <a:ext cx="13319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Age (years)</a:t>
            </a:r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8564" name="Rectangle 4"/>
          <p:cNvSpPr>
            <a:spLocks noChangeArrowheads="1"/>
          </p:cNvSpPr>
          <p:nvPr/>
        </p:nvSpPr>
        <p:spPr bwMode="auto">
          <a:xfrm>
            <a:off x="300038" y="5986463"/>
            <a:ext cx="74406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6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*: Yes vs. No; ‡ N° of chronic diseases; #: vs. Killip class 1; °: vs. anterior location</a:t>
            </a:r>
          </a:p>
        </p:txBody>
      </p:sp>
      <p:sp>
        <p:nvSpPr>
          <p:cNvPr id="578565" name="Rectangle 5"/>
          <p:cNvSpPr>
            <a:spLocks noChangeArrowheads="1"/>
          </p:cNvSpPr>
          <p:nvPr/>
        </p:nvSpPr>
        <p:spPr bwMode="auto">
          <a:xfrm>
            <a:off x="3113088" y="23161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&lt;65</a:t>
            </a:r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8566" name="Rectangle 6"/>
          <p:cNvSpPr>
            <a:spLocks noChangeArrowheads="1"/>
          </p:cNvSpPr>
          <p:nvPr/>
        </p:nvSpPr>
        <p:spPr bwMode="auto">
          <a:xfrm>
            <a:off x="4608513" y="2316163"/>
            <a:ext cx="682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65-74</a:t>
            </a:r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8567" name="Rectangle 7"/>
          <p:cNvSpPr>
            <a:spLocks noChangeArrowheads="1"/>
          </p:cNvSpPr>
          <p:nvPr/>
        </p:nvSpPr>
        <p:spPr bwMode="auto">
          <a:xfrm>
            <a:off x="6310313" y="2316163"/>
            <a:ext cx="682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75-84</a:t>
            </a:r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8568" name="Rectangle 8"/>
          <p:cNvSpPr>
            <a:spLocks noChangeArrowheads="1"/>
          </p:cNvSpPr>
          <p:nvPr/>
        </p:nvSpPr>
        <p:spPr bwMode="auto">
          <a:xfrm>
            <a:off x="7942263" y="23161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 b="1" u="sng" smtClean="0">
                <a:solidFill>
                  <a:srgbClr val="FFFFFF"/>
                </a:solidFill>
                <a:latin typeface="Tahoma" pitchFamily="34" charset="0"/>
                <a:cs typeface="+mn-cs"/>
              </a:rPr>
              <a:t>&gt;</a:t>
            </a: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85</a:t>
            </a:r>
            <a:endParaRPr lang="en-US" sz="180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2720975"/>
            <a:ext cx="8413750" cy="274638"/>
            <a:chOff x="144" y="1660"/>
            <a:chExt cx="5300" cy="173"/>
          </a:xfrm>
        </p:grpSpPr>
        <p:sp>
          <p:nvSpPr>
            <p:cNvPr id="578570" name="Rectangle 10"/>
            <p:cNvSpPr>
              <a:spLocks noChangeArrowheads="1"/>
            </p:cNvSpPr>
            <p:nvPr/>
          </p:nvSpPr>
          <p:spPr bwMode="auto">
            <a:xfrm>
              <a:off x="144" y="1660"/>
              <a:ext cx="5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Variable</a:t>
              </a:r>
              <a:endParaRPr lang="en-US" sz="1800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78571" name="Rectangle 11"/>
            <p:cNvSpPr>
              <a:spLocks noChangeArrowheads="1"/>
            </p:cNvSpPr>
            <p:nvPr/>
          </p:nvSpPr>
          <p:spPr bwMode="auto">
            <a:xfrm>
              <a:off x="1728" y="1660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OR</a:t>
              </a:r>
            </a:p>
          </p:txBody>
        </p:sp>
        <p:sp>
          <p:nvSpPr>
            <p:cNvPr id="578572" name="Rectangle 12"/>
            <p:cNvSpPr>
              <a:spLocks noChangeArrowheads="1"/>
            </p:cNvSpPr>
            <p:nvPr/>
          </p:nvSpPr>
          <p:spPr bwMode="auto">
            <a:xfrm>
              <a:off x="2269" y="1660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p</a:t>
              </a:r>
            </a:p>
          </p:txBody>
        </p:sp>
        <p:sp>
          <p:nvSpPr>
            <p:cNvPr id="578573" name="Rectangle 13"/>
            <p:cNvSpPr>
              <a:spLocks noChangeArrowheads="1"/>
            </p:cNvSpPr>
            <p:nvPr/>
          </p:nvSpPr>
          <p:spPr bwMode="auto">
            <a:xfrm>
              <a:off x="2771" y="1660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OR</a:t>
              </a:r>
            </a:p>
          </p:txBody>
        </p:sp>
        <p:sp>
          <p:nvSpPr>
            <p:cNvPr id="578574" name="Rectangle 14"/>
            <p:cNvSpPr>
              <a:spLocks noChangeArrowheads="1"/>
            </p:cNvSpPr>
            <p:nvPr/>
          </p:nvSpPr>
          <p:spPr bwMode="auto">
            <a:xfrm>
              <a:off x="3290" y="1660"/>
              <a:ext cx="1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p </a:t>
              </a:r>
            </a:p>
          </p:txBody>
        </p:sp>
        <p:sp>
          <p:nvSpPr>
            <p:cNvPr id="578575" name="Rectangle 15"/>
            <p:cNvSpPr>
              <a:spLocks noChangeArrowheads="1"/>
            </p:cNvSpPr>
            <p:nvPr/>
          </p:nvSpPr>
          <p:spPr bwMode="auto">
            <a:xfrm>
              <a:off x="3851" y="1660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OR</a:t>
              </a:r>
            </a:p>
          </p:txBody>
        </p:sp>
        <p:sp>
          <p:nvSpPr>
            <p:cNvPr id="578576" name="Rectangle 16"/>
            <p:cNvSpPr>
              <a:spLocks noChangeArrowheads="1"/>
            </p:cNvSpPr>
            <p:nvPr/>
          </p:nvSpPr>
          <p:spPr bwMode="auto">
            <a:xfrm>
              <a:off x="4371" y="1660"/>
              <a:ext cx="1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p </a:t>
              </a:r>
            </a:p>
          </p:txBody>
        </p:sp>
        <p:sp>
          <p:nvSpPr>
            <p:cNvPr id="578577" name="Rectangle 17"/>
            <p:cNvSpPr>
              <a:spLocks noChangeArrowheads="1"/>
            </p:cNvSpPr>
            <p:nvPr/>
          </p:nvSpPr>
          <p:spPr bwMode="auto">
            <a:xfrm>
              <a:off x="4822" y="1660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OR</a:t>
              </a:r>
            </a:p>
          </p:txBody>
        </p:sp>
        <p:sp>
          <p:nvSpPr>
            <p:cNvPr id="578578" name="Rectangle 18"/>
            <p:cNvSpPr>
              <a:spLocks noChangeArrowheads="1"/>
            </p:cNvSpPr>
            <p:nvPr/>
          </p:nvSpPr>
          <p:spPr bwMode="auto">
            <a:xfrm>
              <a:off x="5364" y="1660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p</a:t>
              </a:r>
            </a:p>
          </p:txBody>
        </p:sp>
      </p:grpSp>
      <p:sp>
        <p:nvSpPr>
          <p:cNvPr id="578579" name="Line 19"/>
          <p:cNvSpPr>
            <a:spLocks noChangeShapeType="1"/>
          </p:cNvSpPr>
          <p:nvPr/>
        </p:nvSpPr>
        <p:spPr bwMode="auto">
          <a:xfrm>
            <a:off x="190500" y="3125788"/>
            <a:ext cx="87645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8580" name="Line 20"/>
          <p:cNvSpPr>
            <a:spLocks noChangeShapeType="1"/>
          </p:cNvSpPr>
          <p:nvPr/>
        </p:nvSpPr>
        <p:spPr bwMode="auto">
          <a:xfrm>
            <a:off x="190500" y="5819775"/>
            <a:ext cx="87645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8581" name="Line 21"/>
          <p:cNvSpPr>
            <a:spLocks noChangeShapeType="1"/>
          </p:cNvSpPr>
          <p:nvPr/>
        </p:nvSpPr>
        <p:spPr bwMode="auto">
          <a:xfrm>
            <a:off x="2974975" y="2193925"/>
            <a:ext cx="55308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500313" y="3729038"/>
            <a:ext cx="1498600" cy="941387"/>
            <a:chOff x="1575" y="2349"/>
            <a:chExt cx="944" cy="593"/>
          </a:xfrm>
        </p:grpSpPr>
        <p:sp>
          <p:nvSpPr>
            <p:cNvPr id="578583" name="Rectangle 23"/>
            <p:cNvSpPr>
              <a:spLocks noChangeArrowheads="1"/>
            </p:cNvSpPr>
            <p:nvPr/>
          </p:nvSpPr>
          <p:spPr bwMode="auto">
            <a:xfrm>
              <a:off x="1683" y="2723"/>
              <a:ext cx="2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0.19</a:t>
              </a:r>
            </a:p>
          </p:txBody>
        </p:sp>
        <p:sp>
          <p:nvSpPr>
            <p:cNvPr id="578584" name="Rectangle 24"/>
            <p:cNvSpPr>
              <a:spLocks noChangeArrowheads="1"/>
            </p:cNvSpPr>
            <p:nvPr/>
          </p:nvSpPr>
          <p:spPr bwMode="auto">
            <a:xfrm>
              <a:off x="2169" y="2723"/>
              <a:ext cx="2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0.10</a:t>
              </a:r>
            </a:p>
          </p:txBody>
        </p:sp>
        <p:sp>
          <p:nvSpPr>
            <p:cNvPr id="578585" name="Rectangle 25"/>
            <p:cNvSpPr>
              <a:spLocks noChangeArrowheads="1"/>
            </p:cNvSpPr>
            <p:nvPr/>
          </p:nvSpPr>
          <p:spPr bwMode="auto">
            <a:xfrm>
              <a:off x="1684" y="2374"/>
              <a:ext cx="2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0.76</a:t>
              </a:r>
            </a:p>
          </p:txBody>
        </p:sp>
        <p:sp>
          <p:nvSpPr>
            <p:cNvPr id="578586" name="Rectangle 26"/>
            <p:cNvSpPr>
              <a:spLocks noChangeArrowheads="1"/>
            </p:cNvSpPr>
            <p:nvPr/>
          </p:nvSpPr>
          <p:spPr bwMode="auto">
            <a:xfrm>
              <a:off x="2169" y="2374"/>
              <a:ext cx="2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0.21</a:t>
              </a:r>
            </a:p>
          </p:txBody>
        </p:sp>
        <p:sp>
          <p:nvSpPr>
            <p:cNvPr id="578587" name="Rectangle 27"/>
            <p:cNvSpPr>
              <a:spLocks noChangeArrowheads="1"/>
            </p:cNvSpPr>
            <p:nvPr/>
          </p:nvSpPr>
          <p:spPr bwMode="auto">
            <a:xfrm>
              <a:off x="1575" y="2349"/>
              <a:ext cx="944" cy="593"/>
            </a:xfrm>
            <a:prstGeom prst="rect">
              <a:avLst/>
            </a:prstGeom>
            <a:noFill/>
            <a:ln w="57150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" y="3722688"/>
            <a:ext cx="8726488" cy="941387"/>
            <a:chOff x="144" y="2345"/>
            <a:chExt cx="5497" cy="593"/>
          </a:xfrm>
        </p:grpSpPr>
        <p:sp>
          <p:nvSpPr>
            <p:cNvPr id="578589" name="Rectangle 29"/>
            <p:cNvSpPr>
              <a:spLocks noChangeArrowheads="1"/>
            </p:cNvSpPr>
            <p:nvPr/>
          </p:nvSpPr>
          <p:spPr bwMode="auto">
            <a:xfrm>
              <a:off x="144" y="2758"/>
              <a:ext cx="11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Killip class &gt;1 #</a:t>
              </a:r>
            </a:p>
          </p:txBody>
        </p:sp>
        <p:sp>
          <p:nvSpPr>
            <p:cNvPr id="578590" name="Rectangle 30"/>
            <p:cNvSpPr>
              <a:spLocks noChangeArrowheads="1"/>
            </p:cNvSpPr>
            <p:nvPr/>
          </p:nvSpPr>
          <p:spPr bwMode="auto">
            <a:xfrm>
              <a:off x="144" y="2419"/>
              <a:ext cx="103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Comorbidity </a:t>
              </a:r>
              <a:r>
                <a:rPr lang="en-US" sz="1600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‡</a:t>
              </a:r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</a:t>
              </a:r>
            </a:p>
          </p:txBody>
        </p: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2622" y="2345"/>
              <a:ext cx="3019" cy="593"/>
              <a:chOff x="2622" y="2345"/>
              <a:chExt cx="3019" cy="593"/>
            </a:xfrm>
          </p:grpSpPr>
          <p:sp>
            <p:nvSpPr>
              <p:cNvPr id="578592" name="Rectangle 32"/>
              <p:cNvSpPr>
                <a:spLocks noChangeArrowheads="1"/>
              </p:cNvSpPr>
              <p:nvPr/>
            </p:nvSpPr>
            <p:spPr bwMode="auto">
              <a:xfrm>
                <a:off x="2726" y="2723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0.03</a:t>
                </a:r>
              </a:p>
            </p:txBody>
          </p:sp>
          <p:sp>
            <p:nvSpPr>
              <p:cNvPr id="578593" name="Rectangle 33"/>
              <p:cNvSpPr>
                <a:spLocks noChangeArrowheads="1"/>
              </p:cNvSpPr>
              <p:nvPr/>
            </p:nvSpPr>
            <p:spPr bwMode="auto">
              <a:xfrm>
                <a:off x="3120" y="2723"/>
                <a:ext cx="46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&lt;0.001</a:t>
                </a:r>
              </a:p>
            </p:txBody>
          </p:sp>
          <p:sp>
            <p:nvSpPr>
              <p:cNvPr id="578594" name="Rectangle 34"/>
              <p:cNvSpPr>
                <a:spLocks noChangeArrowheads="1"/>
              </p:cNvSpPr>
              <p:nvPr/>
            </p:nvSpPr>
            <p:spPr bwMode="auto">
              <a:xfrm>
                <a:off x="3806" y="2723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0.30</a:t>
                </a:r>
              </a:p>
            </p:txBody>
          </p:sp>
          <p:sp>
            <p:nvSpPr>
              <p:cNvPr id="578595" name="Rectangle 35"/>
              <p:cNvSpPr>
                <a:spLocks noChangeArrowheads="1"/>
              </p:cNvSpPr>
              <p:nvPr/>
            </p:nvSpPr>
            <p:spPr bwMode="auto">
              <a:xfrm>
                <a:off x="4292" y="2723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0.02</a:t>
                </a:r>
              </a:p>
            </p:txBody>
          </p:sp>
          <p:sp>
            <p:nvSpPr>
              <p:cNvPr id="578596" name="Rectangle 36"/>
              <p:cNvSpPr>
                <a:spLocks noChangeArrowheads="1"/>
              </p:cNvSpPr>
              <p:nvPr/>
            </p:nvSpPr>
            <p:spPr bwMode="auto">
              <a:xfrm>
                <a:off x="4777" y="2723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0.28</a:t>
                </a:r>
              </a:p>
            </p:txBody>
          </p:sp>
          <p:sp>
            <p:nvSpPr>
              <p:cNvPr id="578597" name="Rectangle 37"/>
              <p:cNvSpPr>
                <a:spLocks noChangeArrowheads="1"/>
              </p:cNvSpPr>
              <p:nvPr/>
            </p:nvSpPr>
            <p:spPr bwMode="auto">
              <a:xfrm>
                <a:off x="5264" y="2723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0.01</a:t>
                </a:r>
              </a:p>
            </p:txBody>
          </p:sp>
          <p:sp>
            <p:nvSpPr>
              <p:cNvPr id="578598" name="Rectangle 38"/>
              <p:cNvSpPr>
                <a:spLocks noChangeArrowheads="1"/>
              </p:cNvSpPr>
              <p:nvPr/>
            </p:nvSpPr>
            <p:spPr bwMode="auto">
              <a:xfrm>
                <a:off x="2727" y="2374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0.67</a:t>
                </a:r>
              </a:p>
            </p:txBody>
          </p:sp>
          <p:sp>
            <p:nvSpPr>
              <p:cNvPr id="578599" name="Rectangle 39"/>
              <p:cNvSpPr>
                <a:spLocks noChangeArrowheads="1"/>
              </p:cNvSpPr>
              <p:nvPr/>
            </p:nvSpPr>
            <p:spPr bwMode="auto">
              <a:xfrm>
                <a:off x="3212" y="2374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0.02</a:t>
                </a:r>
              </a:p>
            </p:txBody>
          </p:sp>
          <p:sp>
            <p:nvSpPr>
              <p:cNvPr id="578600" name="Rectangle 40"/>
              <p:cNvSpPr>
                <a:spLocks noChangeArrowheads="1"/>
              </p:cNvSpPr>
              <p:nvPr/>
            </p:nvSpPr>
            <p:spPr bwMode="auto">
              <a:xfrm>
                <a:off x="3807" y="2374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0.63</a:t>
                </a:r>
              </a:p>
            </p:txBody>
          </p:sp>
          <p:sp>
            <p:nvSpPr>
              <p:cNvPr id="578601" name="Rectangle 41"/>
              <p:cNvSpPr>
                <a:spLocks noChangeArrowheads="1"/>
              </p:cNvSpPr>
              <p:nvPr/>
            </p:nvSpPr>
            <p:spPr bwMode="auto">
              <a:xfrm>
                <a:off x="4253" y="2374"/>
                <a:ext cx="36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0.004</a:t>
                </a:r>
              </a:p>
            </p:txBody>
          </p:sp>
          <p:sp>
            <p:nvSpPr>
              <p:cNvPr id="578602" name="Rectangle 42"/>
              <p:cNvSpPr>
                <a:spLocks noChangeArrowheads="1"/>
              </p:cNvSpPr>
              <p:nvPr/>
            </p:nvSpPr>
            <p:spPr bwMode="auto">
              <a:xfrm>
                <a:off x="4778" y="2374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0.46</a:t>
                </a:r>
              </a:p>
            </p:txBody>
          </p:sp>
          <p:sp>
            <p:nvSpPr>
              <p:cNvPr id="578603" name="Rectangle 43"/>
              <p:cNvSpPr>
                <a:spLocks noChangeArrowheads="1"/>
              </p:cNvSpPr>
              <p:nvPr/>
            </p:nvSpPr>
            <p:spPr bwMode="auto">
              <a:xfrm>
                <a:off x="5160" y="2374"/>
                <a:ext cx="46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&lt;0.001</a:t>
                </a:r>
              </a:p>
            </p:txBody>
          </p:sp>
          <p:sp>
            <p:nvSpPr>
              <p:cNvPr id="578604" name="Rectangle 44"/>
              <p:cNvSpPr>
                <a:spLocks noChangeArrowheads="1"/>
              </p:cNvSpPr>
              <p:nvPr/>
            </p:nvSpPr>
            <p:spPr bwMode="auto">
              <a:xfrm>
                <a:off x="2622" y="2345"/>
                <a:ext cx="3019" cy="593"/>
              </a:xfrm>
              <a:prstGeom prst="rect">
                <a:avLst/>
              </a:prstGeom>
              <a:noFill/>
              <a:ln w="5715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 sz="1800" smtClean="0">
                  <a:solidFill>
                    <a:srgbClr val="FF3300"/>
                  </a:solidFill>
                  <a:latin typeface="Tahoma" pitchFamily="34" charset="0"/>
                  <a:cs typeface="+mn-cs"/>
                </a:endParaRPr>
              </a:p>
            </p:txBody>
          </p:sp>
        </p:grpSp>
      </p:grpSp>
      <p:sp>
        <p:nvSpPr>
          <p:cNvPr id="578605" name="Rectangle 45"/>
          <p:cNvSpPr>
            <a:spLocks noChangeArrowheads="1"/>
          </p:cNvSpPr>
          <p:nvPr/>
        </p:nvSpPr>
        <p:spPr bwMode="auto">
          <a:xfrm>
            <a:off x="50800" y="92075"/>
            <a:ext cx="90424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60000"/>
              </a:lnSpc>
            </a:pP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#2)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Multivariate predictors </a:t>
            </a: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of coronary reperfusion therapy utilization,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by age group</a:t>
            </a:r>
            <a:r>
              <a:rPr lang="en-US" sz="20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228600" y="3228975"/>
            <a:ext cx="8755063" cy="2419350"/>
            <a:chOff x="144" y="2034"/>
            <a:chExt cx="5515" cy="1524"/>
          </a:xfrm>
        </p:grpSpPr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144" y="3063"/>
              <a:ext cx="5440" cy="472"/>
              <a:chOff x="144" y="2895"/>
              <a:chExt cx="5440" cy="472"/>
            </a:xfrm>
          </p:grpSpPr>
          <p:grpSp>
            <p:nvGrpSpPr>
              <p:cNvPr id="8" name="Group 48"/>
              <p:cNvGrpSpPr>
                <a:grpSpLocks/>
              </p:cNvGrpSpPr>
              <p:nvPr/>
            </p:nvGrpSpPr>
            <p:grpSpPr bwMode="auto">
              <a:xfrm>
                <a:off x="144" y="3194"/>
                <a:ext cx="5440" cy="173"/>
                <a:chOff x="157" y="3194"/>
                <a:chExt cx="5440" cy="173"/>
              </a:xfrm>
            </p:grpSpPr>
            <p:sp>
              <p:nvSpPr>
                <p:cNvPr id="578609" name="Rectangle 49"/>
                <p:cNvSpPr>
                  <a:spLocks noChangeArrowheads="1"/>
                </p:cNvSpPr>
                <p:nvPr/>
              </p:nvSpPr>
              <p:spPr bwMode="auto">
                <a:xfrm>
                  <a:off x="157" y="3194"/>
                  <a:ext cx="1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Non-Q waves AMI °</a:t>
                  </a:r>
                </a:p>
              </p:txBody>
            </p:sp>
            <p:sp>
              <p:nvSpPr>
                <p:cNvPr id="578610" name="Rectangle 50"/>
                <p:cNvSpPr>
                  <a:spLocks noChangeArrowheads="1"/>
                </p:cNvSpPr>
                <p:nvPr/>
              </p:nvSpPr>
              <p:spPr bwMode="auto">
                <a:xfrm>
                  <a:off x="1696" y="3194"/>
                  <a:ext cx="28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0.06</a:t>
                  </a:r>
                </a:p>
              </p:txBody>
            </p:sp>
            <p:sp>
              <p:nvSpPr>
                <p:cNvPr id="578611" name="Rectangle 51"/>
                <p:cNvSpPr>
                  <a:spLocks noChangeArrowheads="1"/>
                </p:cNvSpPr>
                <p:nvPr/>
              </p:nvSpPr>
              <p:spPr bwMode="auto">
                <a:xfrm>
                  <a:off x="2090" y="3194"/>
                  <a:ext cx="46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&lt;0.001</a:t>
                  </a:r>
                </a:p>
              </p:txBody>
            </p:sp>
            <p:sp>
              <p:nvSpPr>
                <p:cNvPr id="578612" name="Rectangle 52"/>
                <p:cNvSpPr>
                  <a:spLocks noChangeArrowheads="1"/>
                </p:cNvSpPr>
                <p:nvPr/>
              </p:nvSpPr>
              <p:spPr bwMode="auto">
                <a:xfrm>
                  <a:off x="2739" y="3194"/>
                  <a:ext cx="28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0.03</a:t>
                  </a:r>
                </a:p>
              </p:txBody>
            </p:sp>
            <p:sp>
              <p:nvSpPr>
                <p:cNvPr id="578613" name="Rectangle 53"/>
                <p:cNvSpPr>
                  <a:spLocks noChangeArrowheads="1"/>
                </p:cNvSpPr>
                <p:nvPr/>
              </p:nvSpPr>
              <p:spPr bwMode="auto">
                <a:xfrm>
                  <a:off x="3133" y="3194"/>
                  <a:ext cx="46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&lt;0.001</a:t>
                  </a:r>
                </a:p>
              </p:txBody>
            </p:sp>
            <p:sp>
              <p:nvSpPr>
                <p:cNvPr id="578614" name="Rectangle 54"/>
                <p:cNvSpPr>
                  <a:spLocks noChangeArrowheads="1"/>
                </p:cNvSpPr>
                <p:nvPr/>
              </p:nvSpPr>
              <p:spPr bwMode="auto">
                <a:xfrm>
                  <a:off x="3819" y="3194"/>
                  <a:ext cx="28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0.08</a:t>
                  </a:r>
                </a:p>
              </p:txBody>
            </p:sp>
            <p:sp>
              <p:nvSpPr>
                <p:cNvPr id="578615" name="Rectangle 55"/>
                <p:cNvSpPr>
                  <a:spLocks noChangeArrowheads="1"/>
                </p:cNvSpPr>
                <p:nvPr/>
              </p:nvSpPr>
              <p:spPr bwMode="auto">
                <a:xfrm>
                  <a:off x="4213" y="3194"/>
                  <a:ext cx="46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&lt;0.001</a:t>
                  </a:r>
                </a:p>
              </p:txBody>
            </p:sp>
            <p:sp>
              <p:nvSpPr>
                <p:cNvPr id="578616" name="Rectangle 56"/>
                <p:cNvSpPr>
                  <a:spLocks noChangeArrowheads="1"/>
                </p:cNvSpPr>
                <p:nvPr/>
              </p:nvSpPr>
              <p:spPr bwMode="auto">
                <a:xfrm>
                  <a:off x="4790" y="3194"/>
                  <a:ext cx="28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0.05</a:t>
                  </a:r>
                </a:p>
              </p:txBody>
            </p:sp>
            <p:sp>
              <p:nvSpPr>
                <p:cNvPr id="578617" name="Rectangle 57"/>
                <p:cNvSpPr>
                  <a:spLocks noChangeArrowheads="1"/>
                </p:cNvSpPr>
                <p:nvPr/>
              </p:nvSpPr>
              <p:spPr bwMode="auto">
                <a:xfrm>
                  <a:off x="5237" y="3194"/>
                  <a:ext cx="36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800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0.008</a:t>
                  </a:r>
                </a:p>
              </p:txBody>
            </p:sp>
          </p:grpSp>
          <p:sp>
            <p:nvSpPr>
              <p:cNvPr id="578618" name="Rectangle 58"/>
              <p:cNvSpPr>
                <a:spLocks noChangeArrowheads="1"/>
              </p:cNvSpPr>
              <p:nvPr/>
            </p:nvSpPr>
            <p:spPr bwMode="auto">
              <a:xfrm>
                <a:off x="144" y="2927"/>
                <a:ext cx="143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Non-anterior AMI  °</a:t>
                </a:r>
              </a:p>
            </p:txBody>
          </p:sp>
          <p:sp>
            <p:nvSpPr>
              <p:cNvPr id="578619" name="Rectangle 59"/>
              <p:cNvSpPr>
                <a:spLocks noChangeArrowheads="1"/>
              </p:cNvSpPr>
              <p:nvPr/>
            </p:nvSpPr>
            <p:spPr bwMode="auto">
              <a:xfrm>
                <a:off x="1683" y="2895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0.59</a:t>
                </a:r>
              </a:p>
            </p:txBody>
          </p:sp>
          <p:sp>
            <p:nvSpPr>
              <p:cNvPr id="578620" name="Rectangle 60"/>
              <p:cNvSpPr>
                <a:spLocks noChangeArrowheads="1"/>
              </p:cNvSpPr>
              <p:nvPr/>
            </p:nvSpPr>
            <p:spPr bwMode="auto">
              <a:xfrm>
                <a:off x="2169" y="2895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0.17</a:t>
                </a:r>
              </a:p>
            </p:txBody>
          </p:sp>
          <p:sp>
            <p:nvSpPr>
              <p:cNvPr id="578621" name="Rectangle 61"/>
              <p:cNvSpPr>
                <a:spLocks noChangeArrowheads="1"/>
              </p:cNvSpPr>
              <p:nvPr/>
            </p:nvSpPr>
            <p:spPr bwMode="auto">
              <a:xfrm>
                <a:off x="2726" y="2895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0.30</a:t>
                </a:r>
              </a:p>
            </p:txBody>
          </p:sp>
          <p:sp>
            <p:nvSpPr>
              <p:cNvPr id="578622" name="Rectangle 62"/>
              <p:cNvSpPr>
                <a:spLocks noChangeArrowheads="1"/>
              </p:cNvSpPr>
              <p:nvPr/>
            </p:nvSpPr>
            <p:spPr bwMode="auto">
              <a:xfrm>
                <a:off x="3172" y="2895"/>
                <a:ext cx="36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0.004</a:t>
                </a:r>
              </a:p>
            </p:txBody>
          </p:sp>
          <p:sp>
            <p:nvSpPr>
              <p:cNvPr id="578623" name="Rectangle 63"/>
              <p:cNvSpPr>
                <a:spLocks noChangeArrowheads="1"/>
              </p:cNvSpPr>
              <p:nvPr/>
            </p:nvSpPr>
            <p:spPr bwMode="auto">
              <a:xfrm>
                <a:off x="3806" y="2895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0.84</a:t>
                </a:r>
              </a:p>
            </p:txBody>
          </p:sp>
          <p:sp>
            <p:nvSpPr>
              <p:cNvPr id="578624" name="Rectangle 64"/>
              <p:cNvSpPr>
                <a:spLocks noChangeArrowheads="1"/>
              </p:cNvSpPr>
              <p:nvPr/>
            </p:nvSpPr>
            <p:spPr bwMode="auto">
              <a:xfrm>
                <a:off x="4292" y="2895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0.61</a:t>
                </a:r>
              </a:p>
            </p:txBody>
          </p:sp>
          <p:sp>
            <p:nvSpPr>
              <p:cNvPr id="578625" name="Rectangle 65"/>
              <p:cNvSpPr>
                <a:spLocks noChangeArrowheads="1"/>
              </p:cNvSpPr>
              <p:nvPr/>
            </p:nvSpPr>
            <p:spPr bwMode="auto">
              <a:xfrm>
                <a:off x="4777" y="2895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1.15</a:t>
                </a:r>
              </a:p>
            </p:txBody>
          </p:sp>
          <p:sp>
            <p:nvSpPr>
              <p:cNvPr id="578626" name="Rectangle 66"/>
              <p:cNvSpPr>
                <a:spLocks noChangeArrowheads="1"/>
              </p:cNvSpPr>
              <p:nvPr/>
            </p:nvSpPr>
            <p:spPr bwMode="auto">
              <a:xfrm>
                <a:off x="5264" y="2895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0.78</a:t>
                </a:r>
              </a:p>
            </p:txBody>
          </p:sp>
        </p:grpSp>
        <p:grpSp>
          <p:nvGrpSpPr>
            <p:cNvPr id="9" name="Group 67"/>
            <p:cNvGrpSpPr>
              <a:grpSpLocks/>
            </p:cNvGrpSpPr>
            <p:nvPr/>
          </p:nvGrpSpPr>
          <p:grpSpPr bwMode="auto">
            <a:xfrm>
              <a:off x="144" y="2070"/>
              <a:ext cx="5440" cy="173"/>
              <a:chOff x="157" y="2016"/>
              <a:chExt cx="5440" cy="173"/>
            </a:xfrm>
          </p:grpSpPr>
          <p:sp>
            <p:nvSpPr>
              <p:cNvPr id="578628" name="Rectangle 68"/>
              <p:cNvSpPr>
                <a:spLocks noChangeArrowheads="1"/>
              </p:cNvSpPr>
              <p:nvPr/>
            </p:nvSpPr>
            <p:spPr bwMode="auto">
              <a:xfrm>
                <a:off x="157" y="2016"/>
                <a:ext cx="139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Hospital with PCI *</a:t>
                </a:r>
                <a:endParaRPr lang="en-US" sz="1800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78629" name="Rectangle 69"/>
              <p:cNvSpPr>
                <a:spLocks noChangeArrowheads="1"/>
              </p:cNvSpPr>
              <p:nvPr/>
            </p:nvSpPr>
            <p:spPr bwMode="auto">
              <a:xfrm>
                <a:off x="1696" y="2016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5.10</a:t>
                </a:r>
              </a:p>
            </p:txBody>
          </p:sp>
          <p:sp>
            <p:nvSpPr>
              <p:cNvPr id="578630" name="Rectangle 70"/>
              <p:cNvSpPr>
                <a:spLocks noChangeArrowheads="1"/>
              </p:cNvSpPr>
              <p:nvPr/>
            </p:nvSpPr>
            <p:spPr bwMode="auto">
              <a:xfrm>
                <a:off x="2090" y="2016"/>
                <a:ext cx="46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&lt;0.001</a:t>
                </a:r>
              </a:p>
            </p:txBody>
          </p:sp>
          <p:sp>
            <p:nvSpPr>
              <p:cNvPr id="578631" name="Rectangle 71"/>
              <p:cNvSpPr>
                <a:spLocks noChangeArrowheads="1"/>
              </p:cNvSpPr>
              <p:nvPr/>
            </p:nvSpPr>
            <p:spPr bwMode="auto">
              <a:xfrm>
                <a:off x="2739" y="2016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5.14</a:t>
                </a:r>
              </a:p>
            </p:txBody>
          </p:sp>
          <p:sp>
            <p:nvSpPr>
              <p:cNvPr id="578632" name="Rectangle 72"/>
              <p:cNvSpPr>
                <a:spLocks noChangeArrowheads="1"/>
              </p:cNvSpPr>
              <p:nvPr/>
            </p:nvSpPr>
            <p:spPr bwMode="auto">
              <a:xfrm>
                <a:off x="3133" y="2016"/>
                <a:ext cx="46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&lt;0.001</a:t>
                </a:r>
              </a:p>
            </p:txBody>
          </p:sp>
          <p:sp>
            <p:nvSpPr>
              <p:cNvPr id="578633" name="Rectangle 73"/>
              <p:cNvSpPr>
                <a:spLocks noChangeArrowheads="1"/>
              </p:cNvSpPr>
              <p:nvPr/>
            </p:nvSpPr>
            <p:spPr bwMode="auto">
              <a:xfrm>
                <a:off x="3819" y="2016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3.18</a:t>
                </a:r>
              </a:p>
            </p:txBody>
          </p:sp>
          <p:sp>
            <p:nvSpPr>
              <p:cNvPr id="578634" name="Rectangle 74"/>
              <p:cNvSpPr>
                <a:spLocks noChangeArrowheads="1"/>
              </p:cNvSpPr>
              <p:nvPr/>
            </p:nvSpPr>
            <p:spPr bwMode="auto">
              <a:xfrm>
                <a:off x="4266" y="2016"/>
                <a:ext cx="36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0.001</a:t>
                </a:r>
              </a:p>
            </p:txBody>
          </p:sp>
          <p:sp>
            <p:nvSpPr>
              <p:cNvPr id="578635" name="Rectangle 75"/>
              <p:cNvSpPr>
                <a:spLocks noChangeArrowheads="1"/>
              </p:cNvSpPr>
              <p:nvPr/>
            </p:nvSpPr>
            <p:spPr bwMode="auto">
              <a:xfrm>
                <a:off x="4790" y="2016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3.23</a:t>
                </a:r>
              </a:p>
            </p:txBody>
          </p:sp>
          <p:sp>
            <p:nvSpPr>
              <p:cNvPr id="578636" name="Rectangle 76"/>
              <p:cNvSpPr>
                <a:spLocks noChangeArrowheads="1"/>
              </p:cNvSpPr>
              <p:nvPr/>
            </p:nvSpPr>
            <p:spPr bwMode="auto">
              <a:xfrm>
                <a:off x="5237" y="2016"/>
                <a:ext cx="36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0.009</a:t>
                </a:r>
              </a:p>
            </p:txBody>
          </p:sp>
        </p:grpSp>
        <p:sp>
          <p:nvSpPr>
            <p:cNvPr id="578637" name="Rectangle 77"/>
            <p:cNvSpPr>
              <a:spLocks noChangeArrowheads="1"/>
            </p:cNvSpPr>
            <p:nvPr/>
          </p:nvSpPr>
          <p:spPr bwMode="auto">
            <a:xfrm>
              <a:off x="1581" y="2034"/>
              <a:ext cx="4061" cy="247"/>
            </a:xfrm>
            <a:prstGeom prst="rect">
              <a:avLst/>
            </a:prstGeom>
            <a:noFill/>
            <a:ln w="57150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8638" name="Rectangle 78"/>
            <p:cNvSpPr>
              <a:spLocks noChangeArrowheads="1"/>
            </p:cNvSpPr>
            <p:nvPr/>
          </p:nvSpPr>
          <p:spPr bwMode="auto">
            <a:xfrm>
              <a:off x="1598" y="3311"/>
              <a:ext cx="4061" cy="24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578639" name="Rectangle 79"/>
          <p:cNvSpPr>
            <a:spLocks noChangeArrowheads="1"/>
          </p:cNvSpPr>
          <p:nvPr/>
        </p:nvSpPr>
        <p:spPr bwMode="auto">
          <a:xfrm>
            <a:off x="2860675" y="6492875"/>
            <a:ext cx="61960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Barchielli A, et al. J Am Geriatr Soc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2004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52:1355-60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204952" y="1734207"/>
            <a:ext cx="8734096" cy="4824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eaLnBrk="1" hangingPunct="1">
              <a:defRPr/>
            </a:pPr>
            <a:endParaRPr lang="it-IT" sz="1800" dirty="0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18601" y="1395415"/>
            <a:ext cx="2072963" cy="307758"/>
          </a:xfrm>
          <a:prstGeom prst="rect">
            <a:avLst/>
          </a:prstGeom>
          <a:noFill/>
          <a:ln>
            <a:noFill/>
          </a:ln>
        </p:spPr>
        <p:txBody>
          <a:bodyPr wrap="none" lIns="91420" tIns="45711" rIns="91420" bIns="45711">
            <a:spAutoFit/>
          </a:bodyPr>
          <a:lstStyle/>
          <a:p>
            <a:pPr algn="r" eaLnBrk="1" hangingPunct="1">
              <a:defRPr/>
            </a:pPr>
            <a:r>
              <a:rPr lang="it-IT" sz="1400" dirty="0" err="1">
                <a:solidFill>
                  <a:srgbClr val="000000"/>
                </a:solidFill>
                <a:cs typeface="+mn-cs"/>
              </a:rPr>
              <a:t>Heart</a:t>
            </a:r>
            <a:r>
              <a:rPr lang="it-IT" sz="1400" dirty="0">
                <a:solidFill>
                  <a:srgbClr val="000000"/>
                </a:solidFill>
                <a:cs typeface="+mn-cs"/>
              </a:rPr>
              <a:t> 2014; 100:288-94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176838" y="220664"/>
            <a:ext cx="3657600" cy="584757"/>
          </a:xfrm>
          <a:prstGeom prst="rect">
            <a:avLst/>
          </a:prstGeom>
          <a:noFill/>
        </p:spPr>
        <p:txBody>
          <a:bodyPr lIns="91420" tIns="45711" rIns="91420" bIns="45711">
            <a:spAutoFit/>
          </a:bodyPr>
          <a:lstStyle/>
          <a:p>
            <a:pPr eaLnBrk="1" hangingPunct="1">
              <a:defRPr/>
            </a:pPr>
            <a:r>
              <a:rPr lang="en-GB" sz="1600" b="1" dirty="0">
                <a:solidFill>
                  <a:srgbClr val="000000"/>
                </a:solidFill>
                <a:cs typeface="+mn-cs"/>
              </a:rPr>
              <a:t>N = 29,620 ACS (2002-2012)</a:t>
            </a:r>
          </a:p>
          <a:p>
            <a:pPr eaLnBrk="1" hangingPunct="1">
              <a:defRPr/>
            </a:pPr>
            <a:r>
              <a:rPr lang="en-GB" sz="1600" b="1" dirty="0">
                <a:solidFill>
                  <a:srgbClr val="000000"/>
                </a:solidFill>
                <a:cs typeface="+mn-cs"/>
              </a:rPr>
              <a:t>47% mean age &gt;65 years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3624" t="12292" b="8219"/>
          <a:stretch>
            <a:fillRect/>
          </a:stretch>
        </p:blipFill>
        <p:spPr bwMode="auto">
          <a:xfrm>
            <a:off x="141890" y="63057"/>
            <a:ext cx="5031006" cy="152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CasellaDiTesto 14"/>
          <p:cNvSpPr txBox="1"/>
          <p:nvPr/>
        </p:nvSpPr>
        <p:spPr>
          <a:xfrm>
            <a:off x="5176840" y="882650"/>
            <a:ext cx="3520475" cy="33853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91420" tIns="45711" rIns="91420" bIns="45711">
            <a:spAutoFit/>
          </a:bodyPr>
          <a:lstStyle/>
          <a:p>
            <a:pPr eaLnBrk="1" hangingPunct="1">
              <a:defRPr/>
            </a:pPr>
            <a:r>
              <a:rPr lang="en-GB" sz="1600" b="1" dirty="0" err="1">
                <a:solidFill>
                  <a:srgbClr val="000000"/>
                </a:solidFill>
                <a:cs typeface="+mn-cs"/>
              </a:rPr>
              <a:t>CCI</a:t>
            </a:r>
            <a:r>
              <a:rPr lang="en-GB" sz="1600" b="1" dirty="0">
                <a:solidFill>
                  <a:srgbClr val="000000"/>
                </a:solidFill>
                <a:cs typeface="+mn-cs"/>
              </a:rPr>
              <a:t> = Charlson Comorbidity Index</a:t>
            </a:r>
            <a:endParaRPr lang="it-IT" sz="1600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2" name="Gruppo 16"/>
          <p:cNvGrpSpPr>
            <a:grpSpLocks/>
          </p:cNvGrpSpPr>
          <p:nvPr/>
        </p:nvGrpSpPr>
        <p:grpSpPr bwMode="auto">
          <a:xfrm>
            <a:off x="284165" y="1860550"/>
            <a:ext cx="8575675" cy="4572000"/>
            <a:chOff x="307525" y="1757852"/>
            <a:chExt cx="8576228" cy="4571999"/>
          </a:xfrm>
        </p:grpSpPr>
        <p:pic>
          <p:nvPicPr>
            <p:cNvPr id="91148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 l="35193" t="4179"/>
            <a:stretch>
              <a:fillRect/>
            </a:stretch>
          </p:blipFill>
          <p:spPr bwMode="auto">
            <a:xfrm>
              <a:off x="1924374" y="2921675"/>
              <a:ext cx="6943827" cy="3408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49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24037" t="35023" r="4050" b="7037"/>
            <a:stretch>
              <a:fillRect/>
            </a:stretch>
          </p:blipFill>
          <p:spPr bwMode="auto">
            <a:xfrm>
              <a:off x="826934" y="1757852"/>
              <a:ext cx="8056819" cy="117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5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455" t="35023" r="75974" b="7037"/>
            <a:stretch>
              <a:fillRect/>
            </a:stretch>
          </p:blipFill>
          <p:spPr bwMode="auto">
            <a:xfrm>
              <a:off x="323291" y="3787484"/>
              <a:ext cx="2304788" cy="117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51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 l="3284" r="74792"/>
            <a:stretch>
              <a:fillRect/>
            </a:stretch>
          </p:blipFill>
          <p:spPr bwMode="auto">
            <a:xfrm>
              <a:off x="307525" y="2759213"/>
              <a:ext cx="2349063" cy="3556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52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3455" t="36357" r="75974" b="7037"/>
            <a:stretch>
              <a:fillRect/>
            </a:stretch>
          </p:blipFill>
          <p:spPr bwMode="auto">
            <a:xfrm>
              <a:off x="323291" y="1784909"/>
              <a:ext cx="2304788" cy="1147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ttangolo 20"/>
          <p:cNvSpPr/>
          <p:nvPr/>
        </p:nvSpPr>
        <p:spPr>
          <a:xfrm>
            <a:off x="360363" y="5391152"/>
            <a:ext cx="8323262" cy="1073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eaLnBrk="1" hangingPunct="1">
              <a:defRPr/>
            </a:pPr>
            <a:endParaRPr lang="it-IT" sz="1800" dirty="0">
              <a:solidFill>
                <a:srgbClr val="FFFFFF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60363" y="3052763"/>
            <a:ext cx="8323262" cy="2433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eaLnBrk="1" hangingPunct="1">
              <a:defRPr/>
            </a:pPr>
            <a:endParaRPr lang="it-IT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323850" y="1954213"/>
            <a:ext cx="8497888" cy="43390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25974" tIns="82783" rIns="125974" bIns="82783">
            <a:spAutoFit/>
          </a:bodyPr>
          <a:lstStyle/>
          <a:p>
            <a:pPr marL="361875" indent="-361875" eaLnBrk="1" hangingPunct="1">
              <a:buFontTx/>
              <a:buChar char="•"/>
            </a:pPr>
            <a:r>
              <a:rPr lang="en-US" sz="3200" b="1" dirty="0">
                <a:solidFill>
                  <a:schemeClr val="bg2">
                    <a:lumMod val="40000"/>
                    <a:lumOff val="60000"/>
                  </a:schemeClr>
                </a:solidFill>
                <a:cs typeface="+mn-cs"/>
              </a:rPr>
              <a:t>Are older persons with </a:t>
            </a:r>
            <a:r>
              <a:rPr lang="en-US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  <a:cs typeface="+mn-cs"/>
              </a:rPr>
              <a:t>ACS discriminated </a:t>
            </a:r>
            <a:r>
              <a:rPr lang="en-US" sz="3200" b="1" dirty="0">
                <a:solidFill>
                  <a:schemeClr val="bg2">
                    <a:lumMod val="40000"/>
                    <a:lumOff val="60000"/>
                  </a:schemeClr>
                </a:solidFill>
                <a:cs typeface="+mn-cs"/>
              </a:rPr>
              <a:t>(i.e. not offered the best available treatment</a:t>
            </a:r>
            <a:r>
              <a:rPr lang="en-US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  <a:cs typeface="+mn-cs"/>
              </a:rPr>
              <a:t>)?</a:t>
            </a:r>
          </a:p>
          <a:p>
            <a:pPr marL="361875" indent="-361875" eaLnBrk="1" hangingPunct="1"/>
            <a:endParaRPr lang="en-US" sz="3200" b="1" dirty="0">
              <a:solidFill>
                <a:srgbClr val="000066"/>
              </a:solidFill>
              <a:cs typeface="+mn-cs"/>
            </a:endParaRPr>
          </a:p>
          <a:p>
            <a:pPr marL="361875" indent="-361875" eaLnBrk="1" hangingPunct="1">
              <a:lnSpc>
                <a:spcPct val="130000"/>
              </a:lnSpc>
              <a:buFontTx/>
              <a:buChar char="•"/>
            </a:pPr>
            <a:endParaRPr lang="en-US" sz="700" b="1" dirty="0">
              <a:solidFill>
                <a:srgbClr val="000066"/>
              </a:solidFill>
              <a:cs typeface="+mn-cs"/>
            </a:endParaRPr>
          </a:p>
          <a:p>
            <a:pPr marL="361875" indent="-361875" eaLnBrk="1" hangingPunct="1">
              <a:buFontTx/>
              <a:buChar char="•"/>
            </a:pPr>
            <a:r>
              <a:rPr lang="en-US" sz="3200" b="1" dirty="0">
                <a:solidFill>
                  <a:srgbClr val="000066"/>
                </a:solidFill>
                <a:cs typeface="+mn-cs"/>
              </a:rPr>
              <a:t>Is the denial (if any) of best treatment to older persons justifiable because of </a:t>
            </a:r>
            <a:r>
              <a:rPr lang="en-US" sz="3200" b="1" dirty="0" smtClean="0">
                <a:solidFill>
                  <a:srgbClr val="FF0000"/>
                </a:solidFill>
                <a:cs typeface="+mn-cs"/>
              </a:rPr>
              <a:t>therapeutic futility </a:t>
            </a:r>
            <a:r>
              <a:rPr lang="en-US" sz="3200" b="1" dirty="0" smtClean="0">
                <a:solidFill>
                  <a:srgbClr val="000066"/>
                </a:solidFill>
                <a:cs typeface="+mn-cs"/>
              </a:rPr>
              <a:t>(or following the “</a:t>
            </a:r>
            <a:r>
              <a:rPr lang="en-US" sz="3200" b="1" i="1" dirty="0" err="1" smtClean="0">
                <a:solidFill>
                  <a:srgbClr val="000066"/>
                </a:solidFill>
                <a:cs typeface="+mn-cs"/>
              </a:rPr>
              <a:t>primum</a:t>
            </a:r>
            <a:r>
              <a:rPr lang="en-US" sz="3200" b="1" i="1" dirty="0" smtClean="0">
                <a:solidFill>
                  <a:srgbClr val="000066"/>
                </a:solidFill>
                <a:cs typeface="+mn-cs"/>
              </a:rPr>
              <a:t> non </a:t>
            </a:r>
            <a:r>
              <a:rPr lang="en-US" sz="3200" b="1" i="1" dirty="0" err="1" smtClean="0">
                <a:solidFill>
                  <a:srgbClr val="000066"/>
                </a:solidFill>
                <a:cs typeface="+mn-cs"/>
              </a:rPr>
              <a:t>nocere</a:t>
            </a:r>
            <a:r>
              <a:rPr lang="en-US" sz="3200" b="1" dirty="0" smtClean="0">
                <a:solidFill>
                  <a:srgbClr val="000066"/>
                </a:solidFill>
                <a:cs typeface="+mn-cs"/>
              </a:rPr>
              <a:t>” principle)?</a:t>
            </a:r>
            <a:endParaRPr lang="en-US" sz="3200" b="1" dirty="0">
              <a:solidFill>
                <a:srgbClr val="000066"/>
              </a:solidFill>
              <a:cs typeface="+mn-cs"/>
            </a:endParaRP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461763" y="117477"/>
            <a:ext cx="8220479" cy="9787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Evidence-based Therapies for the Elderly</a:t>
            </a:r>
            <a:endParaRPr lang="en-US" sz="32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with Acute Coronary Syndromes ?</a:t>
            </a:r>
            <a:endParaRPr lang="en-US" sz="32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0" y="1341438"/>
            <a:ext cx="915035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eaLnBrk="1" hangingPunct="1"/>
            <a:endParaRPr lang="it-IT" sz="18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119063" y="1370013"/>
            <a:ext cx="8907462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  <a:latin typeface="Tahoma" pitchFamily="34" charset="0"/>
              </a:rPr>
              <a:t>Effect of Comorbidity on Coronary Reperfusion Strategy and Long-Term Mortality after Acute Myocardial Infarction (the AMI-Florence Registry)</a:t>
            </a:r>
            <a:endParaRPr lang="it-IT" sz="2000" smtClean="0">
              <a:solidFill>
                <a:srgbClr val="FFFFFF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r>
              <a:rPr lang="it-IT" sz="1800" smtClean="0">
                <a:solidFill>
                  <a:srgbClr val="FFFFFF"/>
                </a:solidFill>
                <a:latin typeface="Tahoma" pitchFamily="34" charset="0"/>
              </a:rPr>
              <a:t>Daniela Balzi, Alessandro Barchielli, Eva Buiatti, Caterina Franceschini, Rinaldo Lavecchia, Matteo Monami, Giovanni Maria Santoro, Massimo Margheri, Iacopo Olivotto, Gian Franco Gensini,  and Niccolò Marchionni, for the AMI-Florence Working Group</a:t>
            </a:r>
          </a:p>
        </p:txBody>
      </p:sp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544513" y="3817938"/>
            <a:ext cx="8056562" cy="2647950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tabLst>
                <a:tab pos="4770438" algn="l"/>
              </a:tabLst>
            </a:pPr>
            <a:r>
              <a:rPr lang="en-US" sz="2400" b="1" smtClean="0">
                <a:solidFill>
                  <a:srgbClr val="FFFF00"/>
                </a:solidFill>
                <a:latin typeface="Tahoma" pitchFamily="34" charset="0"/>
              </a:rPr>
              <a:t>OBJECTIVES</a:t>
            </a:r>
            <a:r>
              <a:rPr lang="en-US" sz="2400" b="1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</a:rPr>
              <a:t>…Studies suggest that a substantial proportion of eligible patients with STE-MI do not receive coronary reperfusion therapy (CRT), particularly when affected by </a:t>
            </a:r>
            <a:r>
              <a:rPr lang="en-US" sz="2400" b="1" smtClean="0">
                <a:solidFill>
                  <a:srgbClr val="FFFF00"/>
                </a:solidFill>
                <a:latin typeface="Tahoma" pitchFamily="34" charset="0"/>
              </a:rPr>
              <a:t>chronic comorbidity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</a:rPr>
              <a:t>... The present analysis is aimed at determining the impact of chronic comorbidity on CRT utilization and 1-year mortality in patients with STE-MI.</a:t>
            </a:r>
          </a:p>
        </p:txBody>
      </p:sp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0800" y="20638"/>
            <a:ext cx="9042400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#3) </a:t>
            </a:r>
          </a:p>
        </p:txBody>
      </p:sp>
      <p:sp>
        <p:nvSpPr>
          <p:cNvPr id="288774" name="Line 6"/>
          <p:cNvSpPr>
            <a:spLocks noChangeShapeType="1"/>
          </p:cNvSpPr>
          <p:nvPr/>
        </p:nvSpPr>
        <p:spPr bwMode="auto">
          <a:xfrm>
            <a:off x="-3175" y="652463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288775" name="Picture 7" descr="AM Heart 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735013"/>
            <a:ext cx="3619500" cy="571500"/>
          </a:xfrm>
          <a:prstGeom prst="rect">
            <a:avLst/>
          </a:prstGeom>
          <a:noFill/>
        </p:spPr>
      </p:pic>
      <p:sp>
        <p:nvSpPr>
          <p:cNvPr id="288776" name="Rectangle 8"/>
          <p:cNvSpPr>
            <a:spLocks noChangeArrowheads="1"/>
          </p:cNvSpPr>
          <p:nvPr/>
        </p:nvSpPr>
        <p:spPr bwMode="auto">
          <a:xfrm>
            <a:off x="2816225" y="6503988"/>
            <a:ext cx="61960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Balzi D, et al. Am Heart J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2006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151:1094-100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478338" y="4756150"/>
            <a:ext cx="4557712" cy="1674813"/>
          </a:xfrm>
          <a:prstGeom prst="rect">
            <a:avLst/>
          </a:prstGeom>
          <a:solidFill>
            <a:srgbClr val="EAEAEA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000000"/>
                </a:solidFill>
                <a:cs typeface="+mn-cs"/>
                <a:hlinkClick r:id="rId3"/>
              </a:rPr>
              <a:t>Age-ism</a:t>
            </a:r>
            <a:r>
              <a:rPr lang="en-US" sz="2000">
                <a:solidFill>
                  <a:srgbClr val="000000"/>
                </a:solidFill>
                <a:cs typeface="+mn-cs"/>
                <a:hlinkClick r:id="rId3"/>
              </a:rPr>
              <a:t>: another form of </a:t>
            </a:r>
            <a:r>
              <a:rPr lang="en-US" sz="2400" b="1">
                <a:solidFill>
                  <a:srgbClr val="000000"/>
                </a:solidFill>
                <a:cs typeface="+mn-cs"/>
                <a:hlinkClick r:id="rId3"/>
              </a:rPr>
              <a:t>bigotry</a:t>
            </a:r>
            <a:endParaRPr lang="en-US" sz="200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000">
                <a:solidFill>
                  <a:srgbClr val="000000"/>
                </a:solidFill>
                <a:cs typeface="+mn-cs"/>
              </a:rPr>
              <a:t>Butler RN.</a:t>
            </a:r>
          </a:p>
          <a:p>
            <a:pPr eaLnBrk="1" hangingPunct="1">
              <a:defRPr/>
            </a:pPr>
            <a:r>
              <a:rPr lang="en-US" sz="2000" i="1">
                <a:solidFill>
                  <a:srgbClr val="000000"/>
                </a:solidFill>
                <a:cs typeface="+mn-cs"/>
              </a:rPr>
              <a:t>Gerontologist</a:t>
            </a:r>
            <a:r>
              <a:rPr lang="en-US" sz="2000">
                <a:solidFill>
                  <a:srgbClr val="000000"/>
                </a:solidFill>
                <a:cs typeface="+mn-cs"/>
              </a:rPr>
              <a:t> </a:t>
            </a:r>
            <a:r>
              <a:rPr lang="en-US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1969</a:t>
            </a:r>
            <a:r>
              <a:rPr lang="en-US" sz="2000">
                <a:solidFill>
                  <a:srgbClr val="000000"/>
                </a:solidFill>
                <a:cs typeface="+mn-cs"/>
              </a:rPr>
              <a:t>;9(4):243-6.</a:t>
            </a:r>
          </a:p>
          <a:p>
            <a:pPr eaLnBrk="1" hangingPunct="1">
              <a:defRPr/>
            </a:pPr>
            <a:endParaRPr lang="en-US" sz="100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1600">
                <a:solidFill>
                  <a:srgbClr val="000000"/>
                </a:solidFill>
                <a:cs typeface="+mn-cs"/>
              </a:rPr>
              <a:t>PMID: 5366225 	             PubMed-MEDLINE</a:t>
            </a:r>
            <a:endParaRPr lang="en-US" sz="1600" b="1">
              <a:solidFill>
                <a:srgbClr val="000000"/>
              </a:solidFill>
              <a:cs typeface="+mn-cs"/>
            </a:endParaRPr>
          </a:p>
        </p:txBody>
      </p:sp>
      <p:pic>
        <p:nvPicPr>
          <p:cNvPr id="6147" name="Picture 4" descr="Robert-Butler-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1404938"/>
            <a:ext cx="4381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36513" y="668338"/>
            <a:ext cx="4616451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000" b="1">
                <a:solidFill>
                  <a:srgbClr val="000000"/>
                </a:solidFill>
                <a:cs typeface="+mn-cs"/>
              </a:rPr>
              <a:t>Robert Butler obituary</a:t>
            </a:r>
          </a:p>
          <a:p>
            <a:r>
              <a:rPr lang="en-US">
                <a:solidFill>
                  <a:srgbClr val="000000"/>
                </a:solidFill>
                <a:cs typeface="+mn-cs"/>
              </a:rPr>
              <a:t>Doctor who worked to change perceptions of ageing and the aged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863" y="231775"/>
            <a:ext cx="3700462" cy="350838"/>
            <a:chOff x="113" y="28"/>
            <a:chExt cx="2331" cy="221"/>
          </a:xfrm>
        </p:grpSpPr>
        <p:pic>
          <p:nvPicPr>
            <p:cNvPr id="6157" name="Picture 7" descr="guardian.co.uk hom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28"/>
              <a:ext cx="140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Rectangle 8"/>
            <p:cNvSpPr>
              <a:spLocks noChangeArrowheads="1"/>
            </p:cNvSpPr>
            <p:nvPr/>
          </p:nvSpPr>
          <p:spPr bwMode="auto">
            <a:xfrm>
              <a:off x="1565" y="62"/>
              <a:ext cx="87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1000">
                  <a:solidFill>
                    <a:srgbClr val="000000"/>
                  </a:solidFill>
                  <a:cs typeface="+mn-cs"/>
                </a:rPr>
                <a:t>Sunday 18 July 2010 </a:t>
              </a:r>
            </a:p>
          </p:txBody>
        </p:sp>
      </p:grp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554038" y="4162425"/>
            <a:ext cx="32766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1800" b="1">
                <a:solidFill>
                  <a:srgbClr val="000000"/>
                </a:solidFill>
                <a:cs typeface="+mn-cs"/>
              </a:rPr>
              <a:t>Robert Neil Butler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800">
                <a:solidFill>
                  <a:srgbClr val="000000"/>
                </a:solidFill>
                <a:cs typeface="+mn-cs"/>
              </a:rPr>
              <a:t>(Jan 21, 1927 – </a:t>
            </a:r>
            <a:r>
              <a:rPr lang="en-US" sz="2400" b="1">
                <a:solidFill>
                  <a:srgbClr val="000000"/>
                </a:solidFill>
                <a:latin typeface="Arial Narrow" pitchFamily="34" charset="0"/>
                <a:cs typeface="+mn-cs"/>
              </a:rPr>
              <a:t>† </a:t>
            </a: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Jul 4, 2010</a:t>
            </a:r>
            <a:r>
              <a:rPr lang="en-US" sz="1800">
                <a:solidFill>
                  <a:srgbClr val="000000"/>
                </a:solidFill>
                <a:cs typeface="+mn-cs"/>
              </a:rPr>
              <a:t>)</a:t>
            </a:r>
            <a:endParaRPr lang="it-IT" sz="180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716463" y="266700"/>
            <a:ext cx="4267200" cy="3921125"/>
            <a:chOff x="2971" y="168"/>
            <a:chExt cx="2688" cy="2470"/>
          </a:xfrm>
        </p:grpSpPr>
        <p:sp>
          <p:nvSpPr>
            <p:cNvPr id="126989" name="Rectangle 13"/>
            <p:cNvSpPr>
              <a:spLocks noChangeArrowheads="1"/>
            </p:cNvSpPr>
            <p:nvPr/>
          </p:nvSpPr>
          <p:spPr bwMode="auto">
            <a:xfrm>
              <a:off x="2971" y="480"/>
              <a:ext cx="2688" cy="2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eaLnBrk="1" hangingPunct="1">
                <a:lnSpc>
                  <a:spcPct val="9000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cs typeface="+mn-cs"/>
                </a:rPr>
                <a:t>Robert Butler, Aging Expert, Is Dead at 83</a:t>
              </a:r>
              <a:endParaRPr lang="en-US" sz="100" b="1">
                <a:solidFill>
                  <a:srgbClr val="808080"/>
                </a:solidFill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sz="1400">
                  <a:solidFill>
                    <a:srgbClr val="808080"/>
                  </a:solidFill>
                </a:rPr>
                <a:t>By</a:t>
              </a:r>
              <a:r>
                <a:rPr lang="en-US" sz="1800">
                  <a:solidFill>
                    <a:srgbClr val="808080"/>
                  </a:solidFill>
                </a:rPr>
                <a:t> </a:t>
              </a:r>
              <a:r>
                <a:rPr lang="en-US" sz="800" b="1">
                  <a:solidFill>
                    <a:srgbClr val="BAC6DA"/>
                  </a:solidFill>
                  <a:hlinkClick r:id="rId6" tooltip="More Articles by Douglas Martin"/>
                </a:rPr>
                <a:t>DOUGLAS MARTIN</a:t>
              </a:r>
              <a:r>
                <a:rPr lang="en-US" sz="800" b="1">
                  <a:solidFill>
                    <a:srgbClr val="BAC6DA"/>
                  </a:solidFill>
                </a:rPr>
                <a:t> 		</a:t>
              </a:r>
              <a:r>
                <a:rPr lang="en-US" sz="1000">
                  <a:solidFill>
                    <a:srgbClr val="808080"/>
                  </a:solidFill>
                </a:rPr>
                <a:t>Published: July 7, 2010</a:t>
              </a:r>
            </a:p>
            <a:p>
              <a:pPr>
                <a:lnSpc>
                  <a:spcPct val="140000"/>
                </a:lnSpc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  <a:p>
              <a:pPr>
                <a:lnSpc>
                  <a:spcPct val="130000"/>
                </a:lnSpc>
                <a:defRPr/>
              </a:pPr>
              <a:r>
                <a:rPr lang="en-US" sz="2400">
                  <a:solidFill>
                    <a:srgbClr val="000000"/>
                  </a:solidFill>
                  <a:cs typeface="+mn-cs"/>
                </a:rPr>
                <a:t>… Dr. Butler’s influence was apparent in the widely used word he coined to describe </a:t>
              </a:r>
              <a:r>
                <a:rPr lang="en-US" sz="2400" u="sng">
                  <a:solidFill>
                    <a:srgbClr val="000000"/>
                  </a:solidFill>
                  <a:cs typeface="+mn-cs"/>
                </a:rPr>
                <a:t>discrimination</a:t>
              </a:r>
              <a:r>
                <a:rPr lang="en-US" sz="2400">
                  <a:solidFill>
                    <a:srgbClr val="000000"/>
                  </a:solidFill>
                  <a:cs typeface="+mn-cs"/>
                </a:rPr>
                <a:t> against the elderly: “</a:t>
              </a:r>
              <a:r>
                <a:rPr lang="en-US" sz="24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ageism</a:t>
              </a:r>
              <a:r>
                <a:rPr lang="en-US" sz="2400">
                  <a:solidFill>
                    <a:srgbClr val="000000"/>
                  </a:solidFill>
                  <a:cs typeface="+mn-cs"/>
                </a:rPr>
                <a:t>” …</a:t>
              </a:r>
            </a:p>
          </p:txBody>
        </p:sp>
        <p:pic>
          <p:nvPicPr>
            <p:cNvPr id="6156" name="Picture 14" descr="nytlogo152x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" y="168"/>
              <a:ext cx="140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07988" y="5035550"/>
            <a:ext cx="3567112" cy="1646238"/>
            <a:chOff x="257" y="3172"/>
            <a:chExt cx="2247" cy="1037"/>
          </a:xfrm>
        </p:grpSpPr>
        <p:pic>
          <p:nvPicPr>
            <p:cNvPr id="6153" name="Picture 11" descr="header_ni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5" y="3496"/>
              <a:ext cx="2040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4" name="Text Box 16"/>
            <p:cNvSpPr txBox="1">
              <a:spLocks noChangeArrowheads="1"/>
            </p:cNvSpPr>
            <p:nvPr/>
          </p:nvSpPr>
          <p:spPr bwMode="auto">
            <a:xfrm>
              <a:off x="257" y="3172"/>
              <a:ext cx="2247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0066"/>
                  </a:solidFill>
                  <a:latin typeface="Times New Roman" pitchFamily="18" charset="0"/>
                  <a:cs typeface="+mn-cs"/>
                </a:rPr>
                <a:t>First Director of the</a:t>
              </a:r>
            </a:p>
            <a:p>
              <a:pPr algn="ctr" eaLnBrk="1" hangingPunct="1"/>
              <a:endParaRPr lang="en-US" sz="1600">
                <a:solidFill>
                  <a:srgbClr val="000066"/>
                </a:solidFill>
                <a:cs typeface="+mn-cs"/>
              </a:endParaRPr>
            </a:p>
            <a:p>
              <a:pPr algn="ctr" eaLnBrk="1" hangingPunct="1"/>
              <a:endParaRPr lang="en-US" sz="2000">
                <a:solidFill>
                  <a:srgbClr val="000000"/>
                </a:solidFill>
                <a:cs typeface="+mn-cs"/>
              </a:endParaRPr>
            </a:p>
            <a:p>
              <a:pPr algn="ctr" eaLnBrk="1" hangingPunct="1"/>
              <a:endParaRPr lang="it-IT" sz="2400">
                <a:solidFill>
                  <a:srgbClr val="000000"/>
                </a:solidFill>
                <a:cs typeface="+mn-cs"/>
              </a:endParaRPr>
            </a:p>
            <a:p>
              <a:pPr algn="ctr" eaLnBrk="1" hangingPunct="1"/>
              <a:r>
                <a:rPr lang="it-IT" sz="1800">
                  <a:solidFill>
                    <a:srgbClr val="000066"/>
                  </a:solidFill>
                  <a:cs typeface="+mn-cs"/>
                </a:rPr>
                <a:t>http://www.nia.nih.gov</a:t>
              </a:r>
              <a:r>
                <a:rPr lang="it-IT" sz="1800">
                  <a:solidFill>
                    <a:srgbClr val="000000"/>
                  </a:solidFill>
                  <a:cs typeface="+mn-cs"/>
                </a:rPr>
                <a:t>/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Line 2"/>
          <p:cNvSpPr>
            <a:spLocks noChangeShapeType="1"/>
          </p:cNvSpPr>
          <p:nvPr/>
        </p:nvSpPr>
        <p:spPr bwMode="auto">
          <a:xfrm>
            <a:off x="457200" y="846138"/>
            <a:ext cx="0" cy="3349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87" name="Line 3"/>
          <p:cNvSpPr>
            <a:spLocks noChangeShapeType="1"/>
          </p:cNvSpPr>
          <p:nvPr/>
        </p:nvSpPr>
        <p:spPr bwMode="auto">
          <a:xfrm>
            <a:off x="8447088" y="846138"/>
            <a:ext cx="0" cy="3349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88" name="Line 4"/>
          <p:cNvSpPr>
            <a:spLocks noChangeShapeType="1"/>
          </p:cNvSpPr>
          <p:nvPr/>
        </p:nvSpPr>
        <p:spPr bwMode="auto">
          <a:xfrm>
            <a:off x="457200" y="1181100"/>
            <a:ext cx="0" cy="5588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89" name="Line 5"/>
          <p:cNvSpPr>
            <a:spLocks noChangeShapeType="1"/>
          </p:cNvSpPr>
          <p:nvPr/>
        </p:nvSpPr>
        <p:spPr bwMode="auto">
          <a:xfrm>
            <a:off x="8447088" y="1181100"/>
            <a:ext cx="0" cy="5588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90" name="Line 6"/>
          <p:cNvSpPr>
            <a:spLocks noChangeShapeType="1"/>
          </p:cNvSpPr>
          <p:nvPr/>
        </p:nvSpPr>
        <p:spPr bwMode="auto">
          <a:xfrm>
            <a:off x="457200" y="4421188"/>
            <a:ext cx="0" cy="30321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91" name="Line 7"/>
          <p:cNvSpPr>
            <a:spLocks noChangeShapeType="1"/>
          </p:cNvSpPr>
          <p:nvPr/>
        </p:nvSpPr>
        <p:spPr bwMode="auto">
          <a:xfrm>
            <a:off x="457200" y="6407150"/>
            <a:ext cx="0" cy="27305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92" name="Line 8"/>
          <p:cNvSpPr>
            <a:spLocks noChangeShapeType="1"/>
          </p:cNvSpPr>
          <p:nvPr/>
        </p:nvSpPr>
        <p:spPr bwMode="auto">
          <a:xfrm>
            <a:off x="457200" y="1739900"/>
            <a:ext cx="0" cy="5588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93" name="Line 9"/>
          <p:cNvSpPr>
            <a:spLocks noChangeShapeType="1"/>
          </p:cNvSpPr>
          <p:nvPr/>
        </p:nvSpPr>
        <p:spPr bwMode="auto">
          <a:xfrm>
            <a:off x="8447088" y="6407150"/>
            <a:ext cx="0" cy="27305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94" name="Line 10"/>
          <p:cNvSpPr>
            <a:spLocks noChangeShapeType="1"/>
          </p:cNvSpPr>
          <p:nvPr/>
        </p:nvSpPr>
        <p:spPr bwMode="auto">
          <a:xfrm>
            <a:off x="255588" y="1852613"/>
            <a:ext cx="8672512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3498850" y="1122363"/>
            <a:ext cx="1304925" cy="641350"/>
          </a:xfrm>
          <a:prstGeom prst="rect">
            <a:avLst/>
          </a:prstGeom>
          <a:solidFill>
            <a:srgbClr val="00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38100" rIns="57150"/>
          <a:lstStyle/>
          <a:p>
            <a:pPr algn="ctr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CCS 1</a:t>
            </a:r>
          </a:p>
          <a:p>
            <a:pPr algn="ctr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n: 423</a:t>
            </a:r>
          </a:p>
        </p:txBody>
      </p:sp>
      <p:sp>
        <p:nvSpPr>
          <p:cNvPr id="579596" name="Rectangle 12"/>
          <p:cNvSpPr>
            <a:spLocks noChangeArrowheads="1"/>
          </p:cNvSpPr>
          <p:nvPr/>
        </p:nvSpPr>
        <p:spPr bwMode="auto">
          <a:xfrm>
            <a:off x="8110538" y="1362075"/>
            <a:ext cx="72231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8100" rIns="57150"/>
          <a:lstStyle/>
          <a:p>
            <a:pPr algn="ctr" eaLnBrk="1" hangingPunct="1">
              <a:spcBef>
                <a:spcPct val="20000"/>
              </a:spcBef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p</a:t>
            </a:r>
          </a:p>
        </p:txBody>
      </p:sp>
      <p:sp>
        <p:nvSpPr>
          <p:cNvPr id="579597" name="Line 13"/>
          <p:cNvSpPr>
            <a:spLocks noChangeShapeType="1"/>
          </p:cNvSpPr>
          <p:nvPr/>
        </p:nvSpPr>
        <p:spPr bwMode="auto">
          <a:xfrm>
            <a:off x="255588" y="6473825"/>
            <a:ext cx="8678862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598" name="Rectangle 14"/>
          <p:cNvSpPr>
            <a:spLocks noChangeArrowheads="1"/>
          </p:cNvSpPr>
          <p:nvPr/>
        </p:nvSpPr>
        <p:spPr bwMode="auto">
          <a:xfrm>
            <a:off x="5091113" y="1122363"/>
            <a:ext cx="1304925" cy="641350"/>
          </a:xfrm>
          <a:prstGeom prst="rect">
            <a:avLst/>
          </a:prstGeom>
          <a:solidFill>
            <a:srgbClr val="0066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38100" rIns="57150"/>
          <a:lstStyle/>
          <a:p>
            <a:pPr algn="ctr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CCS 2</a:t>
            </a:r>
          </a:p>
          <a:p>
            <a:pPr algn="ctr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n: 229</a:t>
            </a:r>
          </a:p>
        </p:txBody>
      </p:sp>
      <p:sp>
        <p:nvSpPr>
          <p:cNvPr id="579599" name="Rectangle 15"/>
          <p:cNvSpPr>
            <a:spLocks noChangeArrowheads="1"/>
          </p:cNvSpPr>
          <p:nvPr/>
        </p:nvSpPr>
        <p:spPr bwMode="auto">
          <a:xfrm>
            <a:off x="6694488" y="1122363"/>
            <a:ext cx="1304925" cy="641350"/>
          </a:xfrm>
          <a:prstGeom prst="rect">
            <a:avLst/>
          </a:prstGeom>
          <a:solidFill>
            <a:srgbClr val="0066FF"/>
          </a:solidFill>
          <a:ln w="9525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lIns="38100" rIns="57150"/>
          <a:lstStyle/>
          <a:p>
            <a:pPr algn="ctr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000" b="1" smtClean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CCS 3</a:t>
            </a:r>
          </a:p>
          <a:p>
            <a:pPr algn="ctr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n: 268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11150" y="4483100"/>
            <a:ext cx="8664575" cy="1924050"/>
            <a:chOff x="196" y="2824"/>
            <a:chExt cx="5458" cy="1212"/>
          </a:xfrm>
        </p:grpSpPr>
        <p:sp>
          <p:nvSpPr>
            <p:cNvPr id="579601" name="Line 17"/>
            <p:cNvSpPr>
              <a:spLocks noChangeShapeType="1"/>
            </p:cNvSpPr>
            <p:nvPr/>
          </p:nvSpPr>
          <p:spPr bwMode="auto">
            <a:xfrm>
              <a:off x="288" y="2976"/>
              <a:ext cx="0" cy="43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9602" name="Line 18"/>
            <p:cNvSpPr>
              <a:spLocks noChangeShapeType="1"/>
            </p:cNvSpPr>
            <p:nvPr/>
          </p:nvSpPr>
          <p:spPr bwMode="auto">
            <a:xfrm>
              <a:off x="288" y="3406"/>
              <a:ext cx="0" cy="239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9603" name="Line 19"/>
            <p:cNvSpPr>
              <a:spLocks noChangeShapeType="1"/>
            </p:cNvSpPr>
            <p:nvPr/>
          </p:nvSpPr>
          <p:spPr bwMode="auto">
            <a:xfrm>
              <a:off x="288" y="3645"/>
              <a:ext cx="0" cy="191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9604" name="Line 20"/>
            <p:cNvSpPr>
              <a:spLocks noChangeShapeType="1"/>
            </p:cNvSpPr>
            <p:nvPr/>
          </p:nvSpPr>
          <p:spPr bwMode="auto">
            <a:xfrm>
              <a:off x="288" y="3836"/>
              <a:ext cx="0" cy="20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9605" name="Rectangle 21"/>
            <p:cNvSpPr>
              <a:spLocks noChangeArrowheads="1"/>
            </p:cNvSpPr>
            <p:nvPr/>
          </p:nvSpPr>
          <p:spPr bwMode="auto">
            <a:xfrm>
              <a:off x="344" y="3010"/>
              <a:ext cx="2016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Directly to hosp. with PCI</a:t>
              </a:r>
            </a:p>
          </p:txBody>
        </p:sp>
        <p:sp>
          <p:nvSpPr>
            <p:cNvPr id="579606" name="Rectangle 22"/>
            <p:cNvSpPr>
              <a:spLocks noChangeArrowheads="1"/>
            </p:cNvSpPr>
            <p:nvPr/>
          </p:nvSpPr>
          <p:spPr bwMode="auto">
            <a:xfrm>
              <a:off x="3254" y="3010"/>
              <a:ext cx="75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00"/>
                  </a:solidFill>
                  <a:latin typeface="Tahoma" pitchFamily="34" charset="0"/>
                  <a:cs typeface="+mn-cs"/>
                </a:rPr>
                <a:t>99 (43.2)</a:t>
              </a:r>
            </a:p>
          </p:txBody>
        </p:sp>
        <p:sp>
          <p:nvSpPr>
            <p:cNvPr id="579607" name="Rectangle 23"/>
            <p:cNvSpPr>
              <a:spLocks noChangeArrowheads="1"/>
            </p:cNvSpPr>
            <p:nvPr/>
          </p:nvSpPr>
          <p:spPr bwMode="auto">
            <a:xfrm>
              <a:off x="3254" y="3202"/>
              <a:ext cx="750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00"/>
                  </a:solidFill>
                  <a:latin typeface="Tahoma" pitchFamily="34" charset="0"/>
                  <a:cs typeface="+mn-cs"/>
                </a:rPr>
                <a:t>49 (21.5)</a:t>
              </a:r>
            </a:p>
          </p:txBody>
        </p:sp>
        <p:sp>
          <p:nvSpPr>
            <p:cNvPr id="579608" name="Rectangle 24"/>
            <p:cNvSpPr>
              <a:spLocks noChangeArrowheads="1"/>
            </p:cNvSpPr>
            <p:nvPr/>
          </p:nvSpPr>
          <p:spPr bwMode="auto">
            <a:xfrm>
              <a:off x="2231" y="3010"/>
              <a:ext cx="822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205 (48.5)</a:t>
              </a:r>
            </a:p>
          </p:txBody>
        </p:sp>
        <p:sp>
          <p:nvSpPr>
            <p:cNvPr id="579609" name="Rectangle 25"/>
            <p:cNvSpPr>
              <a:spLocks noChangeArrowheads="1"/>
            </p:cNvSpPr>
            <p:nvPr/>
          </p:nvSpPr>
          <p:spPr bwMode="auto">
            <a:xfrm>
              <a:off x="2231" y="3202"/>
              <a:ext cx="8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188 (44.5)</a:t>
              </a:r>
            </a:p>
          </p:txBody>
        </p:sp>
        <p:sp>
          <p:nvSpPr>
            <p:cNvPr id="579610" name="Rectangle 26"/>
            <p:cNvSpPr>
              <a:spLocks noChangeArrowheads="1"/>
            </p:cNvSpPr>
            <p:nvPr/>
          </p:nvSpPr>
          <p:spPr bwMode="auto">
            <a:xfrm>
              <a:off x="4481" y="3129"/>
              <a:ext cx="206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endParaRPr lang="en-US" sz="1600" b="1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79611" name="Rectangle 27"/>
            <p:cNvSpPr>
              <a:spLocks noChangeArrowheads="1"/>
            </p:cNvSpPr>
            <p:nvPr/>
          </p:nvSpPr>
          <p:spPr bwMode="auto">
            <a:xfrm>
              <a:off x="4248" y="3010"/>
              <a:ext cx="67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66CC"/>
                  </a:solidFill>
                  <a:latin typeface="Tahoma" pitchFamily="34" charset="0"/>
                  <a:cs typeface="+mn-cs"/>
                </a:rPr>
                <a:t>82 (30.6)</a:t>
              </a:r>
            </a:p>
          </p:txBody>
        </p:sp>
        <p:sp>
          <p:nvSpPr>
            <p:cNvPr id="579612" name="Rectangle 28"/>
            <p:cNvSpPr>
              <a:spLocks noChangeArrowheads="1"/>
            </p:cNvSpPr>
            <p:nvPr/>
          </p:nvSpPr>
          <p:spPr bwMode="auto">
            <a:xfrm>
              <a:off x="4248" y="3202"/>
              <a:ext cx="67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66CC"/>
                  </a:solidFill>
                  <a:latin typeface="Tahoma" pitchFamily="34" charset="0"/>
                  <a:cs typeface="+mn-cs"/>
                </a:rPr>
                <a:t>55 (20.4)</a:t>
              </a:r>
            </a:p>
          </p:txBody>
        </p:sp>
        <p:sp>
          <p:nvSpPr>
            <p:cNvPr id="579613" name="Rectangle 29"/>
            <p:cNvSpPr>
              <a:spLocks noChangeArrowheads="1"/>
            </p:cNvSpPr>
            <p:nvPr/>
          </p:nvSpPr>
          <p:spPr bwMode="auto">
            <a:xfrm>
              <a:off x="338" y="3202"/>
              <a:ext cx="1872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Transf. to hosp. with PCI</a:t>
              </a:r>
              <a:endParaRPr lang="en-US" sz="1800" b="1" smtClean="0">
                <a:solidFill>
                  <a:srgbClr val="00FF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79614" name="Rectangle 30"/>
            <p:cNvSpPr>
              <a:spLocks noChangeArrowheads="1"/>
            </p:cNvSpPr>
            <p:nvPr/>
          </p:nvSpPr>
          <p:spPr bwMode="auto">
            <a:xfrm>
              <a:off x="196" y="2824"/>
              <a:ext cx="21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2000" b="1" smtClean="0">
                  <a:solidFill>
                    <a:srgbClr val="00FF00"/>
                  </a:solidFill>
                  <a:latin typeface="Tahoma" pitchFamily="34" charset="0"/>
                  <a:cs typeface="+mn-cs"/>
                </a:rPr>
                <a:t>Hosp. admission, n (%) </a:t>
              </a:r>
            </a:p>
          </p:txBody>
        </p:sp>
        <p:sp>
          <p:nvSpPr>
            <p:cNvPr id="579615" name="Rectangle 31"/>
            <p:cNvSpPr>
              <a:spLocks noChangeArrowheads="1"/>
            </p:cNvSpPr>
            <p:nvPr/>
          </p:nvSpPr>
          <p:spPr bwMode="auto">
            <a:xfrm>
              <a:off x="3254" y="3791"/>
              <a:ext cx="750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00"/>
                  </a:solidFill>
                  <a:latin typeface="Tahoma" pitchFamily="34" charset="0"/>
                  <a:cs typeface="+mn-cs"/>
                </a:rPr>
                <a:t>117 (51.1)</a:t>
              </a:r>
            </a:p>
          </p:txBody>
        </p:sp>
        <p:sp>
          <p:nvSpPr>
            <p:cNvPr id="579616" name="Rectangle 32"/>
            <p:cNvSpPr>
              <a:spLocks noChangeArrowheads="1"/>
            </p:cNvSpPr>
            <p:nvPr/>
          </p:nvSpPr>
          <p:spPr bwMode="auto">
            <a:xfrm>
              <a:off x="3254" y="3590"/>
              <a:ext cx="75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00"/>
                  </a:solidFill>
                  <a:latin typeface="Tahoma" pitchFamily="34" charset="0"/>
                  <a:cs typeface="+mn-cs"/>
                </a:rPr>
                <a:t>112 (48.9)</a:t>
              </a:r>
            </a:p>
          </p:txBody>
        </p:sp>
        <p:sp>
          <p:nvSpPr>
            <p:cNvPr id="579617" name="Rectangle 33"/>
            <p:cNvSpPr>
              <a:spLocks noChangeArrowheads="1"/>
            </p:cNvSpPr>
            <p:nvPr/>
          </p:nvSpPr>
          <p:spPr bwMode="auto">
            <a:xfrm>
              <a:off x="2231" y="3791"/>
              <a:ext cx="82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301 (71.2)</a:t>
              </a:r>
            </a:p>
          </p:txBody>
        </p:sp>
        <p:sp>
          <p:nvSpPr>
            <p:cNvPr id="579618" name="Rectangle 34"/>
            <p:cNvSpPr>
              <a:spLocks noChangeArrowheads="1"/>
            </p:cNvSpPr>
            <p:nvPr/>
          </p:nvSpPr>
          <p:spPr bwMode="auto">
            <a:xfrm>
              <a:off x="2231" y="3590"/>
              <a:ext cx="822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122 (28.8)</a:t>
              </a:r>
            </a:p>
          </p:txBody>
        </p:sp>
        <p:sp>
          <p:nvSpPr>
            <p:cNvPr id="579619" name="Rectangle 35"/>
            <p:cNvSpPr>
              <a:spLocks noChangeArrowheads="1"/>
            </p:cNvSpPr>
            <p:nvPr/>
          </p:nvSpPr>
          <p:spPr bwMode="auto">
            <a:xfrm>
              <a:off x="4224" y="3791"/>
              <a:ext cx="72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66CC"/>
                  </a:solidFill>
                  <a:latin typeface="Tahoma" pitchFamily="34" charset="0"/>
                  <a:cs typeface="+mn-cs"/>
                </a:rPr>
                <a:t>86 (32.1)</a:t>
              </a:r>
            </a:p>
          </p:txBody>
        </p:sp>
        <p:sp>
          <p:nvSpPr>
            <p:cNvPr id="579620" name="Rectangle 36"/>
            <p:cNvSpPr>
              <a:spLocks noChangeArrowheads="1"/>
            </p:cNvSpPr>
            <p:nvPr/>
          </p:nvSpPr>
          <p:spPr bwMode="auto">
            <a:xfrm>
              <a:off x="4196" y="3590"/>
              <a:ext cx="7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66CC"/>
                  </a:solidFill>
                  <a:latin typeface="Tahoma" pitchFamily="34" charset="0"/>
                  <a:cs typeface="+mn-cs"/>
                </a:rPr>
                <a:t>182 (67.9)</a:t>
              </a:r>
            </a:p>
          </p:txBody>
        </p:sp>
        <p:sp>
          <p:nvSpPr>
            <p:cNvPr id="579621" name="Rectangle 37"/>
            <p:cNvSpPr>
              <a:spLocks noChangeArrowheads="1"/>
            </p:cNvSpPr>
            <p:nvPr/>
          </p:nvSpPr>
          <p:spPr bwMode="auto">
            <a:xfrm>
              <a:off x="329" y="3791"/>
              <a:ext cx="1603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Coronary reperfusion</a:t>
              </a:r>
            </a:p>
          </p:txBody>
        </p:sp>
        <p:sp>
          <p:nvSpPr>
            <p:cNvPr id="579622" name="Rectangle 38"/>
            <p:cNvSpPr>
              <a:spLocks noChangeArrowheads="1"/>
            </p:cNvSpPr>
            <p:nvPr/>
          </p:nvSpPr>
          <p:spPr bwMode="auto">
            <a:xfrm>
              <a:off x="196" y="3411"/>
              <a:ext cx="13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 b="1" smtClean="0">
                  <a:solidFill>
                    <a:srgbClr val="00FF00"/>
                  </a:solidFill>
                  <a:latin typeface="Tahoma" pitchFamily="34" charset="0"/>
                  <a:cs typeface="+mn-cs"/>
                </a:rPr>
                <a:t>Therapy, n (%) </a:t>
              </a:r>
            </a:p>
          </p:txBody>
        </p:sp>
        <p:sp>
          <p:nvSpPr>
            <p:cNvPr id="579623" name="Rectangle 39"/>
            <p:cNvSpPr>
              <a:spLocks noChangeArrowheads="1"/>
            </p:cNvSpPr>
            <p:nvPr/>
          </p:nvSpPr>
          <p:spPr bwMode="auto">
            <a:xfrm>
              <a:off x="329" y="3590"/>
              <a:ext cx="1130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Conservative</a:t>
              </a:r>
            </a:p>
          </p:txBody>
        </p:sp>
        <p:sp>
          <p:nvSpPr>
            <p:cNvPr id="579624" name="Line 40"/>
            <p:cNvSpPr>
              <a:spLocks noChangeShapeType="1"/>
            </p:cNvSpPr>
            <p:nvPr/>
          </p:nvSpPr>
          <p:spPr bwMode="auto">
            <a:xfrm>
              <a:off x="5063" y="3626"/>
              <a:ext cx="0" cy="3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79625" name="Rectangle 41"/>
            <p:cNvSpPr>
              <a:spLocks noChangeArrowheads="1"/>
            </p:cNvSpPr>
            <p:nvPr/>
          </p:nvSpPr>
          <p:spPr bwMode="auto">
            <a:xfrm>
              <a:off x="5094" y="3702"/>
              <a:ext cx="560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  <p:sp>
          <p:nvSpPr>
            <p:cNvPr id="579626" name="Rectangle 42"/>
            <p:cNvSpPr>
              <a:spLocks noChangeArrowheads="1"/>
            </p:cNvSpPr>
            <p:nvPr/>
          </p:nvSpPr>
          <p:spPr bwMode="auto">
            <a:xfrm>
              <a:off x="5094" y="3030"/>
              <a:ext cx="560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  <p:sp>
          <p:nvSpPr>
            <p:cNvPr id="579627" name="Rectangle 43"/>
            <p:cNvSpPr>
              <a:spLocks noChangeArrowheads="1"/>
            </p:cNvSpPr>
            <p:nvPr/>
          </p:nvSpPr>
          <p:spPr bwMode="auto">
            <a:xfrm>
              <a:off x="5094" y="3208"/>
              <a:ext cx="560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6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&lt;0.001</a:t>
              </a: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11150" y="1846263"/>
            <a:ext cx="8664575" cy="2673350"/>
            <a:chOff x="196" y="1163"/>
            <a:chExt cx="5458" cy="1684"/>
          </a:xfrm>
        </p:grpSpPr>
        <p:sp>
          <p:nvSpPr>
            <p:cNvPr id="579629" name="Rectangle 45"/>
            <p:cNvSpPr>
              <a:spLocks noChangeArrowheads="1"/>
            </p:cNvSpPr>
            <p:nvPr/>
          </p:nvSpPr>
          <p:spPr bwMode="auto">
            <a:xfrm>
              <a:off x="196" y="1163"/>
              <a:ext cx="125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0" rIns="57150"/>
            <a:lstStyle/>
            <a:p>
              <a:pPr eaLnBrk="1" hangingPunct="1">
                <a:spcBef>
                  <a:spcPct val="20000"/>
                </a:spcBef>
              </a:pPr>
              <a:r>
                <a:rPr lang="en-US" sz="1800" b="1" smtClean="0">
                  <a:solidFill>
                    <a:srgbClr val="00FF00"/>
                  </a:solidFill>
                  <a:latin typeface="Tahoma" pitchFamily="34" charset="0"/>
                  <a:cs typeface="+mn-cs"/>
                </a:rPr>
                <a:t>Age (years)</a:t>
              </a:r>
            </a:p>
          </p:txBody>
        </p:sp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196" y="1190"/>
              <a:ext cx="5458" cy="1657"/>
              <a:chOff x="196" y="1190"/>
              <a:chExt cx="5458" cy="1657"/>
            </a:xfrm>
          </p:grpSpPr>
          <p:sp>
            <p:nvSpPr>
              <p:cNvPr id="579631" name="Line 47"/>
              <p:cNvSpPr>
                <a:spLocks noChangeShapeType="1"/>
              </p:cNvSpPr>
              <p:nvPr/>
            </p:nvSpPr>
            <p:spPr bwMode="auto">
              <a:xfrm>
                <a:off x="288" y="1448"/>
                <a:ext cx="0" cy="191"/>
              </a:xfrm>
              <a:prstGeom prst="line">
                <a:avLst/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32" name="Line 48"/>
              <p:cNvSpPr>
                <a:spLocks noChangeShapeType="1"/>
              </p:cNvSpPr>
              <p:nvPr/>
            </p:nvSpPr>
            <p:spPr bwMode="auto">
              <a:xfrm>
                <a:off x="288" y="1830"/>
                <a:ext cx="0" cy="191"/>
              </a:xfrm>
              <a:prstGeom prst="line">
                <a:avLst/>
              </a:prstGeom>
              <a:noFill/>
              <a:ln w="28575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33" name="Line 49"/>
              <p:cNvSpPr>
                <a:spLocks noChangeShapeType="1"/>
              </p:cNvSpPr>
              <p:nvPr/>
            </p:nvSpPr>
            <p:spPr bwMode="auto">
              <a:xfrm>
                <a:off x="288" y="2212"/>
                <a:ext cx="0" cy="191"/>
              </a:xfrm>
              <a:prstGeom prst="line">
                <a:avLst/>
              </a:prstGeom>
              <a:noFill/>
              <a:ln w="28575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34" name="Line 50"/>
              <p:cNvSpPr>
                <a:spLocks noChangeShapeType="1"/>
              </p:cNvSpPr>
              <p:nvPr/>
            </p:nvSpPr>
            <p:spPr bwMode="auto">
              <a:xfrm>
                <a:off x="288" y="2403"/>
                <a:ext cx="0" cy="382"/>
              </a:xfrm>
              <a:prstGeom prst="line">
                <a:avLst/>
              </a:prstGeom>
              <a:noFill/>
              <a:ln w="28575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35" name="Line 51"/>
              <p:cNvSpPr>
                <a:spLocks noChangeShapeType="1"/>
              </p:cNvSpPr>
              <p:nvPr/>
            </p:nvSpPr>
            <p:spPr bwMode="auto">
              <a:xfrm>
                <a:off x="288" y="1639"/>
                <a:ext cx="0" cy="191"/>
              </a:xfrm>
              <a:prstGeom prst="line">
                <a:avLst/>
              </a:prstGeom>
              <a:noFill/>
              <a:ln w="28575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36" name="Line 52"/>
              <p:cNvSpPr>
                <a:spLocks noChangeShapeType="1"/>
              </p:cNvSpPr>
              <p:nvPr/>
            </p:nvSpPr>
            <p:spPr bwMode="auto">
              <a:xfrm>
                <a:off x="5321" y="1448"/>
                <a:ext cx="0" cy="191"/>
              </a:xfrm>
              <a:prstGeom prst="line">
                <a:avLst/>
              </a:prstGeom>
              <a:noFill/>
              <a:ln w="28575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37" name="Rectangle 53"/>
              <p:cNvSpPr>
                <a:spLocks noChangeArrowheads="1"/>
              </p:cNvSpPr>
              <p:nvPr/>
            </p:nvSpPr>
            <p:spPr bwMode="auto">
              <a:xfrm>
                <a:off x="5094" y="2466"/>
                <a:ext cx="560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&lt;0.001</a:t>
                </a:r>
              </a:p>
            </p:txBody>
          </p:sp>
          <p:sp>
            <p:nvSpPr>
              <p:cNvPr id="579638" name="Rectangle 54"/>
              <p:cNvSpPr>
                <a:spLocks noChangeArrowheads="1"/>
              </p:cNvSpPr>
              <p:nvPr/>
            </p:nvSpPr>
            <p:spPr bwMode="auto">
              <a:xfrm>
                <a:off x="3182" y="1190"/>
                <a:ext cx="894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71.9 ± 12.6</a:t>
                </a:r>
              </a:p>
            </p:txBody>
          </p:sp>
          <p:sp>
            <p:nvSpPr>
              <p:cNvPr id="579639" name="Rectangle 55"/>
              <p:cNvSpPr>
                <a:spLocks noChangeArrowheads="1"/>
              </p:cNvSpPr>
              <p:nvPr/>
            </p:nvSpPr>
            <p:spPr bwMode="auto">
              <a:xfrm>
                <a:off x="2195" y="1190"/>
                <a:ext cx="894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65.9 ± 13.0</a:t>
                </a:r>
              </a:p>
            </p:txBody>
          </p:sp>
          <p:sp>
            <p:nvSpPr>
              <p:cNvPr id="579640" name="Rectangle 56"/>
              <p:cNvSpPr>
                <a:spLocks noChangeArrowheads="1"/>
              </p:cNvSpPr>
              <p:nvPr/>
            </p:nvSpPr>
            <p:spPr bwMode="auto">
              <a:xfrm>
                <a:off x="4198" y="1199"/>
                <a:ext cx="771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66CC"/>
                    </a:solidFill>
                    <a:latin typeface="Tahoma" pitchFamily="34" charset="0"/>
                    <a:cs typeface="+mn-cs"/>
                  </a:rPr>
                  <a:t>76.5 ± 9.5</a:t>
                </a:r>
              </a:p>
            </p:txBody>
          </p:sp>
          <p:sp>
            <p:nvSpPr>
              <p:cNvPr id="579641" name="Rectangle 57"/>
              <p:cNvSpPr>
                <a:spLocks noChangeArrowheads="1"/>
              </p:cNvSpPr>
              <p:nvPr/>
            </p:nvSpPr>
            <p:spPr bwMode="auto">
              <a:xfrm>
                <a:off x="5094" y="1200"/>
                <a:ext cx="560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&lt;0.001</a:t>
                </a:r>
              </a:p>
            </p:txBody>
          </p:sp>
          <p:sp>
            <p:nvSpPr>
              <p:cNvPr id="579642" name="Rectangle 58"/>
              <p:cNvSpPr>
                <a:spLocks noChangeArrowheads="1"/>
              </p:cNvSpPr>
              <p:nvPr/>
            </p:nvSpPr>
            <p:spPr bwMode="auto">
              <a:xfrm>
                <a:off x="3254" y="1492"/>
                <a:ext cx="750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162 (70.7)</a:t>
                </a:r>
              </a:p>
            </p:txBody>
          </p:sp>
          <p:sp>
            <p:nvSpPr>
              <p:cNvPr id="579643" name="Rectangle 59"/>
              <p:cNvSpPr>
                <a:spLocks noChangeArrowheads="1"/>
              </p:cNvSpPr>
              <p:nvPr/>
            </p:nvSpPr>
            <p:spPr bwMode="auto">
              <a:xfrm>
                <a:off x="3254" y="1686"/>
                <a:ext cx="750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57 (24.9)</a:t>
                </a:r>
              </a:p>
            </p:txBody>
          </p:sp>
          <p:sp>
            <p:nvSpPr>
              <p:cNvPr id="579644" name="Rectangle 60"/>
              <p:cNvSpPr>
                <a:spLocks noChangeArrowheads="1"/>
              </p:cNvSpPr>
              <p:nvPr/>
            </p:nvSpPr>
            <p:spPr bwMode="auto">
              <a:xfrm>
                <a:off x="3254" y="1879"/>
                <a:ext cx="750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10 (4.4)</a:t>
                </a:r>
              </a:p>
            </p:txBody>
          </p:sp>
          <p:sp>
            <p:nvSpPr>
              <p:cNvPr id="579645" name="Rectangle 61"/>
              <p:cNvSpPr>
                <a:spLocks noChangeArrowheads="1"/>
              </p:cNvSpPr>
              <p:nvPr/>
            </p:nvSpPr>
            <p:spPr bwMode="auto">
              <a:xfrm>
                <a:off x="2231" y="1492"/>
                <a:ext cx="822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343 (81.1)</a:t>
                </a:r>
              </a:p>
            </p:txBody>
          </p:sp>
          <p:sp>
            <p:nvSpPr>
              <p:cNvPr id="579646" name="Rectangle 62"/>
              <p:cNvSpPr>
                <a:spLocks noChangeArrowheads="1"/>
              </p:cNvSpPr>
              <p:nvPr/>
            </p:nvSpPr>
            <p:spPr bwMode="auto">
              <a:xfrm>
                <a:off x="2231" y="1686"/>
                <a:ext cx="822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62 (14.7)</a:t>
                </a:r>
              </a:p>
            </p:txBody>
          </p:sp>
          <p:sp>
            <p:nvSpPr>
              <p:cNvPr id="579647" name="Rectangle 63"/>
              <p:cNvSpPr>
                <a:spLocks noChangeArrowheads="1"/>
              </p:cNvSpPr>
              <p:nvPr/>
            </p:nvSpPr>
            <p:spPr bwMode="auto">
              <a:xfrm>
                <a:off x="2231" y="1879"/>
                <a:ext cx="822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18 (4. 3)</a:t>
                </a:r>
              </a:p>
            </p:txBody>
          </p:sp>
          <p:sp>
            <p:nvSpPr>
              <p:cNvPr id="579648" name="Rectangle 64"/>
              <p:cNvSpPr>
                <a:spLocks noChangeArrowheads="1"/>
              </p:cNvSpPr>
              <p:nvPr/>
            </p:nvSpPr>
            <p:spPr bwMode="auto">
              <a:xfrm>
                <a:off x="4112" y="1492"/>
                <a:ext cx="944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66CC"/>
                    </a:solidFill>
                    <a:latin typeface="Tahoma" pitchFamily="34" charset="0"/>
                    <a:cs typeface="+mn-cs"/>
                  </a:rPr>
                  <a:t>132 (49.3)</a:t>
                </a:r>
              </a:p>
            </p:txBody>
          </p:sp>
          <p:sp>
            <p:nvSpPr>
              <p:cNvPr id="579649" name="Rectangle 65"/>
              <p:cNvSpPr>
                <a:spLocks noChangeArrowheads="1"/>
              </p:cNvSpPr>
              <p:nvPr/>
            </p:nvSpPr>
            <p:spPr bwMode="auto">
              <a:xfrm>
                <a:off x="4088" y="1686"/>
                <a:ext cx="992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66CC"/>
                    </a:solidFill>
                    <a:latin typeface="Tahoma" pitchFamily="34" charset="0"/>
                    <a:cs typeface="+mn-cs"/>
                  </a:rPr>
                  <a:t>111 (41.0)</a:t>
                </a:r>
              </a:p>
            </p:txBody>
          </p:sp>
          <p:sp>
            <p:nvSpPr>
              <p:cNvPr id="579650" name="Rectangle 66"/>
              <p:cNvSpPr>
                <a:spLocks noChangeArrowheads="1"/>
              </p:cNvSpPr>
              <p:nvPr/>
            </p:nvSpPr>
            <p:spPr bwMode="auto">
              <a:xfrm>
                <a:off x="4212" y="1879"/>
                <a:ext cx="743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66CC"/>
                    </a:solidFill>
                    <a:latin typeface="Tahoma" pitchFamily="34" charset="0"/>
                    <a:cs typeface="+mn-cs"/>
                  </a:rPr>
                  <a:t>27 (9. 3)</a:t>
                </a:r>
              </a:p>
            </p:txBody>
          </p:sp>
          <p:sp>
            <p:nvSpPr>
              <p:cNvPr id="579651" name="Rectangle 67"/>
              <p:cNvSpPr>
                <a:spLocks noChangeArrowheads="1"/>
              </p:cNvSpPr>
              <p:nvPr/>
            </p:nvSpPr>
            <p:spPr bwMode="auto">
              <a:xfrm>
                <a:off x="196" y="1349"/>
                <a:ext cx="14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00FF00"/>
                    </a:solidFill>
                    <a:latin typeface="Tahoma" pitchFamily="34" charset="0"/>
                    <a:cs typeface="+mn-cs"/>
                  </a:rPr>
                  <a:t>Killip class, n (%)</a:t>
                </a:r>
                <a:r>
                  <a:rPr lang="en-US" sz="18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 </a:t>
                </a:r>
              </a:p>
            </p:txBody>
          </p:sp>
          <p:sp>
            <p:nvSpPr>
              <p:cNvPr id="579652" name="Rectangle 68"/>
              <p:cNvSpPr>
                <a:spLocks noChangeArrowheads="1"/>
              </p:cNvSpPr>
              <p:nvPr/>
            </p:nvSpPr>
            <p:spPr bwMode="auto">
              <a:xfrm>
                <a:off x="329" y="1492"/>
                <a:ext cx="152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</a:t>
                </a:r>
              </a:p>
            </p:txBody>
          </p:sp>
          <p:sp>
            <p:nvSpPr>
              <p:cNvPr id="579653" name="Rectangle 69"/>
              <p:cNvSpPr>
                <a:spLocks noChangeArrowheads="1"/>
              </p:cNvSpPr>
              <p:nvPr/>
            </p:nvSpPr>
            <p:spPr bwMode="auto">
              <a:xfrm>
                <a:off x="329" y="1686"/>
                <a:ext cx="152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2</a:t>
                </a:r>
              </a:p>
            </p:txBody>
          </p:sp>
          <p:sp>
            <p:nvSpPr>
              <p:cNvPr id="579654" name="Rectangle 70"/>
              <p:cNvSpPr>
                <a:spLocks noChangeArrowheads="1"/>
              </p:cNvSpPr>
              <p:nvPr/>
            </p:nvSpPr>
            <p:spPr bwMode="auto">
              <a:xfrm>
                <a:off x="329" y="1879"/>
                <a:ext cx="377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3-4</a:t>
                </a:r>
              </a:p>
            </p:txBody>
          </p:sp>
          <p:sp>
            <p:nvSpPr>
              <p:cNvPr id="579655" name="Line 71"/>
              <p:cNvSpPr>
                <a:spLocks noChangeShapeType="1"/>
              </p:cNvSpPr>
              <p:nvPr/>
            </p:nvSpPr>
            <p:spPr bwMode="auto">
              <a:xfrm>
                <a:off x="5063" y="1537"/>
                <a:ext cx="0" cy="54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56" name="Rectangle 72"/>
              <p:cNvSpPr>
                <a:spLocks noChangeArrowheads="1"/>
              </p:cNvSpPr>
              <p:nvPr/>
            </p:nvSpPr>
            <p:spPr bwMode="auto">
              <a:xfrm>
                <a:off x="3254" y="2635"/>
                <a:ext cx="750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52 (22.7)</a:t>
                </a:r>
              </a:p>
            </p:txBody>
          </p:sp>
          <p:sp>
            <p:nvSpPr>
              <p:cNvPr id="579657" name="Rectangle 73"/>
              <p:cNvSpPr>
                <a:spLocks noChangeArrowheads="1"/>
              </p:cNvSpPr>
              <p:nvPr/>
            </p:nvSpPr>
            <p:spPr bwMode="auto">
              <a:xfrm>
                <a:off x="3254" y="2446"/>
                <a:ext cx="750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95 (41.5)</a:t>
                </a:r>
              </a:p>
            </p:txBody>
          </p:sp>
          <p:sp>
            <p:nvSpPr>
              <p:cNvPr id="579658" name="Rectangle 74"/>
              <p:cNvSpPr>
                <a:spLocks noChangeArrowheads="1"/>
              </p:cNvSpPr>
              <p:nvPr/>
            </p:nvSpPr>
            <p:spPr bwMode="auto">
              <a:xfrm>
                <a:off x="3254" y="2262"/>
                <a:ext cx="750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00"/>
                    </a:solidFill>
                    <a:latin typeface="Tahoma" pitchFamily="34" charset="0"/>
                    <a:cs typeface="+mn-cs"/>
                  </a:rPr>
                  <a:t>82 (35.8)</a:t>
                </a:r>
              </a:p>
            </p:txBody>
          </p:sp>
          <p:sp>
            <p:nvSpPr>
              <p:cNvPr id="579659" name="Rectangle 75"/>
              <p:cNvSpPr>
                <a:spLocks noChangeArrowheads="1"/>
              </p:cNvSpPr>
              <p:nvPr/>
            </p:nvSpPr>
            <p:spPr bwMode="auto">
              <a:xfrm>
                <a:off x="2231" y="2635"/>
                <a:ext cx="82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61 (14.4)</a:t>
                </a:r>
              </a:p>
            </p:txBody>
          </p:sp>
          <p:sp>
            <p:nvSpPr>
              <p:cNvPr id="579660" name="Rectangle 76"/>
              <p:cNvSpPr>
                <a:spLocks noChangeArrowheads="1"/>
              </p:cNvSpPr>
              <p:nvPr/>
            </p:nvSpPr>
            <p:spPr bwMode="auto">
              <a:xfrm>
                <a:off x="2231" y="2446"/>
                <a:ext cx="822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209 (49.4)</a:t>
                </a:r>
              </a:p>
            </p:txBody>
          </p:sp>
          <p:sp>
            <p:nvSpPr>
              <p:cNvPr id="579661" name="Rectangle 77"/>
              <p:cNvSpPr>
                <a:spLocks noChangeArrowheads="1"/>
              </p:cNvSpPr>
              <p:nvPr/>
            </p:nvSpPr>
            <p:spPr bwMode="auto">
              <a:xfrm>
                <a:off x="2231" y="2262"/>
                <a:ext cx="822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153 (36.2)</a:t>
                </a:r>
              </a:p>
            </p:txBody>
          </p:sp>
          <p:sp>
            <p:nvSpPr>
              <p:cNvPr id="579662" name="Rectangle 78"/>
              <p:cNvSpPr>
                <a:spLocks noChangeArrowheads="1"/>
              </p:cNvSpPr>
              <p:nvPr/>
            </p:nvSpPr>
            <p:spPr bwMode="auto">
              <a:xfrm>
                <a:off x="4207" y="2635"/>
                <a:ext cx="753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66CC"/>
                    </a:solidFill>
                    <a:latin typeface="Tahoma" pitchFamily="34" charset="0"/>
                    <a:cs typeface="+mn-cs"/>
                  </a:rPr>
                  <a:t>76 (28.4)</a:t>
                </a:r>
              </a:p>
            </p:txBody>
          </p:sp>
          <p:sp>
            <p:nvSpPr>
              <p:cNvPr id="579663" name="Rectangle 79"/>
              <p:cNvSpPr>
                <a:spLocks noChangeArrowheads="1"/>
              </p:cNvSpPr>
              <p:nvPr/>
            </p:nvSpPr>
            <p:spPr bwMode="auto">
              <a:xfrm>
                <a:off x="4200" y="2446"/>
                <a:ext cx="76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66CC"/>
                    </a:solidFill>
                    <a:latin typeface="Tahoma" pitchFamily="34" charset="0"/>
                    <a:cs typeface="+mn-cs"/>
                  </a:rPr>
                  <a:t>119 (44.4)</a:t>
                </a:r>
              </a:p>
            </p:txBody>
          </p:sp>
          <p:sp>
            <p:nvSpPr>
              <p:cNvPr id="579664" name="Rectangle 80"/>
              <p:cNvSpPr>
                <a:spLocks noChangeArrowheads="1"/>
              </p:cNvSpPr>
              <p:nvPr/>
            </p:nvSpPr>
            <p:spPr bwMode="auto">
              <a:xfrm>
                <a:off x="4169" y="2262"/>
                <a:ext cx="829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66CC"/>
                    </a:solidFill>
                    <a:latin typeface="Tahoma" pitchFamily="34" charset="0"/>
                    <a:cs typeface="+mn-cs"/>
                  </a:rPr>
                  <a:t>73 (27.2)</a:t>
                </a:r>
              </a:p>
            </p:txBody>
          </p:sp>
          <p:sp>
            <p:nvSpPr>
              <p:cNvPr id="579665" name="Rectangle 81"/>
              <p:cNvSpPr>
                <a:spLocks noChangeArrowheads="1"/>
              </p:cNvSpPr>
              <p:nvPr/>
            </p:nvSpPr>
            <p:spPr bwMode="auto">
              <a:xfrm>
                <a:off x="329" y="2446"/>
                <a:ext cx="1839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Non-anterior, Q waves</a:t>
                </a:r>
              </a:p>
            </p:txBody>
          </p:sp>
          <p:sp>
            <p:nvSpPr>
              <p:cNvPr id="579666" name="Rectangle 82"/>
              <p:cNvSpPr>
                <a:spLocks noChangeArrowheads="1"/>
              </p:cNvSpPr>
              <p:nvPr/>
            </p:nvSpPr>
            <p:spPr bwMode="auto">
              <a:xfrm>
                <a:off x="329" y="2262"/>
                <a:ext cx="158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Anterior, Q waves</a:t>
                </a:r>
              </a:p>
            </p:txBody>
          </p:sp>
          <p:sp>
            <p:nvSpPr>
              <p:cNvPr id="579667" name="Rectangle 83"/>
              <p:cNvSpPr>
                <a:spLocks noChangeArrowheads="1"/>
              </p:cNvSpPr>
              <p:nvPr/>
            </p:nvSpPr>
            <p:spPr bwMode="auto">
              <a:xfrm>
                <a:off x="196" y="2087"/>
                <a:ext cx="1594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00FF00"/>
                    </a:solidFill>
                    <a:latin typeface="Tahoma" pitchFamily="34" charset="0"/>
                    <a:cs typeface="+mn-cs"/>
                  </a:rPr>
                  <a:t>AMI location, n (%) </a:t>
                </a:r>
              </a:p>
            </p:txBody>
          </p:sp>
          <p:sp>
            <p:nvSpPr>
              <p:cNvPr id="579668" name="Rectangle 84"/>
              <p:cNvSpPr>
                <a:spLocks noChangeArrowheads="1"/>
              </p:cNvSpPr>
              <p:nvPr/>
            </p:nvSpPr>
            <p:spPr bwMode="auto">
              <a:xfrm>
                <a:off x="329" y="2635"/>
                <a:ext cx="149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8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Non-Q waves</a:t>
                </a:r>
              </a:p>
            </p:txBody>
          </p:sp>
          <p:sp>
            <p:nvSpPr>
              <p:cNvPr id="579669" name="Line 85"/>
              <p:cNvSpPr>
                <a:spLocks noChangeShapeType="1"/>
              </p:cNvSpPr>
              <p:nvPr/>
            </p:nvSpPr>
            <p:spPr bwMode="auto">
              <a:xfrm>
                <a:off x="5063" y="2309"/>
                <a:ext cx="0" cy="51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79670" name="Rectangle 86"/>
              <p:cNvSpPr>
                <a:spLocks noChangeArrowheads="1"/>
              </p:cNvSpPr>
              <p:nvPr/>
            </p:nvSpPr>
            <p:spPr bwMode="auto">
              <a:xfrm>
                <a:off x="5094" y="1704"/>
                <a:ext cx="560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38100" rIns="57150"/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16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&lt;0.001</a:t>
                </a:r>
              </a:p>
            </p:txBody>
          </p:sp>
        </p:grpSp>
      </p:grpSp>
      <p:sp>
        <p:nvSpPr>
          <p:cNvPr id="579671" name="Rectangle 87"/>
          <p:cNvSpPr>
            <a:spLocks noChangeArrowheads="1"/>
          </p:cNvSpPr>
          <p:nvPr/>
        </p:nvSpPr>
        <p:spPr bwMode="auto">
          <a:xfrm>
            <a:off x="50800" y="7938"/>
            <a:ext cx="90424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40000"/>
              </a:lnSpc>
            </a:pP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#3) </a:t>
            </a:r>
          </a:p>
          <a:p>
            <a:pPr algn="ctr" eaLnBrk="1" hangingPunct="1">
              <a:lnSpc>
                <a:spcPct val="140000"/>
              </a:lnSpc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Clinical c</a:t>
            </a: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haracteristics, by Chronic Comorbidity Score (CCS)</a:t>
            </a:r>
            <a:r>
              <a:rPr lang="en-US" sz="20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sp>
        <p:nvSpPr>
          <p:cNvPr id="579672" name="Line 88"/>
          <p:cNvSpPr>
            <a:spLocks noChangeShapeType="1"/>
          </p:cNvSpPr>
          <p:nvPr/>
        </p:nvSpPr>
        <p:spPr bwMode="auto">
          <a:xfrm>
            <a:off x="0" y="601663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79673" name="Rectangle 89"/>
          <p:cNvSpPr>
            <a:spLocks noChangeArrowheads="1"/>
          </p:cNvSpPr>
          <p:nvPr/>
        </p:nvSpPr>
        <p:spPr bwMode="auto">
          <a:xfrm>
            <a:off x="2816225" y="6503988"/>
            <a:ext cx="61960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Balzi D, et al. Am Heart J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2006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151:1094-100</a:t>
            </a:r>
          </a:p>
        </p:txBody>
      </p:sp>
      <p:sp>
        <p:nvSpPr>
          <p:cNvPr id="579674" name="Rectangle 90"/>
          <p:cNvSpPr>
            <a:spLocks noChangeArrowheads="1"/>
          </p:cNvSpPr>
          <p:nvPr/>
        </p:nvSpPr>
        <p:spPr bwMode="auto">
          <a:xfrm>
            <a:off x="204788" y="4527550"/>
            <a:ext cx="8850312" cy="18938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00100" y="1357313"/>
            <a:ext cx="3902075" cy="2670175"/>
            <a:chOff x="504" y="855"/>
            <a:chExt cx="2458" cy="168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 bwMode="auto">
            <a:xfrm>
              <a:off x="1128" y="974"/>
              <a:ext cx="1808" cy="198"/>
              <a:chOff x="1054" y="797"/>
              <a:chExt cx="1643" cy="180"/>
            </a:xfrm>
          </p:grpSpPr>
          <p:sp>
            <p:nvSpPr>
              <p:cNvPr id="580612" name="Freeform 4"/>
              <p:cNvSpPr>
                <a:spLocks noChangeAspect="1"/>
              </p:cNvSpPr>
              <p:nvPr/>
            </p:nvSpPr>
            <p:spPr bwMode="auto">
              <a:xfrm>
                <a:off x="1054" y="797"/>
                <a:ext cx="12" cy="5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30"/>
                  </a:cxn>
                  <a:cxn ang="0">
                    <a:pos x="15" y="3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5" y="25"/>
                  </a:cxn>
                  <a:cxn ang="0">
                    <a:pos x="10" y="28"/>
                  </a:cxn>
                  <a:cxn ang="0">
                    <a:pos x="0" y="15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5" y="123"/>
                  </a:cxn>
                  <a:cxn ang="0">
                    <a:pos x="10" y="125"/>
                  </a:cxn>
                  <a:cxn ang="0">
                    <a:pos x="15" y="128"/>
                  </a:cxn>
                  <a:cxn ang="0">
                    <a:pos x="25" y="128"/>
                  </a:cxn>
                  <a:cxn ang="0">
                    <a:pos x="25" y="98"/>
                  </a:cxn>
                  <a:cxn ang="0">
                    <a:pos x="15" y="98"/>
                  </a:cxn>
                  <a:cxn ang="0">
                    <a:pos x="30" y="113"/>
                  </a:cxn>
                  <a:cxn ang="0">
                    <a:pos x="25" y="103"/>
                  </a:cxn>
                  <a:cxn ang="0">
                    <a:pos x="20" y="100"/>
                  </a:cxn>
                  <a:cxn ang="0">
                    <a:pos x="15" y="113"/>
                  </a:cxn>
                  <a:cxn ang="0">
                    <a:pos x="30" y="113"/>
                  </a:cxn>
                  <a:cxn ang="0">
                    <a:pos x="30" y="15"/>
                  </a:cxn>
                  <a:cxn ang="0">
                    <a:pos x="30" y="15"/>
                  </a:cxn>
                  <a:cxn ang="0">
                    <a:pos x="25" y="5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3" y="0"/>
                  </a:cxn>
                </a:cxnLst>
                <a:rect l="0" t="0" r="r" b="b"/>
                <a:pathLst>
                  <a:path w="30" h="128">
                    <a:moveTo>
                      <a:pt x="3" y="0"/>
                    </a:moveTo>
                    <a:lnTo>
                      <a:pt x="3" y="30"/>
                    </a:lnTo>
                    <a:lnTo>
                      <a:pt x="15" y="3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5" y="25"/>
                    </a:lnTo>
                    <a:lnTo>
                      <a:pt x="10" y="28"/>
                    </a:lnTo>
                    <a:lnTo>
                      <a:pt x="0" y="15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5" y="123"/>
                    </a:lnTo>
                    <a:lnTo>
                      <a:pt x="10" y="125"/>
                    </a:lnTo>
                    <a:lnTo>
                      <a:pt x="15" y="128"/>
                    </a:lnTo>
                    <a:lnTo>
                      <a:pt x="25" y="128"/>
                    </a:lnTo>
                    <a:lnTo>
                      <a:pt x="25" y="98"/>
                    </a:lnTo>
                    <a:lnTo>
                      <a:pt x="15" y="98"/>
                    </a:lnTo>
                    <a:lnTo>
                      <a:pt x="30" y="113"/>
                    </a:lnTo>
                    <a:lnTo>
                      <a:pt x="25" y="103"/>
                    </a:lnTo>
                    <a:lnTo>
                      <a:pt x="20" y="100"/>
                    </a:lnTo>
                    <a:lnTo>
                      <a:pt x="15" y="113"/>
                    </a:lnTo>
                    <a:lnTo>
                      <a:pt x="30" y="113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25" y="5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13" name="Freeform 5"/>
              <p:cNvSpPr>
                <a:spLocks noChangeAspect="1"/>
              </p:cNvSpPr>
              <p:nvPr/>
            </p:nvSpPr>
            <p:spPr bwMode="auto">
              <a:xfrm>
                <a:off x="1065" y="867"/>
                <a:ext cx="36" cy="30"/>
              </a:xfrm>
              <a:custGeom>
                <a:avLst/>
                <a:gdLst/>
                <a:ahLst/>
                <a:cxnLst>
                  <a:cxn ang="0">
                    <a:pos x="30" y="10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5" y="25"/>
                  </a:cxn>
                  <a:cxn ang="0">
                    <a:pos x="10" y="28"/>
                  </a:cxn>
                  <a:cxn ang="0">
                    <a:pos x="15" y="30"/>
                  </a:cxn>
                  <a:cxn ang="0">
                    <a:pos x="25" y="30"/>
                  </a:cxn>
                  <a:cxn ang="0">
                    <a:pos x="25" y="15"/>
                  </a:cxn>
                  <a:cxn ang="0">
                    <a:pos x="10" y="15"/>
                  </a:cxn>
                  <a:cxn ang="0">
                    <a:pos x="15" y="25"/>
                  </a:cxn>
                  <a:cxn ang="0">
                    <a:pos x="20" y="28"/>
                  </a:cxn>
                  <a:cxn ang="0">
                    <a:pos x="10" y="15"/>
                  </a:cxn>
                  <a:cxn ang="0">
                    <a:pos x="10" y="60"/>
                  </a:cxn>
                  <a:cxn ang="0">
                    <a:pos x="10" y="60"/>
                  </a:cxn>
                  <a:cxn ang="0">
                    <a:pos x="15" y="70"/>
                  </a:cxn>
                  <a:cxn ang="0">
                    <a:pos x="20" y="73"/>
                  </a:cxn>
                  <a:cxn ang="0">
                    <a:pos x="25" y="75"/>
                  </a:cxn>
                  <a:cxn ang="0">
                    <a:pos x="75" y="75"/>
                  </a:cxn>
                  <a:cxn ang="0">
                    <a:pos x="75" y="60"/>
                  </a:cxn>
                  <a:cxn ang="0">
                    <a:pos x="60" y="60"/>
                  </a:cxn>
                  <a:cxn ang="0">
                    <a:pos x="65" y="70"/>
                  </a:cxn>
                  <a:cxn ang="0">
                    <a:pos x="70" y="73"/>
                  </a:cxn>
                  <a:cxn ang="0">
                    <a:pos x="60" y="60"/>
                  </a:cxn>
                  <a:cxn ang="0">
                    <a:pos x="60" y="70"/>
                  </a:cxn>
                  <a:cxn ang="0">
                    <a:pos x="90" y="70"/>
                  </a:cxn>
                  <a:cxn ang="0">
                    <a:pos x="90" y="60"/>
                  </a:cxn>
                  <a:cxn ang="0">
                    <a:pos x="90" y="60"/>
                  </a:cxn>
                  <a:cxn ang="0">
                    <a:pos x="85" y="50"/>
                  </a:cxn>
                  <a:cxn ang="0">
                    <a:pos x="80" y="48"/>
                  </a:cxn>
                  <a:cxn ang="0">
                    <a:pos x="75" y="45"/>
                  </a:cxn>
                  <a:cxn ang="0">
                    <a:pos x="25" y="45"/>
                  </a:cxn>
                  <a:cxn ang="0">
                    <a:pos x="40" y="60"/>
                  </a:cxn>
                  <a:cxn ang="0">
                    <a:pos x="35" y="50"/>
                  </a:cxn>
                  <a:cxn ang="0">
                    <a:pos x="30" y="48"/>
                  </a:cxn>
                  <a:cxn ang="0">
                    <a:pos x="25" y="60"/>
                  </a:cxn>
                  <a:cxn ang="0">
                    <a:pos x="40" y="60"/>
                  </a:cxn>
                  <a:cxn ang="0">
                    <a:pos x="40" y="15"/>
                  </a:cxn>
                  <a:cxn ang="0">
                    <a:pos x="40" y="15"/>
                  </a:cxn>
                  <a:cxn ang="0">
                    <a:pos x="35" y="5"/>
                  </a:cxn>
                  <a:cxn ang="0">
                    <a:pos x="30" y="3"/>
                  </a:cxn>
                  <a:cxn ang="0">
                    <a:pos x="25" y="0"/>
                  </a:cxn>
                  <a:cxn ang="0">
                    <a:pos x="15" y="0"/>
                  </a:cxn>
                  <a:cxn ang="0">
                    <a:pos x="30" y="15"/>
                  </a:cxn>
                  <a:cxn ang="0">
                    <a:pos x="25" y="5"/>
                  </a:cxn>
                  <a:cxn ang="0">
                    <a:pos x="20" y="3"/>
                  </a:cxn>
                  <a:cxn ang="0">
                    <a:pos x="15" y="15"/>
                  </a:cxn>
                  <a:cxn ang="0">
                    <a:pos x="30" y="15"/>
                  </a:cxn>
                  <a:cxn ang="0">
                    <a:pos x="30" y="10"/>
                  </a:cxn>
                </a:cxnLst>
                <a:rect l="0" t="0" r="r" b="b"/>
                <a:pathLst>
                  <a:path w="90" h="75">
                    <a:moveTo>
                      <a:pt x="30" y="1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5" y="25"/>
                    </a:lnTo>
                    <a:lnTo>
                      <a:pt x="10" y="28"/>
                    </a:lnTo>
                    <a:lnTo>
                      <a:pt x="15" y="30"/>
                    </a:lnTo>
                    <a:lnTo>
                      <a:pt x="25" y="30"/>
                    </a:lnTo>
                    <a:lnTo>
                      <a:pt x="25" y="15"/>
                    </a:lnTo>
                    <a:lnTo>
                      <a:pt x="10" y="15"/>
                    </a:lnTo>
                    <a:lnTo>
                      <a:pt x="15" y="25"/>
                    </a:lnTo>
                    <a:lnTo>
                      <a:pt x="20" y="28"/>
                    </a:lnTo>
                    <a:lnTo>
                      <a:pt x="10" y="15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5" y="70"/>
                    </a:lnTo>
                    <a:lnTo>
                      <a:pt x="20" y="73"/>
                    </a:lnTo>
                    <a:lnTo>
                      <a:pt x="25" y="75"/>
                    </a:lnTo>
                    <a:lnTo>
                      <a:pt x="75" y="75"/>
                    </a:lnTo>
                    <a:lnTo>
                      <a:pt x="75" y="60"/>
                    </a:lnTo>
                    <a:lnTo>
                      <a:pt x="60" y="60"/>
                    </a:lnTo>
                    <a:lnTo>
                      <a:pt x="65" y="70"/>
                    </a:lnTo>
                    <a:lnTo>
                      <a:pt x="70" y="73"/>
                    </a:lnTo>
                    <a:lnTo>
                      <a:pt x="60" y="60"/>
                    </a:lnTo>
                    <a:lnTo>
                      <a:pt x="60" y="70"/>
                    </a:lnTo>
                    <a:lnTo>
                      <a:pt x="90" y="7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85" y="50"/>
                    </a:lnTo>
                    <a:lnTo>
                      <a:pt x="80" y="48"/>
                    </a:lnTo>
                    <a:lnTo>
                      <a:pt x="75" y="45"/>
                    </a:lnTo>
                    <a:lnTo>
                      <a:pt x="25" y="45"/>
                    </a:lnTo>
                    <a:lnTo>
                      <a:pt x="40" y="60"/>
                    </a:lnTo>
                    <a:lnTo>
                      <a:pt x="35" y="50"/>
                    </a:lnTo>
                    <a:lnTo>
                      <a:pt x="30" y="48"/>
                    </a:lnTo>
                    <a:lnTo>
                      <a:pt x="25" y="60"/>
                    </a:lnTo>
                    <a:lnTo>
                      <a:pt x="40" y="60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35" y="5"/>
                    </a:lnTo>
                    <a:lnTo>
                      <a:pt x="30" y="3"/>
                    </a:lnTo>
                    <a:lnTo>
                      <a:pt x="25" y="0"/>
                    </a:lnTo>
                    <a:lnTo>
                      <a:pt x="15" y="0"/>
                    </a:lnTo>
                    <a:lnTo>
                      <a:pt x="30" y="15"/>
                    </a:lnTo>
                    <a:lnTo>
                      <a:pt x="25" y="5"/>
                    </a:lnTo>
                    <a:lnTo>
                      <a:pt x="20" y="3"/>
                    </a:lnTo>
                    <a:lnTo>
                      <a:pt x="15" y="15"/>
                    </a:lnTo>
                    <a:lnTo>
                      <a:pt x="30" y="15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14" name="Freeform 6"/>
              <p:cNvSpPr>
                <a:spLocks noChangeAspect="1"/>
              </p:cNvSpPr>
              <p:nvPr/>
            </p:nvSpPr>
            <p:spPr bwMode="auto">
              <a:xfrm>
                <a:off x="1113" y="907"/>
                <a:ext cx="44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0"/>
                  </a:cxn>
                  <a:cxn ang="0">
                    <a:pos x="45" y="30"/>
                  </a:cxn>
                  <a:cxn ang="0">
                    <a:pos x="45" y="15"/>
                  </a:cxn>
                  <a:cxn ang="0">
                    <a:pos x="30" y="15"/>
                  </a:cxn>
                  <a:cxn ang="0">
                    <a:pos x="35" y="25"/>
                  </a:cxn>
                  <a:cxn ang="0">
                    <a:pos x="40" y="28"/>
                  </a:cxn>
                  <a:cxn ang="0">
                    <a:pos x="30" y="15"/>
                  </a:cxn>
                  <a:cxn ang="0">
                    <a:pos x="30" y="35"/>
                  </a:cxn>
                  <a:cxn ang="0">
                    <a:pos x="30" y="35"/>
                  </a:cxn>
                  <a:cxn ang="0">
                    <a:pos x="35" y="45"/>
                  </a:cxn>
                  <a:cxn ang="0">
                    <a:pos x="40" y="48"/>
                  </a:cxn>
                  <a:cxn ang="0">
                    <a:pos x="45" y="50"/>
                  </a:cxn>
                  <a:cxn ang="0">
                    <a:pos x="95" y="50"/>
                  </a:cxn>
                  <a:cxn ang="0">
                    <a:pos x="95" y="35"/>
                  </a:cxn>
                  <a:cxn ang="0">
                    <a:pos x="80" y="35"/>
                  </a:cxn>
                  <a:cxn ang="0">
                    <a:pos x="85" y="45"/>
                  </a:cxn>
                  <a:cxn ang="0">
                    <a:pos x="90" y="48"/>
                  </a:cxn>
                  <a:cxn ang="0">
                    <a:pos x="80" y="35"/>
                  </a:cxn>
                  <a:cxn ang="0">
                    <a:pos x="80" y="40"/>
                  </a:cxn>
                  <a:cxn ang="0">
                    <a:pos x="110" y="40"/>
                  </a:cxn>
                  <a:cxn ang="0">
                    <a:pos x="110" y="35"/>
                  </a:cxn>
                  <a:cxn ang="0">
                    <a:pos x="110" y="35"/>
                  </a:cxn>
                  <a:cxn ang="0">
                    <a:pos x="105" y="25"/>
                  </a:cxn>
                  <a:cxn ang="0">
                    <a:pos x="100" y="23"/>
                  </a:cxn>
                  <a:cxn ang="0">
                    <a:pos x="95" y="20"/>
                  </a:cxn>
                  <a:cxn ang="0">
                    <a:pos x="45" y="20"/>
                  </a:cxn>
                  <a:cxn ang="0">
                    <a:pos x="60" y="35"/>
                  </a:cxn>
                  <a:cxn ang="0">
                    <a:pos x="55" y="25"/>
                  </a:cxn>
                  <a:cxn ang="0">
                    <a:pos x="50" y="23"/>
                  </a:cxn>
                  <a:cxn ang="0">
                    <a:pos x="45" y="35"/>
                  </a:cxn>
                  <a:cxn ang="0">
                    <a:pos x="60" y="35"/>
                  </a:cxn>
                  <a:cxn ang="0">
                    <a:pos x="60" y="15"/>
                  </a:cxn>
                  <a:cxn ang="0">
                    <a:pos x="60" y="15"/>
                  </a:cxn>
                  <a:cxn ang="0">
                    <a:pos x="55" y="5"/>
                  </a:cxn>
                  <a:cxn ang="0">
                    <a:pos x="50" y="3"/>
                  </a:cxn>
                  <a:cxn ang="0">
                    <a:pos x="45" y="0"/>
                  </a:cxn>
                  <a:cxn ang="0">
                    <a:pos x="0" y="0"/>
                  </a:cxn>
                </a:cxnLst>
                <a:rect l="0" t="0" r="r" b="b"/>
                <a:pathLst>
                  <a:path w="110" h="50">
                    <a:moveTo>
                      <a:pt x="0" y="0"/>
                    </a:moveTo>
                    <a:lnTo>
                      <a:pt x="0" y="30"/>
                    </a:lnTo>
                    <a:lnTo>
                      <a:pt x="45" y="30"/>
                    </a:lnTo>
                    <a:lnTo>
                      <a:pt x="45" y="15"/>
                    </a:lnTo>
                    <a:lnTo>
                      <a:pt x="30" y="15"/>
                    </a:lnTo>
                    <a:lnTo>
                      <a:pt x="35" y="25"/>
                    </a:lnTo>
                    <a:lnTo>
                      <a:pt x="40" y="28"/>
                    </a:lnTo>
                    <a:lnTo>
                      <a:pt x="30" y="15"/>
                    </a:lnTo>
                    <a:lnTo>
                      <a:pt x="30" y="35"/>
                    </a:lnTo>
                    <a:lnTo>
                      <a:pt x="30" y="35"/>
                    </a:lnTo>
                    <a:lnTo>
                      <a:pt x="35" y="45"/>
                    </a:lnTo>
                    <a:lnTo>
                      <a:pt x="40" y="48"/>
                    </a:lnTo>
                    <a:lnTo>
                      <a:pt x="45" y="50"/>
                    </a:lnTo>
                    <a:lnTo>
                      <a:pt x="95" y="50"/>
                    </a:lnTo>
                    <a:lnTo>
                      <a:pt x="95" y="35"/>
                    </a:lnTo>
                    <a:lnTo>
                      <a:pt x="80" y="35"/>
                    </a:lnTo>
                    <a:lnTo>
                      <a:pt x="85" y="45"/>
                    </a:lnTo>
                    <a:lnTo>
                      <a:pt x="90" y="48"/>
                    </a:lnTo>
                    <a:lnTo>
                      <a:pt x="80" y="35"/>
                    </a:lnTo>
                    <a:lnTo>
                      <a:pt x="80" y="40"/>
                    </a:lnTo>
                    <a:lnTo>
                      <a:pt x="110" y="40"/>
                    </a:lnTo>
                    <a:lnTo>
                      <a:pt x="110" y="35"/>
                    </a:lnTo>
                    <a:lnTo>
                      <a:pt x="110" y="35"/>
                    </a:lnTo>
                    <a:lnTo>
                      <a:pt x="105" y="25"/>
                    </a:lnTo>
                    <a:lnTo>
                      <a:pt x="100" y="23"/>
                    </a:lnTo>
                    <a:lnTo>
                      <a:pt x="95" y="20"/>
                    </a:lnTo>
                    <a:lnTo>
                      <a:pt x="45" y="20"/>
                    </a:lnTo>
                    <a:lnTo>
                      <a:pt x="60" y="35"/>
                    </a:lnTo>
                    <a:lnTo>
                      <a:pt x="55" y="25"/>
                    </a:lnTo>
                    <a:lnTo>
                      <a:pt x="50" y="23"/>
                    </a:lnTo>
                    <a:lnTo>
                      <a:pt x="45" y="35"/>
                    </a:lnTo>
                    <a:lnTo>
                      <a:pt x="60" y="35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15" name="Rectangle 7"/>
              <p:cNvSpPr>
                <a:spLocks noChangeAspect="1" noChangeArrowheads="1"/>
              </p:cNvSpPr>
              <p:nvPr/>
            </p:nvSpPr>
            <p:spPr bwMode="auto">
              <a:xfrm>
                <a:off x="1169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16" name="Rectangle 8"/>
              <p:cNvSpPr>
                <a:spLocks noChangeAspect="1" noChangeArrowheads="1"/>
              </p:cNvSpPr>
              <p:nvPr/>
            </p:nvSpPr>
            <p:spPr bwMode="auto">
              <a:xfrm>
                <a:off x="1253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17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337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18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1421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19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1505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0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589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1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673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2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757" y="93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3" name="Freeform 15"/>
              <p:cNvSpPr>
                <a:spLocks noChangeAspect="1"/>
              </p:cNvSpPr>
              <p:nvPr/>
            </p:nvSpPr>
            <p:spPr bwMode="auto">
              <a:xfrm>
                <a:off x="1826" y="946"/>
                <a:ext cx="52" cy="12"/>
              </a:xfrm>
              <a:custGeom>
                <a:avLst/>
                <a:gdLst/>
                <a:ahLst/>
                <a:cxnLst>
                  <a:cxn ang="0">
                    <a:pos x="30" y="10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5" y="25"/>
                  </a:cxn>
                  <a:cxn ang="0">
                    <a:pos x="10" y="27"/>
                  </a:cxn>
                  <a:cxn ang="0">
                    <a:pos x="15" y="30"/>
                  </a:cxn>
                  <a:cxn ang="0">
                    <a:pos x="130" y="30"/>
                  </a:cxn>
                  <a:cxn ang="0">
                    <a:pos x="130" y="0"/>
                  </a:cxn>
                  <a:cxn ang="0">
                    <a:pos x="15" y="0"/>
                  </a:cxn>
                  <a:cxn ang="0">
                    <a:pos x="30" y="15"/>
                  </a:cxn>
                  <a:cxn ang="0">
                    <a:pos x="25" y="5"/>
                  </a:cxn>
                  <a:cxn ang="0">
                    <a:pos x="20" y="2"/>
                  </a:cxn>
                  <a:cxn ang="0">
                    <a:pos x="15" y="15"/>
                  </a:cxn>
                  <a:cxn ang="0">
                    <a:pos x="30" y="15"/>
                  </a:cxn>
                  <a:cxn ang="0">
                    <a:pos x="30" y="10"/>
                  </a:cxn>
                </a:cxnLst>
                <a:rect l="0" t="0" r="r" b="b"/>
                <a:pathLst>
                  <a:path w="130" h="30">
                    <a:moveTo>
                      <a:pt x="30" y="1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5" y="25"/>
                    </a:lnTo>
                    <a:lnTo>
                      <a:pt x="10" y="27"/>
                    </a:lnTo>
                    <a:lnTo>
                      <a:pt x="15" y="30"/>
                    </a:lnTo>
                    <a:lnTo>
                      <a:pt x="130" y="30"/>
                    </a:lnTo>
                    <a:lnTo>
                      <a:pt x="130" y="0"/>
                    </a:lnTo>
                    <a:lnTo>
                      <a:pt x="15" y="0"/>
                    </a:lnTo>
                    <a:lnTo>
                      <a:pt x="30" y="15"/>
                    </a:lnTo>
                    <a:lnTo>
                      <a:pt x="25" y="5"/>
                    </a:lnTo>
                    <a:lnTo>
                      <a:pt x="20" y="2"/>
                    </a:lnTo>
                    <a:lnTo>
                      <a:pt x="15" y="15"/>
                    </a:lnTo>
                    <a:lnTo>
                      <a:pt x="30" y="15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4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914" y="946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5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1998" y="946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6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2073" y="95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7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157" y="95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8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241" y="95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29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325" y="95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30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409" y="95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31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493" y="955"/>
                <a:ext cx="48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32" name="Freeform 24"/>
              <p:cNvSpPr>
                <a:spLocks noChangeAspect="1"/>
              </p:cNvSpPr>
              <p:nvPr/>
            </p:nvSpPr>
            <p:spPr bwMode="auto">
              <a:xfrm>
                <a:off x="2577" y="955"/>
                <a:ext cx="38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0"/>
                  </a:cxn>
                  <a:cxn ang="0">
                    <a:pos x="77" y="30"/>
                  </a:cxn>
                  <a:cxn ang="0">
                    <a:pos x="77" y="15"/>
                  </a:cxn>
                  <a:cxn ang="0">
                    <a:pos x="62" y="15"/>
                  </a:cxn>
                  <a:cxn ang="0">
                    <a:pos x="67" y="25"/>
                  </a:cxn>
                  <a:cxn ang="0">
                    <a:pos x="72" y="28"/>
                  </a:cxn>
                  <a:cxn ang="0">
                    <a:pos x="62" y="15"/>
                  </a:cxn>
                  <a:cxn ang="0">
                    <a:pos x="62" y="40"/>
                  </a:cxn>
                  <a:cxn ang="0">
                    <a:pos x="62" y="40"/>
                  </a:cxn>
                  <a:cxn ang="0">
                    <a:pos x="67" y="50"/>
                  </a:cxn>
                  <a:cxn ang="0">
                    <a:pos x="72" y="53"/>
                  </a:cxn>
                  <a:cxn ang="0">
                    <a:pos x="77" y="55"/>
                  </a:cxn>
                  <a:cxn ang="0">
                    <a:pos x="95" y="55"/>
                  </a:cxn>
                  <a:cxn ang="0">
                    <a:pos x="95" y="25"/>
                  </a:cxn>
                  <a:cxn ang="0">
                    <a:pos x="77" y="25"/>
                  </a:cxn>
                  <a:cxn ang="0">
                    <a:pos x="92" y="40"/>
                  </a:cxn>
                  <a:cxn ang="0">
                    <a:pos x="87" y="30"/>
                  </a:cxn>
                  <a:cxn ang="0">
                    <a:pos x="82" y="28"/>
                  </a:cxn>
                  <a:cxn ang="0">
                    <a:pos x="77" y="40"/>
                  </a:cxn>
                  <a:cxn ang="0">
                    <a:pos x="92" y="40"/>
                  </a:cxn>
                  <a:cxn ang="0">
                    <a:pos x="92" y="15"/>
                  </a:cxn>
                  <a:cxn ang="0">
                    <a:pos x="92" y="15"/>
                  </a:cxn>
                  <a:cxn ang="0">
                    <a:pos x="87" y="5"/>
                  </a:cxn>
                  <a:cxn ang="0">
                    <a:pos x="82" y="3"/>
                  </a:cxn>
                  <a:cxn ang="0">
                    <a:pos x="77" y="0"/>
                  </a:cxn>
                  <a:cxn ang="0">
                    <a:pos x="0" y="0"/>
                  </a:cxn>
                </a:cxnLst>
                <a:rect l="0" t="0" r="r" b="b"/>
                <a:pathLst>
                  <a:path w="95" h="55">
                    <a:moveTo>
                      <a:pt x="0" y="0"/>
                    </a:moveTo>
                    <a:lnTo>
                      <a:pt x="0" y="30"/>
                    </a:lnTo>
                    <a:lnTo>
                      <a:pt x="77" y="30"/>
                    </a:lnTo>
                    <a:lnTo>
                      <a:pt x="77" y="15"/>
                    </a:lnTo>
                    <a:lnTo>
                      <a:pt x="62" y="15"/>
                    </a:lnTo>
                    <a:lnTo>
                      <a:pt x="67" y="25"/>
                    </a:lnTo>
                    <a:lnTo>
                      <a:pt x="72" y="28"/>
                    </a:lnTo>
                    <a:lnTo>
                      <a:pt x="62" y="15"/>
                    </a:lnTo>
                    <a:lnTo>
                      <a:pt x="62" y="40"/>
                    </a:lnTo>
                    <a:lnTo>
                      <a:pt x="62" y="40"/>
                    </a:lnTo>
                    <a:lnTo>
                      <a:pt x="67" y="50"/>
                    </a:lnTo>
                    <a:lnTo>
                      <a:pt x="72" y="53"/>
                    </a:lnTo>
                    <a:lnTo>
                      <a:pt x="77" y="55"/>
                    </a:lnTo>
                    <a:lnTo>
                      <a:pt x="95" y="55"/>
                    </a:lnTo>
                    <a:lnTo>
                      <a:pt x="95" y="25"/>
                    </a:lnTo>
                    <a:lnTo>
                      <a:pt x="77" y="25"/>
                    </a:lnTo>
                    <a:lnTo>
                      <a:pt x="92" y="40"/>
                    </a:lnTo>
                    <a:lnTo>
                      <a:pt x="87" y="30"/>
                    </a:lnTo>
                    <a:lnTo>
                      <a:pt x="82" y="28"/>
                    </a:lnTo>
                    <a:lnTo>
                      <a:pt x="77" y="40"/>
                    </a:lnTo>
                    <a:lnTo>
                      <a:pt x="92" y="40"/>
                    </a:lnTo>
                    <a:lnTo>
                      <a:pt x="92" y="15"/>
                    </a:lnTo>
                    <a:lnTo>
                      <a:pt x="92" y="15"/>
                    </a:lnTo>
                    <a:lnTo>
                      <a:pt x="87" y="5"/>
                    </a:lnTo>
                    <a:lnTo>
                      <a:pt x="82" y="3"/>
                    </a:lnTo>
                    <a:lnTo>
                      <a:pt x="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33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651" y="965"/>
                <a:ext cx="46" cy="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  <p:sp>
          <p:nvSpPr>
            <p:cNvPr id="580634" name="Freeform 26"/>
            <p:cNvSpPr>
              <a:spLocks noChangeAspect="1"/>
            </p:cNvSpPr>
            <p:nvPr/>
          </p:nvSpPr>
          <p:spPr bwMode="auto">
            <a:xfrm>
              <a:off x="1128" y="974"/>
              <a:ext cx="1808" cy="141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0" y="75"/>
                </a:cxn>
                <a:cxn ang="0">
                  <a:pos x="25" y="115"/>
                </a:cxn>
                <a:cxn ang="0">
                  <a:pos x="28" y="113"/>
                </a:cxn>
                <a:cxn ang="0">
                  <a:pos x="73" y="125"/>
                </a:cxn>
                <a:cxn ang="0">
                  <a:pos x="90" y="138"/>
                </a:cxn>
                <a:cxn ang="0">
                  <a:pos x="85" y="158"/>
                </a:cxn>
                <a:cxn ang="0">
                  <a:pos x="100" y="155"/>
                </a:cxn>
                <a:cxn ang="0">
                  <a:pos x="133" y="165"/>
                </a:cxn>
                <a:cxn ang="0">
                  <a:pos x="178" y="180"/>
                </a:cxn>
                <a:cxn ang="0">
                  <a:pos x="168" y="185"/>
                </a:cxn>
                <a:cxn ang="0">
                  <a:pos x="278" y="175"/>
                </a:cxn>
                <a:cxn ang="0">
                  <a:pos x="360" y="188"/>
                </a:cxn>
                <a:cxn ang="0">
                  <a:pos x="375" y="210"/>
                </a:cxn>
                <a:cxn ang="0">
                  <a:pos x="400" y="205"/>
                </a:cxn>
                <a:cxn ang="0">
                  <a:pos x="613" y="218"/>
                </a:cxn>
                <a:cxn ang="0">
                  <a:pos x="710" y="215"/>
                </a:cxn>
                <a:cxn ang="0">
                  <a:pos x="705" y="238"/>
                </a:cxn>
                <a:cxn ang="0">
                  <a:pos x="1843" y="238"/>
                </a:cxn>
                <a:cxn ang="0">
                  <a:pos x="2385" y="248"/>
                </a:cxn>
                <a:cxn ang="0">
                  <a:pos x="2558" y="260"/>
                </a:cxn>
                <a:cxn ang="0">
                  <a:pos x="2548" y="265"/>
                </a:cxn>
                <a:cxn ang="0">
                  <a:pos x="2830" y="255"/>
                </a:cxn>
                <a:cxn ang="0">
                  <a:pos x="3035" y="265"/>
                </a:cxn>
                <a:cxn ang="0">
                  <a:pos x="3050" y="290"/>
                </a:cxn>
                <a:cxn ang="0">
                  <a:pos x="3395" y="288"/>
                </a:cxn>
                <a:cxn ang="0">
                  <a:pos x="3778" y="300"/>
                </a:cxn>
                <a:cxn ang="0">
                  <a:pos x="3950" y="295"/>
                </a:cxn>
                <a:cxn ang="0">
                  <a:pos x="3945" y="318"/>
                </a:cxn>
                <a:cxn ang="0">
                  <a:pos x="3950" y="305"/>
                </a:cxn>
                <a:cxn ang="0">
                  <a:pos x="3798" y="295"/>
                </a:cxn>
                <a:cxn ang="0">
                  <a:pos x="3788" y="275"/>
                </a:cxn>
                <a:cxn ang="0">
                  <a:pos x="3425" y="275"/>
                </a:cxn>
                <a:cxn ang="0">
                  <a:pos x="3055" y="263"/>
                </a:cxn>
                <a:cxn ang="0">
                  <a:pos x="2845" y="250"/>
                </a:cxn>
                <a:cxn ang="0">
                  <a:pos x="2855" y="245"/>
                </a:cxn>
                <a:cxn ang="0">
                  <a:pos x="2573" y="255"/>
                </a:cxn>
                <a:cxn ang="0">
                  <a:pos x="2405" y="235"/>
                </a:cxn>
                <a:cxn ang="0">
                  <a:pos x="2395" y="223"/>
                </a:cxn>
                <a:cxn ang="0">
                  <a:pos x="1873" y="225"/>
                </a:cxn>
                <a:cxn ang="0">
                  <a:pos x="710" y="225"/>
                </a:cxn>
                <a:cxn ang="0">
                  <a:pos x="633" y="215"/>
                </a:cxn>
                <a:cxn ang="0">
                  <a:pos x="623" y="193"/>
                </a:cxn>
                <a:cxn ang="0">
                  <a:pos x="430" y="195"/>
                </a:cxn>
                <a:cxn ang="0">
                  <a:pos x="380" y="183"/>
                </a:cxn>
                <a:cxn ang="0">
                  <a:pos x="293" y="173"/>
                </a:cxn>
                <a:cxn ang="0">
                  <a:pos x="303" y="165"/>
                </a:cxn>
                <a:cxn ang="0">
                  <a:pos x="193" y="175"/>
                </a:cxn>
                <a:cxn ang="0">
                  <a:pos x="153" y="155"/>
                </a:cxn>
                <a:cxn ang="0">
                  <a:pos x="143" y="140"/>
                </a:cxn>
                <a:cxn ang="0">
                  <a:pos x="130" y="145"/>
                </a:cxn>
                <a:cxn ang="0">
                  <a:pos x="90" y="145"/>
                </a:cxn>
                <a:cxn ang="0">
                  <a:pos x="93" y="138"/>
                </a:cxn>
                <a:cxn ang="0">
                  <a:pos x="83" y="100"/>
                </a:cxn>
                <a:cxn ang="0">
                  <a:pos x="58" y="100"/>
                </a:cxn>
                <a:cxn ang="0">
                  <a:pos x="30" y="88"/>
                </a:cxn>
                <a:cxn ang="0">
                  <a:pos x="15" y="60"/>
                </a:cxn>
                <a:cxn ang="0">
                  <a:pos x="25" y="5"/>
                </a:cxn>
              </a:cxnLst>
              <a:rect l="0" t="0" r="r" b="b"/>
              <a:pathLst>
                <a:path w="4108" h="320">
                  <a:moveTo>
                    <a:pt x="3" y="0"/>
                  </a:moveTo>
                  <a:lnTo>
                    <a:pt x="3" y="30"/>
                  </a:lnTo>
                  <a:lnTo>
                    <a:pt x="15" y="30"/>
                  </a:lnTo>
                  <a:lnTo>
                    <a:pt x="15" y="15"/>
                  </a:lnTo>
                  <a:lnTo>
                    <a:pt x="0" y="15"/>
                  </a:lnTo>
                  <a:lnTo>
                    <a:pt x="5" y="25"/>
                  </a:lnTo>
                  <a:lnTo>
                    <a:pt x="10" y="28"/>
                  </a:lnTo>
                  <a:lnTo>
                    <a:pt x="0" y="1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5" y="85"/>
                  </a:lnTo>
                  <a:lnTo>
                    <a:pt x="10" y="88"/>
                  </a:lnTo>
                  <a:lnTo>
                    <a:pt x="15" y="90"/>
                  </a:lnTo>
                  <a:lnTo>
                    <a:pt x="25" y="90"/>
                  </a:lnTo>
                  <a:lnTo>
                    <a:pt x="25" y="75"/>
                  </a:lnTo>
                  <a:lnTo>
                    <a:pt x="10" y="75"/>
                  </a:lnTo>
                  <a:lnTo>
                    <a:pt x="15" y="85"/>
                  </a:lnTo>
                  <a:lnTo>
                    <a:pt x="20" y="88"/>
                  </a:lnTo>
                  <a:lnTo>
                    <a:pt x="10" y="75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5" y="110"/>
                  </a:lnTo>
                  <a:lnTo>
                    <a:pt x="20" y="113"/>
                  </a:lnTo>
                  <a:lnTo>
                    <a:pt x="25" y="115"/>
                  </a:lnTo>
                  <a:lnTo>
                    <a:pt x="43" y="115"/>
                  </a:lnTo>
                  <a:lnTo>
                    <a:pt x="43" y="100"/>
                  </a:lnTo>
                  <a:lnTo>
                    <a:pt x="28" y="100"/>
                  </a:lnTo>
                  <a:lnTo>
                    <a:pt x="33" y="110"/>
                  </a:lnTo>
                  <a:lnTo>
                    <a:pt x="38" y="113"/>
                  </a:lnTo>
                  <a:lnTo>
                    <a:pt x="28" y="100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33" y="123"/>
                  </a:lnTo>
                  <a:lnTo>
                    <a:pt x="38" y="125"/>
                  </a:lnTo>
                  <a:lnTo>
                    <a:pt x="43" y="128"/>
                  </a:lnTo>
                  <a:lnTo>
                    <a:pt x="78" y="128"/>
                  </a:lnTo>
                  <a:lnTo>
                    <a:pt x="78" y="113"/>
                  </a:lnTo>
                  <a:lnTo>
                    <a:pt x="63" y="113"/>
                  </a:lnTo>
                  <a:lnTo>
                    <a:pt x="68" y="123"/>
                  </a:lnTo>
                  <a:lnTo>
                    <a:pt x="73" y="125"/>
                  </a:lnTo>
                  <a:lnTo>
                    <a:pt x="63" y="113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8" y="148"/>
                  </a:lnTo>
                  <a:lnTo>
                    <a:pt x="73" y="150"/>
                  </a:lnTo>
                  <a:lnTo>
                    <a:pt x="78" y="153"/>
                  </a:lnTo>
                  <a:lnTo>
                    <a:pt x="90" y="153"/>
                  </a:lnTo>
                  <a:lnTo>
                    <a:pt x="90" y="138"/>
                  </a:lnTo>
                  <a:lnTo>
                    <a:pt x="75" y="138"/>
                  </a:lnTo>
                  <a:lnTo>
                    <a:pt x="80" y="148"/>
                  </a:lnTo>
                  <a:lnTo>
                    <a:pt x="85" y="150"/>
                  </a:lnTo>
                  <a:lnTo>
                    <a:pt x="75" y="138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80" y="155"/>
                  </a:lnTo>
                  <a:lnTo>
                    <a:pt x="85" y="158"/>
                  </a:lnTo>
                  <a:lnTo>
                    <a:pt x="90" y="160"/>
                  </a:lnTo>
                  <a:lnTo>
                    <a:pt x="115" y="160"/>
                  </a:lnTo>
                  <a:lnTo>
                    <a:pt x="115" y="145"/>
                  </a:lnTo>
                  <a:lnTo>
                    <a:pt x="100" y="145"/>
                  </a:lnTo>
                  <a:lnTo>
                    <a:pt x="105" y="155"/>
                  </a:lnTo>
                  <a:lnTo>
                    <a:pt x="110" y="158"/>
                  </a:lnTo>
                  <a:lnTo>
                    <a:pt x="100" y="145"/>
                  </a:lnTo>
                  <a:lnTo>
                    <a:pt x="100" y="155"/>
                  </a:lnTo>
                  <a:lnTo>
                    <a:pt x="100" y="155"/>
                  </a:lnTo>
                  <a:lnTo>
                    <a:pt x="105" y="165"/>
                  </a:lnTo>
                  <a:lnTo>
                    <a:pt x="110" y="168"/>
                  </a:lnTo>
                  <a:lnTo>
                    <a:pt x="115" y="170"/>
                  </a:lnTo>
                  <a:lnTo>
                    <a:pt x="143" y="170"/>
                  </a:lnTo>
                  <a:lnTo>
                    <a:pt x="143" y="155"/>
                  </a:lnTo>
                  <a:lnTo>
                    <a:pt x="128" y="155"/>
                  </a:lnTo>
                  <a:lnTo>
                    <a:pt x="133" y="165"/>
                  </a:lnTo>
                  <a:lnTo>
                    <a:pt x="138" y="168"/>
                  </a:lnTo>
                  <a:lnTo>
                    <a:pt x="128" y="155"/>
                  </a:lnTo>
                  <a:lnTo>
                    <a:pt x="128" y="165"/>
                  </a:lnTo>
                  <a:lnTo>
                    <a:pt x="128" y="165"/>
                  </a:lnTo>
                  <a:lnTo>
                    <a:pt x="133" y="175"/>
                  </a:lnTo>
                  <a:lnTo>
                    <a:pt x="138" y="178"/>
                  </a:lnTo>
                  <a:lnTo>
                    <a:pt x="143" y="180"/>
                  </a:lnTo>
                  <a:lnTo>
                    <a:pt x="178" y="180"/>
                  </a:lnTo>
                  <a:lnTo>
                    <a:pt x="178" y="165"/>
                  </a:lnTo>
                  <a:lnTo>
                    <a:pt x="163" y="165"/>
                  </a:lnTo>
                  <a:lnTo>
                    <a:pt x="168" y="175"/>
                  </a:lnTo>
                  <a:lnTo>
                    <a:pt x="173" y="178"/>
                  </a:lnTo>
                  <a:lnTo>
                    <a:pt x="163" y="165"/>
                  </a:lnTo>
                  <a:lnTo>
                    <a:pt x="163" y="175"/>
                  </a:lnTo>
                  <a:lnTo>
                    <a:pt x="163" y="175"/>
                  </a:lnTo>
                  <a:lnTo>
                    <a:pt x="168" y="185"/>
                  </a:lnTo>
                  <a:lnTo>
                    <a:pt x="173" y="188"/>
                  </a:lnTo>
                  <a:lnTo>
                    <a:pt x="178" y="190"/>
                  </a:lnTo>
                  <a:lnTo>
                    <a:pt x="293" y="190"/>
                  </a:lnTo>
                  <a:lnTo>
                    <a:pt x="293" y="175"/>
                  </a:lnTo>
                  <a:lnTo>
                    <a:pt x="278" y="175"/>
                  </a:lnTo>
                  <a:lnTo>
                    <a:pt x="283" y="185"/>
                  </a:lnTo>
                  <a:lnTo>
                    <a:pt x="288" y="188"/>
                  </a:lnTo>
                  <a:lnTo>
                    <a:pt x="278" y="175"/>
                  </a:lnTo>
                  <a:lnTo>
                    <a:pt x="278" y="188"/>
                  </a:lnTo>
                  <a:lnTo>
                    <a:pt x="278" y="188"/>
                  </a:lnTo>
                  <a:lnTo>
                    <a:pt x="283" y="198"/>
                  </a:lnTo>
                  <a:lnTo>
                    <a:pt x="288" y="200"/>
                  </a:lnTo>
                  <a:lnTo>
                    <a:pt x="293" y="203"/>
                  </a:lnTo>
                  <a:lnTo>
                    <a:pt x="375" y="203"/>
                  </a:lnTo>
                  <a:lnTo>
                    <a:pt x="375" y="188"/>
                  </a:lnTo>
                  <a:lnTo>
                    <a:pt x="360" y="188"/>
                  </a:lnTo>
                  <a:lnTo>
                    <a:pt x="365" y="198"/>
                  </a:lnTo>
                  <a:lnTo>
                    <a:pt x="370" y="200"/>
                  </a:lnTo>
                  <a:lnTo>
                    <a:pt x="360" y="188"/>
                  </a:lnTo>
                  <a:lnTo>
                    <a:pt x="360" y="195"/>
                  </a:lnTo>
                  <a:lnTo>
                    <a:pt x="360" y="195"/>
                  </a:lnTo>
                  <a:lnTo>
                    <a:pt x="365" y="205"/>
                  </a:lnTo>
                  <a:lnTo>
                    <a:pt x="370" y="208"/>
                  </a:lnTo>
                  <a:lnTo>
                    <a:pt x="375" y="210"/>
                  </a:lnTo>
                  <a:lnTo>
                    <a:pt x="415" y="210"/>
                  </a:lnTo>
                  <a:lnTo>
                    <a:pt x="415" y="195"/>
                  </a:lnTo>
                  <a:lnTo>
                    <a:pt x="400" y="195"/>
                  </a:lnTo>
                  <a:lnTo>
                    <a:pt x="405" y="205"/>
                  </a:lnTo>
                  <a:lnTo>
                    <a:pt x="410" y="208"/>
                  </a:lnTo>
                  <a:lnTo>
                    <a:pt x="400" y="195"/>
                  </a:lnTo>
                  <a:lnTo>
                    <a:pt x="400" y="205"/>
                  </a:lnTo>
                  <a:lnTo>
                    <a:pt x="400" y="205"/>
                  </a:lnTo>
                  <a:lnTo>
                    <a:pt x="405" y="215"/>
                  </a:lnTo>
                  <a:lnTo>
                    <a:pt x="410" y="218"/>
                  </a:lnTo>
                  <a:lnTo>
                    <a:pt x="415" y="220"/>
                  </a:lnTo>
                  <a:lnTo>
                    <a:pt x="618" y="220"/>
                  </a:lnTo>
                  <a:lnTo>
                    <a:pt x="618" y="205"/>
                  </a:lnTo>
                  <a:lnTo>
                    <a:pt x="603" y="205"/>
                  </a:lnTo>
                  <a:lnTo>
                    <a:pt x="608" y="215"/>
                  </a:lnTo>
                  <a:lnTo>
                    <a:pt x="613" y="218"/>
                  </a:lnTo>
                  <a:lnTo>
                    <a:pt x="603" y="205"/>
                  </a:lnTo>
                  <a:lnTo>
                    <a:pt x="603" y="215"/>
                  </a:lnTo>
                  <a:lnTo>
                    <a:pt x="603" y="215"/>
                  </a:lnTo>
                  <a:lnTo>
                    <a:pt x="608" y="225"/>
                  </a:lnTo>
                  <a:lnTo>
                    <a:pt x="613" y="228"/>
                  </a:lnTo>
                  <a:lnTo>
                    <a:pt x="618" y="230"/>
                  </a:lnTo>
                  <a:lnTo>
                    <a:pt x="710" y="230"/>
                  </a:lnTo>
                  <a:lnTo>
                    <a:pt x="710" y="215"/>
                  </a:lnTo>
                  <a:lnTo>
                    <a:pt x="695" y="215"/>
                  </a:lnTo>
                  <a:lnTo>
                    <a:pt x="700" y="225"/>
                  </a:lnTo>
                  <a:lnTo>
                    <a:pt x="705" y="228"/>
                  </a:lnTo>
                  <a:lnTo>
                    <a:pt x="695" y="215"/>
                  </a:lnTo>
                  <a:lnTo>
                    <a:pt x="695" y="225"/>
                  </a:lnTo>
                  <a:lnTo>
                    <a:pt x="695" y="225"/>
                  </a:lnTo>
                  <a:lnTo>
                    <a:pt x="700" y="235"/>
                  </a:lnTo>
                  <a:lnTo>
                    <a:pt x="705" y="238"/>
                  </a:lnTo>
                  <a:lnTo>
                    <a:pt x="710" y="240"/>
                  </a:lnTo>
                  <a:lnTo>
                    <a:pt x="1858" y="240"/>
                  </a:lnTo>
                  <a:lnTo>
                    <a:pt x="1858" y="225"/>
                  </a:lnTo>
                  <a:lnTo>
                    <a:pt x="1843" y="225"/>
                  </a:lnTo>
                  <a:lnTo>
                    <a:pt x="1848" y="235"/>
                  </a:lnTo>
                  <a:lnTo>
                    <a:pt x="1853" y="238"/>
                  </a:lnTo>
                  <a:lnTo>
                    <a:pt x="1843" y="225"/>
                  </a:lnTo>
                  <a:lnTo>
                    <a:pt x="1843" y="238"/>
                  </a:lnTo>
                  <a:lnTo>
                    <a:pt x="1843" y="238"/>
                  </a:lnTo>
                  <a:lnTo>
                    <a:pt x="1848" y="248"/>
                  </a:lnTo>
                  <a:lnTo>
                    <a:pt x="1853" y="250"/>
                  </a:lnTo>
                  <a:lnTo>
                    <a:pt x="1858" y="253"/>
                  </a:lnTo>
                  <a:lnTo>
                    <a:pt x="2395" y="253"/>
                  </a:lnTo>
                  <a:lnTo>
                    <a:pt x="2395" y="238"/>
                  </a:lnTo>
                  <a:lnTo>
                    <a:pt x="2380" y="238"/>
                  </a:lnTo>
                  <a:lnTo>
                    <a:pt x="2385" y="248"/>
                  </a:lnTo>
                  <a:lnTo>
                    <a:pt x="2390" y="250"/>
                  </a:lnTo>
                  <a:lnTo>
                    <a:pt x="2380" y="238"/>
                  </a:lnTo>
                  <a:lnTo>
                    <a:pt x="2380" y="245"/>
                  </a:lnTo>
                  <a:lnTo>
                    <a:pt x="2380" y="245"/>
                  </a:lnTo>
                  <a:lnTo>
                    <a:pt x="2385" y="255"/>
                  </a:lnTo>
                  <a:lnTo>
                    <a:pt x="2390" y="258"/>
                  </a:lnTo>
                  <a:lnTo>
                    <a:pt x="2395" y="260"/>
                  </a:lnTo>
                  <a:lnTo>
                    <a:pt x="2558" y="260"/>
                  </a:lnTo>
                  <a:lnTo>
                    <a:pt x="2558" y="245"/>
                  </a:lnTo>
                  <a:lnTo>
                    <a:pt x="2543" y="245"/>
                  </a:lnTo>
                  <a:lnTo>
                    <a:pt x="2548" y="255"/>
                  </a:lnTo>
                  <a:lnTo>
                    <a:pt x="2553" y="258"/>
                  </a:lnTo>
                  <a:lnTo>
                    <a:pt x="2543" y="245"/>
                  </a:lnTo>
                  <a:lnTo>
                    <a:pt x="2543" y="255"/>
                  </a:lnTo>
                  <a:lnTo>
                    <a:pt x="2543" y="255"/>
                  </a:lnTo>
                  <a:lnTo>
                    <a:pt x="2548" y="265"/>
                  </a:lnTo>
                  <a:lnTo>
                    <a:pt x="2553" y="268"/>
                  </a:lnTo>
                  <a:lnTo>
                    <a:pt x="2558" y="270"/>
                  </a:lnTo>
                  <a:lnTo>
                    <a:pt x="2845" y="270"/>
                  </a:lnTo>
                  <a:lnTo>
                    <a:pt x="2845" y="255"/>
                  </a:lnTo>
                  <a:lnTo>
                    <a:pt x="2830" y="255"/>
                  </a:lnTo>
                  <a:lnTo>
                    <a:pt x="2835" y="265"/>
                  </a:lnTo>
                  <a:lnTo>
                    <a:pt x="2840" y="268"/>
                  </a:lnTo>
                  <a:lnTo>
                    <a:pt x="2830" y="255"/>
                  </a:lnTo>
                  <a:lnTo>
                    <a:pt x="2830" y="265"/>
                  </a:lnTo>
                  <a:lnTo>
                    <a:pt x="2830" y="265"/>
                  </a:lnTo>
                  <a:lnTo>
                    <a:pt x="2835" y="275"/>
                  </a:lnTo>
                  <a:lnTo>
                    <a:pt x="2840" y="278"/>
                  </a:lnTo>
                  <a:lnTo>
                    <a:pt x="2845" y="280"/>
                  </a:lnTo>
                  <a:lnTo>
                    <a:pt x="3050" y="280"/>
                  </a:lnTo>
                  <a:lnTo>
                    <a:pt x="3050" y="265"/>
                  </a:lnTo>
                  <a:lnTo>
                    <a:pt x="3035" y="265"/>
                  </a:lnTo>
                  <a:lnTo>
                    <a:pt x="3040" y="275"/>
                  </a:lnTo>
                  <a:lnTo>
                    <a:pt x="3045" y="278"/>
                  </a:lnTo>
                  <a:lnTo>
                    <a:pt x="3035" y="265"/>
                  </a:lnTo>
                  <a:lnTo>
                    <a:pt x="3035" y="275"/>
                  </a:lnTo>
                  <a:lnTo>
                    <a:pt x="3035" y="275"/>
                  </a:lnTo>
                  <a:lnTo>
                    <a:pt x="3040" y="285"/>
                  </a:lnTo>
                  <a:lnTo>
                    <a:pt x="3045" y="288"/>
                  </a:lnTo>
                  <a:lnTo>
                    <a:pt x="3050" y="290"/>
                  </a:lnTo>
                  <a:lnTo>
                    <a:pt x="3410" y="290"/>
                  </a:lnTo>
                  <a:lnTo>
                    <a:pt x="3410" y="275"/>
                  </a:lnTo>
                  <a:lnTo>
                    <a:pt x="3395" y="275"/>
                  </a:lnTo>
                  <a:lnTo>
                    <a:pt x="3400" y="285"/>
                  </a:lnTo>
                  <a:lnTo>
                    <a:pt x="3405" y="288"/>
                  </a:lnTo>
                  <a:lnTo>
                    <a:pt x="3395" y="275"/>
                  </a:lnTo>
                  <a:lnTo>
                    <a:pt x="3395" y="288"/>
                  </a:lnTo>
                  <a:lnTo>
                    <a:pt x="3395" y="288"/>
                  </a:lnTo>
                  <a:lnTo>
                    <a:pt x="3400" y="298"/>
                  </a:lnTo>
                  <a:lnTo>
                    <a:pt x="3405" y="300"/>
                  </a:lnTo>
                  <a:lnTo>
                    <a:pt x="3410" y="303"/>
                  </a:lnTo>
                  <a:lnTo>
                    <a:pt x="3783" y="303"/>
                  </a:lnTo>
                  <a:lnTo>
                    <a:pt x="3783" y="288"/>
                  </a:lnTo>
                  <a:lnTo>
                    <a:pt x="3768" y="288"/>
                  </a:lnTo>
                  <a:lnTo>
                    <a:pt x="3773" y="298"/>
                  </a:lnTo>
                  <a:lnTo>
                    <a:pt x="3778" y="300"/>
                  </a:lnTo>
                  <a:lnTo>
                    <a:pt x="3768" y="288"/>
                  </a:lnTo>
                  <a:lnTo>
                    <a:pt x="3768" y="295"/>
                  </a:lnTo>
                  <a:lnTo>
                    <a:pt x="3768" y="295"/>
                  </a:lnTo>
                  <a:lnTo>
                    <a:pt x="3773" y="305"/>
                  </a:lnTo>
                  <a:lnTo>
                    <a:pt x="3778" y="308"/>
                  </a:lnTo>
                  <a:lnTo>
                    <a:pt x="3783" y="310"/>
                  </a:lnTo>
                  <a:lnTo>
                    <a:pt x="3950" y="310"/>
                  </a:lnTo>
                  <a:lnTo>
                    <a:pt x="3950" y="295"/>
                  </a:lnTo>
                  <a:lnTo>
                    <a:pt x="3935" y="295"/>
                  </a:lnTo>
                  <a:lnTo>
                    <a:pt x="3940" y="305"/>
                  </a:lnTo>
                  <a:lnTo>
                    <a:pt x="3945" y="308"/>
                  </a:lnTo>
                  <a:lnTo>
                    <a:pt x="3935" y="295"/>
                  </a:lnTo>
                  <a:lnTo>
                    <a:pt x="3935" y="305"/>
                  </a:lnTo>
                  <a:lnTo>
                    <a:pt x="3935" y="305"/>
                  </a:lnTo>
                  <a:lnTo>
                    <a:pt x="3940" y="315"/>
                  </a:lnTo>
                  <a:lnTo>
                    <a:pt x="3945" y="318"/>
                  </a:lnTo>
                  <a:lnTo>
                    <a:pt x="3950" y="320"/>
                  </a:lnTo>
                  <a:lnTo>
                    <a:pt x="4108" y="320"/>
                  </a:lnTo>
                  <a:lnTo>
                    <a:pt x="4108" y="290"/>
                  </a:lnTo>
                  <a:lnTo>
                    <a:pt x="3950" y="290"/>
                  </a:lnTo>
                  <a:lnTo>
                    <a:pt x="3965" y="305"/>
                  </a:lnTo>
                  <a:lnTo>
                    <a:pt x="3960" y="295"/>
                  </a:lnTo>
                  <a:lnTo>
                    <a:pt x="3955" y="293"/>
                  </a:lnTo>
                  <a:lnTo>
                    <a:pt x="3950" y="305"/>
                  </a:lnTo>
                  <a:lnTo>
                    <a:pt x="3965" y="305"/>
                  </a:lnTo>
                  <a:lnTo>
                    <a:pt x="3965" y="295"/>
                  </a:lnTo>
                  <a:lnTo>
                    <a:pt x="3965" y="295"/>
                  </a:lnTo>
                  <a:lnTo>
                    <a:pt x="3960" y="285"/>
                  </a:lnTo>
                  <a:lnTo>
                    <a:pt x="3955" y="283"/>
                  </a:lnTo>
                  <a:lnTo>
                    <a:pt x="3950" y="280"/>
                  </a:lnTo>
                  <a:lnTo>
                    <a:pt x="3783" y="280"/>
                  </a:lnTo>
                  <a:lnTo>
                    <a:pt x="3798" y="295"/>
                  </a:lnTo>
                  <a:lnTo>
                    <a:pt x="3793" y="285"/>
                  </a:lnTo>
                  <a:lnTo>
                    <a:pt x="3788" y="283"/>
                  </a:lnTo>
                  <a:lnTo>
                    <a:pt x="3783" y="295"/>
                  </a:lnTo>
                  <a:lnTo>
                    <a:pt x="3798" y="295"/>
                  </a:lnTo>
                  <a:lnTo>
                    <a:pt x="3798" y="288"/>
                  </a:lnTo>
                  <a:lnTo>
                    <a:pt x="3798" y="288"/>
                  </a:lnTo>
                  <a:lnTo>
                    <a:pt x="3793" y="278"/>
                  </a:lnTo>
                  <a:lnTo>
                    <a:pt x="3788" y="275"/>
                  </a:lnTo>
                  <a:lnTo>
                    <a:pt x="3783" y="273"/>
                  </a:lnTo>
                  <a:lnTo>
                    <a:pt x="3410" y="273"/>
                  </a:lnTo>
                  <a:lnTo>
                    <a:pt x="3425" y="288"/>
                  </a:lnTo>
                  <a:lnTo>
                    <a:pt x="3420" y="278"/>
                  </a:lnTo>
                  <a:lnTo>
                    <a:pt x="3415" y="275"/>
                  </a:lnTo>
                  <a:lnTo>
                    <a:pt x="3410" y="288"/>
                  </a:lnTo>
                  <a:lnTo>
                    <a:pt x="3425" y="288"/>
                  </a:lnTo>
                  <a:lnTo>
                    <a:pt x="3425" y="275"/>
                  </a:lnTo>
                  <a:lnTo>
                    <a:pt x="3425" y="275"/>
                  </a:lnTo>
                  <a:lnTo>
                    <a:pt x="3420" y="265"/>
                  </a:lnTo>
                  <a:lnTo>
                    <a:pt x="3415" y="263"/>
                  </a:lnTo>
                  <a:lnTo>
                    <a:pt x="3410" y="260"/>
                  </a:lnTo>
                  <a:lnTo>
                    <a:pt x="3050" y="260"/>
                  </a:lnTo>
                  <a:lnTo>
                    <a:pt x="3065" y="275"/>
                  </a:lnTo>
                  <a:lnTo>
                    <a:pt x="3060" y="265"/>
                  </a:lnTo>
                  <a:lnTo>
                    <a:pt x="3055" y="263"/>
                  </a:lnTo>
                  <a:lnTo>
                    <a:pt x="3050" y="275"/>
                  </a:lnTo>
                  <a:lnTo>
                    <a:pt x="3065" y="275"/>
                  </a:lnTo>
                  <a:lnTo>
                    <a:pt x="3065" y="265"/>
                  </a:lnTo>
                  <a:lnTo>
                    <a:pt x="3065" y="265"/>
                  </a:lnTo>
                  <a:lnTo>
                    <a:pt x="3060" y="255"/>
                  </a:lnTo>
                  <a:lnTo>
                    <a:pt x="3055" y="253"/>
                  </a:lnTo>
                  <a:lnTo>
                    <a:pt x="3050" y="250"/>
                  </a:lnTo>
                  <a:lnTo>
                    <a:pt x="2845" y="250"/>
                  </a:lnTo>
                  <a:lnTo>
                    <a:pt x="2860" y="265"/>
                  </a:lnTo>
                  <a:lnTo>
                    <a:pt x="2855" y="255"/>
                  </a:lnTo>
                  <a:lnTo>
                    <a:pt x="2850" y="253"/>
                  </a:lnTo>
                  <a:lnTo>
                    <a:pt x="2845" y="265"/>
                  </a:lnTo>
                  <a:lnTo>
                    <a:pt x="2860" y="265"/>
                  </a:lnTo>
                  <a:lnTo>
                    <a:pt x="2860" y="255"/>
                  </a:lnTo>
                  <a:lnTo>
                    <a:pt x="2860" y="255"/>
                  </a:lnTo>
                  <a:lnTo>
                    <a:pt x="2855" y="245"/>
                  </a:lnTo>
                  <a:lnTo>
                    <a:pt x="2850" y="243"/>
                  </a:lnTo>
                  <a:lnTo>
                    <a:pt x="2845" y="240"/>
                  </a:lnTo>
                  <a:lnTo>
                    <a:pt x="2558" y="240"/>
                  </a:lnTo>
                  <a:lnTo>
                    <a:pt x="2573" y="255"/>
                  </a:lnTo>
                  <a:lnTo>
                    <a:pt x="2568" y="245"/>
                  </a:lnTo>
                  <a:lnTo>
                    <a:pt x="2563" y="243"/>
                  </a:lnTo>
                  <a:lnTo>
                    <a:pt x="2558" y="255"/>
                  </a:lnTo>
                  <a:lnTo>
                    <a:pt x="2573" y="255"/>
                  </a:lnTo>
                  <a:lnTo>
                    <a:pt x="2573" y="245"/>
                  </a:lnTo>
                  <a:lnTo>
                    <a:pt x="2573" y="245"/>
                  </a:lnTo>
                  <a:lnTo>
                    <a:pt x="2568" y="235"/>
                  </a:lnTo>
                  <a:lnTo>
                    <a:pt x="2563" y="233"/>
                  </a:lnTo>
                  <a:lnTo>
                    <a:pt x="2558" y="230"/>
                  </a:lnTo>
                  <a:lnTo>
                    <a:pt x="2395" y="230"/>
                  </a:lnTo>
                  <a:lnTo>
                    <a:pt x="2410" y="245"/>
                  </a:lnTo>
                  <a:lnTo>
                    <a:pt x="2405" y="235"/>
                  </a:lnTo>
                  <a:lnTo>
                    <a:pt x="2400" y="233"/>
                  </a:lnTo>
                  <a:lnTo>
                    <a:pt x="2395" y="245"/>
                  </a:lnTo>
                  <a:lnTo>
                    <a:pt x="2410" y="245"/>
                  </a:lnTo>
                  <a:lnTo>
                    <a:pt x="2410" y="238"/>
                  </a:lnTo>
                  <a:lnTo>
                    <a:pt x="2410" y="238"/>
                  </a:lnTo>
                  <a:lnTo>
                    <a:pt x="2405" y="228"/>
                  </a:lnTo>
                  <a:lnTo>
                    <a:pt x="2400" y="225"/>
                  </a:lnTo>
                  <a:lnTo>
                    <a:pt x="2395" y="223"/>
                  </a:lnTo>
                  <a:lnTo>
                    <a:pt x="1858" y="223"/>
                  </a:lnTo>
                  <a:lnTo>
                    <a:pt x="1873" y="238"/>
                  </a:lnTo>
                  <a:lnTo>
                    <a:pt x="1868" y="228"/>
                  </a:lnTo>
                  <a:lnTo>
                    <a:pt x="1863" y="225"/>
                  </a:lnTo>
                  <a:lnTo>
                    <a:pt x="1858" y="238"/>
                  </a:lnTo>
                  <a:lnTo>
                    <a:pt x="1873" y="238"/>
                  </a:lnTo>
                  <a:lnTo>
                    <a:pt x="1873" y="225"/>
                  </a:lnTo>
                  <a:lnTo>
                    <a:pt x="1873" y="225"/>
                  </a:lnTo>
                  <a:lnTo>
                    <a:pt x="1868" y="215"/>
                  </a:lnTo>
                  <a:lnTo>
                    <a:pt x="1863" y="213"/>
                  </a:lnTo>
                  <a:lnTo>
                    <a:pt x="1858" y="210"/>
                  </a:lnTo>
                  <a:lnTo>
                    <a:pt x="710" y="210"/>
                  </a:lnTo>
                  <a:lnTo>
                    <a:pt x="725" y="225"/>
                  </a:lnTo>
                  <a:lnTo>
                    <a:pt x="720" y="215"/>
                  </a:lnTo>
                  <a:lnTo>
                    <a:pt x="715" y="213"/>
                  </a:lnTo>
                  <a:lnTo>
                    <a:pt x="710" y="225"/>
                  </a:lnTo>
                  <a:lnTo>
                    <a:pt x="725" y="225"/>
                  </a:lnTo>
                  <a:lnTo>
                    <a:pt x="725" y="215"/>
                  </a:lnTo>
                  <a:lnTo>
                    <a:pt x="725" y="215"/>
                  </a:lnTo>
                  <a:lnTo>
                    <a:pt x="720" y="205"/>
                  </a:lnTo>
                  <a:lnTo>
                    <a:pt x="715" y="203"/>
                  </a:lnTo>
                  <a:lnTo>
                    <a:pt x="710" y="200"/>
                  </a:lnTo>
                  <a:lnTo>
                    <a:pt x="618" y="200"/>
                  </a:lnTo>
                  <a:lnTo>
                    <a:pt x="633" y="215"/>
                  </a:lnTo>
                  <a:lnTo>
                    <a:pt x="628" y="205"/>
                  </a:lnTo>
                  <a:lnTo>
                    <a:pt x="623" y="203"/>
                  </a:lnTo>
                  <a:lnTo>
                    <a:pt x="618" y="215"/>
                  </a:lnTo>
                  <a:lnTo>
                    <a:pt x="633" y="215"/>
                  </a:lnTo>
                  <a:lnTo>
                    <a:pt x="633" y="205"/>
                  </a:lnTo>
                  <a:lnTo>
                    <a:pt x="633" y="205"/>
                  </a:lnTo>
                  <a:lnTo>
                    <a:pt x="628" y="195"/>
                  </a:lnTo>
                  <a:lnTo>
                    <a:pt x="623" y="193"/>
                  </a:lnTo>
                  <a:lnTo>
                    <a:pt x="618" y="190"/>
                  </a:lnTo>
                  <a:lnTo>
                    <a:pt x="415" y="190"/>
                  </a:lnTo>
                  <a:lnTo>
                    <a:pt x="430" y="205"/>
                  </a:lnTo>
                  <a:lnTo>
                    <a:pt x="425" y="195"/>
                  </a:lnTo>
                  <a:lnTo>
                    <a:pt x="420" y="193"/>
                  </a:lnTo>
                  <a:lnTo>
                    <a:pt x="415" y="205"/>
                  </a:lnTo>
                  <a:lnTo>
                    <a:pt x="430" y="205"/>
                  </a:lnTo>
                  <a:lnTo>
                    <a:pt x="430" y="195"/>
                  </a:lnTo>
                  <a:lnTo>
                    <a:pt x="430" y="195"/>
                  </a:lnTo>
                  <a:lnTo>
                    <a:pt x="425" y="185"/>
                  </a:lnTo>
                  <a:lnTo>
                    <a:pt x="420" y="183"/>
                  </a:lnTo>
                  <a:lnTo>
                    <a:pt x="415" y="180"/>
                  </a:lnTo>
                  <a:lnTo>
                    <a:pt x="375" y="180"/>
                  </a:lnTo>
                  <a:lnTo>
                    <a:pt x="390" y="195"/>
                  </a:lnTo>
                  <a:lnTo>
                    <a:pt x="385" y="185"/>
                  </a:lnTo>
                  <a:lnTo>
                    <a:pt x="380" y="183"/>
                  </a:lnTo>
                  <a:lnTo>
                    <a:pt x="375" y="195"/>
                  </a:lnTo>
                  <a:lnTo>
                    <a:pt x="390" y="195"/>
                  </a:lnTo>
                  <a:lnTo>
                    <a:pt x="390" y="188"/>
                  </a:lnTo>
                  <a:lnTo>
                    <a:pt x="390" y="188"/>
                  </a:lnTo>
                  <a:lnTo>
                    <a:pt x="385" y="178"/>
                  </a:lnTo>
                  <a:lnTo>
                    <a:pt x="380" y="175"/>
                  </a:lnTo>
                  <a:lnTo>
                    <a:pt x="375" y="173"/>
                  </a:lnTo>
                  <a:lnTo>
                    <a:pt x="293" y="173"/>
                  </a:lnTo>
                  <a:lnTo>
                    <a:pt x="308" y="188"/>
                  </a:lnTo>
                  <a:lnTo>
                    <a:pt x="303" y="178"/>
                  </a:lnTo>
                  <a:lnTo>
                    <a:pt x="298" y="175"/>
                  </a:lnTo>
                  <a:lnTo>
                    <a:pt x="293" y="188"/>
                  </a:lnTo>
                  <a:lnTo>
                    <a:pt x="308" y="188"/>
                  </a:lnTo>
                  <a:lnTo>
                    <a:pt x="308" y="175"/>
                  </a:lnTo>
                  <a:lnTo>
                    <a:pt x="308" y="175"/>
                  </a:lnTo>
                  <a:lnTo>
                    <a:pt x="303" y="165"/>
                  </a:lnTo>
                  <a:lnTo>
                    <a:pt x="298" y="163"/>
                  </a:lnTo>
                  <a:lnTo>
                    <a:pt x="293" y="160"/>
                  </a:lnTo>
                  <a:lnTo>
                    <a:pt x="178" y="160"/>
                  </a:lnTo>
                  <a:lnTo>
                    <a:pt x="193" y="175"/>
                  </a:lnTo>
                  <a:lnTo>
                    <a:pt x="188" y="165"/>
                  </a:lnTo>
                  <a:lnTo>
                    <a:pt x="183" y="163"/>
                  </a:lnTo>
                  <a:lnTo>
                    <a:pt x="178" y="175"/>
                  </a:lnTo>
                  <a:lnTo>
                    <a:pt x="193" y="175"/>
                  </a:lnTo>
                  <a:lnTo>
                    <a:pt x="193" y="165"/>
                  </a:lnTo>
                  <a:lnTo>
                    <a:pt x="193" y="165"/>
                  </a:lnTo>
                  <a:lnTo>
                    <a:pt x="188" y="155"/>
                  </a:lnTo>
                  <a:lnTo>
                    <a:pt x="183" y="153"/>
                  </a:lnTo>
                  <a:lnTo>
                    <a:pt x="178" y="150"/>
                  </a:lnTo>
                  <a:lnTo>
                    <a:pt x="143" y="150"/>
                  </a:lnTo>
                  <a:lnTo>
                    <a:pt x="158" y="165"/>
                  </a:lnTo>
                  <a:lnTo>
                    <a:pt x="153" y="155"/>
                  </a:lnTo>
                  <a:lnTo>
                    <a:pt x="148" y="153"/>
                  </a:lnTo>
                  <a:lnTo>
                    <a:pt x="143" y="165"/>
                  </a:lnTo>
                  <a:lnTo>
                    <a:pt x="158" y="165"/>
                  </a:lnTo>
                  <a:lnTo>
                    <a:pt x="158" y="155"/>
                  </a:lnTo>
                  <a:lnTo>
                    <a:pt x="158" y="155"/>
                  </a:lnTo>
                  <a:lnTo>
                    <a:pt x="153" y="145"/>
                  </a:lnTo>
                  <a:lnTo>
                    <a:pt x="148" y="143"/>
                  </a:lnTo>
                  <a:lnTo>
                    <a:pt x="143" y="140"/>
                  </a:lnTo>
                  <a:lnTo>
                    <a:pt x="115" y="140"/>
                  </a:lnTo>
                  <a:lnTo>
                    <a:pt x="130" y="155"/>
                  </a:lnTo>
                  <a:lnTo>
                    <a:pt x="125" y="145"/>
                  </a:lnTo>
                  <a:lnTo>
                    <a:pt x="120" y="143"/>
                  </a:lnTo>
                  <a:lnTo>
                    <a:pt x="115" y="155"/>
                  </a:lnTo>
                  <a:lnTo>
                    <a:pt x="130" y="155"/>
                  </a:lnTo>
                  <a:lnTo>
                    <a:pt x="130" y="145"/>
                  </a:lnTo>
                  <a:lnTo>
                    <a:pt x="130" y="145"/>
                  </a:lnTo>
                  <a:lnTo>
                    <a:pt x="125" y="135"/>
                  </a:lnTo>
                  <a:lnTo>
                    <a:pt x="120" y="133"/>
                  </a:lnTo>
                  <a:lnTo>
                    <a:pt x="115" y="130"/>
                  </a:lnTo>
                  <a:lnTo>
                    <a:pt x="90" y="130"/>
                  </a:lnTo>
                  <a:lnTo>
                    <a:pt x="105" y="145"/>
                  </a:lnTo>
                  <a:lnTo>
                    <a:pt x="100" y="135"/>
                  </a:lnTo>
                  <a:lnTo>
                    <a:pt x="95" y="133"/>
                  </a:lnTo>
                  <a:lnTo>
                    <a:pt x="90" y="145"/>
                  </a:lnTo>
                  <a:lnTo>
                    <a:pt x="105" y="145"/>
                  </a:lnTo>
                  <a:lnTo>
                    <a:pt x="105" y="138"/>
                  </a:lnTo>
                  <a:lnTo>
                    <a:pt x="105" y="138"/>
                  </a:lnTo>
                  <a:lnTo>
                    <a:pt x="100" y="128"/>
                  </a:lnTo>
                  <a:lnTo>
                    <a:pt x="95" y="125"/>
                  </a:lnTo>
                  <a:lnTo>
                    <a:pt x="90" y="123"/>
                  </a:lnTo>
                  <a:lnTo>
                    <a:pt x="78" y="123"/>
                  </a:lnTo>
                  <a:lnTo>
                    <a:pt x="93" y="138"/>
                  </a:lnTo>
                  <a:lnTo>
                    <a:pt x="88" y="128"/>
                  </a:lnTo>
                  <a:lnTo>
                    <a:pt x="83" y="125"/>
                  </a:lnTo>
                  <a:lnTo>
                    <a:pt x="78" y="138"/>
                  </a:lnTo>
                  <a:lnTo>
                    <a:pt x="93" y="138"/>
                  </a:lnTo>
                  <a:lnTo>
                    <a:pt x="93" y="113"/>
                  </a:lnTo>
                  <a:lnTo>
                    <a:pt x="93" y="113"/>
                  </a:lnTo>
                  <a:lnTo>
                    <a:pt x="88" y="103"/>
                  </a:lnTo>
                  <a:lnTo>
                    <a:pt x="83" y="100"/>
                  </a:lnTo>
                  <a:lnTo>
                    <a:pt x="78" y="98"/>
                  </a:lnTo>
                  <a:lnTo>
                    <a:pt x="43" y="98"/>
                  </a:lnTo>
                  <a:lnTo>
                    <a:pt x="58" y="113"/>
                  </a:lnTo>
                  <a:lnTo>
                    <a:pt x="53" y="103"/>
                  </a:lnTo>
                  <a:lnTo>
                    <a:pt x="48" y="100"/>
                  </a:lnTo>
                  <a:lnTo>
                    <a:pt x="43" y="113"/>
                  </a:lnTo>
                  <a:lnTo>
                    <a:pt x="58" y="113"/>
                  </a:lnTo>
                  <a:lnTo>
                    <a:pt x="58" y="100"/>
                  </a:lnTo>
                  <a:lnTo>
                    <a:pt x="58" y="100"/>
                  </a:lnTo>
                  <a:lnTo>
                    <a:pt x="53" y="90"/>
                  </a:lnTo>
                  <a:lnTo>
                    <a:pt x="48" y="88"/>
                  </a:lnTo>
                  <a:lnTo>
                    <a:pt x="43" y="85"/>
                  </a:lnTo>
                  <a:lnTo>
                    <a:pt x="25" y="85"/>
                  </a:lnTo>
                  <a:lnTo>
                    <a:pt x="40" y="100"/>
                  </a:lnTo>
                  <a:lnTo>
                    <a:pt x="35" y="90"/>
                  </a:lnTo>
                  <a:lnTo>
                    <a:pt x="30" y="88"/>
                  </a:lnTo>
                  <a:lnTo>
                    <a:pt x="25" y="100"/>
                  </a:lnTo>
                  <a:lnTo>
                    <a:pt x="40" y="100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35" y="65"/>
                  </a:lnTo>
                  <a:lnTo>
                    <a:pt x="30" y="63"/>
                  </a:lnTo>
                  <a:lnTo>
                    <a:pt x="25" y="60"/>
                  </a:lnTo>
                  <a:lnTo>
                    <a:pt x="15" y="60"/>
                  </a:lnTo>
                  <a:lnTo>
                    <a:pt x="30" y="7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5" y="75"/>
                  </a:lnTo>
                  <a:lnTo>
                    <a:pt x="30" y="7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5" y="5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35" name="Rectangle 27"/>
            <p:cNvSpPr>
              <a:spLocks noChangeAspect="1" noChangeArrowheads="1"/>
            </p:cNvSpPr>
            <p:nvPr/>
          </p:nvSpPr>
          <p:spPr bwMode="auto">
            <a:xfrm>
              <a:off x="2278" y="1759"/>
              <a:ext cx="57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 </a:t>
              </a:r>
              <a:r>
                <a:rPr lang="en-US" sz="14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p = 0.185</a:t>
              </a:r>
              <a:endParaRPr lang="en-US" sz="1400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80636" name="Freeform 28"/>
            <p:cNvSpPr>
              <a:spLocks noChangeAspect="1"/>
            </p:cNvSpPr>
            <p:nvPr/>
          </p:nvSpPr>
          <p:spPr bwMode="auto">
            <a:xfrm>
              <a:off x="1015" y="1956"/>
              <a:ext cx="36" cy="21"/>
            </a:xfrm>
            <a:custGeom>
              <a:avLst/>
              <a:gdLst/>
              <a:ahLst/>
              <a:cxnLst>
                <a:cxn ang="0">
                  <a:pos x="80" y="45"/>
                </a:cxn>
                <a:cxn ang="0">
                  <a:pos x="78" y="0"/>
                </a:cxn>
                <a:cxn ang="0">
                  <a:pos x="0" y="3"/>
                </a:cxn>
                <a:cxn ang="0">
                  <a:pos x="3" y="48"/>
                </a:cxn>
                <a:cxn ang="0">
                  <a:pos x="80" y="45"/>
                </a:cxn>
              </a:cxnLst>
              <a:rect l="0" t="0" r="r" b="b"/>
              <a:pathLst>
                <a:path w="80" h="48">
                  <a:moveTo>
                    <a:pt x="80" y="45"/>
                  </a:moveTo>
                  <a:lnTo>
                    <a:pt x="78" y="0"/>
                  </a:lnTo>
                  <a:lnTo>
                    <a:pt x="0" y="3"/>
                  </a:lnTo>
                  <a:lnTo>
                    <a:pt x="3" y="48"/>
                  </a:lnTo>
                  <a:lnTo>
                    <a:pt x="80" y="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37" name="Freeform 29"/>
            <p:cNvSpPr>
              <a:spLocks noChangeAspect="1"/>
            </p:cNvSpPr>
            <p:nvPr/>
          </p:nvSpPr>
          <p:spPr bwMode="auto">
            <a:xfrm>
              <a:off x="1015" y="1620"/>
              <a:ext cx="36" cy="21"/>
            </a:xfrm>
            <a:custGeom>
              <a:avLst/>
              <a:gdLst/>
              <a:ahLst/>
              <a:cxnLst>
                <a:cxn ang="0">
                  <a:pos x="80" y="45"/>
                </a:cxn>
                <a:cxn ang="0">
                  <a:pos x="78" y="0"/>
                </a:cxn>
                <a:cxn ang="0">
                  <a:pos x="0" y="2"/>
                </a:cxn>
                <a:cxn ang="0">
                  <a:pos x="3" y="47"/>
                </a:cxn>
                <a:cxn ang="0">
                  <a:pos x="80" y="45"/>
                </a:cxn>
              </a:cxnLst>
              <a:rect l="0" t="0" r="r" b="b"/>
              <a:pathLst>
                <a:path w="80" h="47">
                  <a:moveTo>
                    <a:pt x="80" y="45"/>
                  </a:moveTo>
                  <a:lnTo>
                    <a:pt x="78" y="0"/>
                  </a:lnTo>
                  <a:lnTo>
                    <a:pt x="0" y="2"/>
                  </a:lnTo>
                  <a:lnTo>
                    <a:pt x="3" y="47"/>
                  </a:lnTo>
                  <a:lnTo>
                    <a:pt x="80" y="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38" name="Freeform 30"/>
            <p:cNvSpPr>
              <a:spLocks noChangeAspect="1"/>
            </p:cNvSpPr>
            <p:nvPr/>
          </p:nvSpPr>
          <p:spPr bwMode="auto">
            <a:xfrm>
              <a:off x="1015" y="1283"/>
              <a:ext cx="36" cy="21"/>
            </a:xfrm>
            <a:custGeom>
              <a:avLst/>
              <a:gdLst/>
              <a:ahLst/>
              <a:cxnLst>
                <a:cxn ang="0">
                  <a:pos x="80" y="45"/>
                </a:cxn>
                <a:cxn ang="0">
                  <a:pos x="78" y="0"/>
                </a:cxn>
                <a:cxn ang="0">
                  <a:pos x="0" y="2"/>
                </a:cxn>
                <a:cxn ang="0">
                  <a:pos x="3" y="47"/>
                </a:cxn>
                <a:cxn ang="0">
                  <a:pos x="80" y="45"/>
                </a:cxn>
              </a:cxnLst>
              <a:rect l="0" t="0" r="r" b="b"/>
              <a:pathLst>
                <a:path w="80" h="47">
                  <a:moveTo>
                    <a:pt x="80" y="45"/>
                  </a:moveTo>
                  <a:lnTo>
                    <a:pt x="78" y="0"/>
                  </a:lnTo>
                  <a:lnTo>
                    <a:pt x="0" y="2"/>
                  </a:lnTo>
                  <a:lnTo>
                    <a:pt x="3" y="47"/>
                  </a:lnTo>
                  <a:lnTo>
                    <a:pt x="80" y="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39" name="Freeform 31"/>
            <p:cNvSpPr>
              <a:spLocks noChangeAspect="1"/>
            </p:cNvSpPr>
            <p:nvPr/>
          </p:nvSpPr>
          <p:spPr bwMode="auto">
            <a:xfrm>
              <a:off x="1015" y="949"/>
              <a:ext cx="36" cy="20"/>
            </a:xfrm>
            <a:custGeom>
              <a:avLst/>
              <a:gdLst/>
              <a:ahLst/>
              <a:cxnLst>
                <a:cxn ang="0">
                  <a:pos x="80" y="45"/>
                </a:cxn>
                <a:cxn ang="0">
                  <a:pos x="78" y="0"/>
                </a:cxn>
                <a:cxn ang="0">
                  <a:pos x="0" y="2"/>
                </a:cxn>
                <a:cxn ang="0">
                  <a:pos x="3" y="47"/>
                </a:cxn>
                <a:cxn ang="0">
                  <a:pos x="80" y="45"/>
                </a:cxn>
              </a:cxnLst>
              <a:rect l="0" t="0" r="r" b="b"/>
              <a:pathLst>
                <a:path w="80" h="47">
                  <a:moveTo>
                    <a:pt x="80" y="45"/>
                  </a:moveTo>
                  <a:lnTo>
                    <a:pt x="78" y="0"/>
                  </a:lnTo>
                  <a:lnTo>
                    <a:pt x="0" y="2"/>
                  </a:lnTo>
                  <a:lnTo>
                    <a:pt x="3" y="47"/>
                  </a:lnTo>
                  <a:lnTo>
                    <a:pt x="80" y="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40" name="Rectangle 32"/>
            <p:cNvSpPr>
              <a:spLocks noChangeAspect="1" noChangeArrowheads="1"/>
            </p:cNvSpPr>
            <p:nvPr/>
          </p:nvSpPr>
          <p:spPr bwMode="auto">
            <a:xfrm>
              <a:off x="1019" y="2296"/>
              <a:ext cx="1881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41" name="Rectangle 33"/>
            <p:cNvSpPr>
              <a:spLocks noChangeAspect="1" noChangeArrowheads="1"/>
            </p:cNvSpPr>
            <p:nvPr/>
          </p:nvSpPr>
          <p:spPr bwMode="auto">
            <a:xfrm>
              <a:off x="1099" y="2297"/>
              <a:ext cx="20" cy="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42" name="Rectangle 34"/>
            <p:cNvSpPr>
              <a:spLocks noChangeAspect="1" noChangeArrowheads="1"/>
            </p:cNvSpPr>
            <p:nvPr/>
          </p:nvSpPr>
          <p:spPr bwMode="auto">
            <a:xfrm>
              <a:off x="1046" y="897"/>
              <a:ext cx="20" cy="14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43" name="Rectangle 35"/>
            <p:cNvSpPr>
              <a:spLocks noChangeAspect="1" noChangeArrowheads="1"/>
            </p:cNvSpPr>
            <p:nvPr/>
          </p:nvSpPr>
          <p:spPr bwMode="auto">
            <a:xfrm>
              <a:off x="1077" y="2421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0</a:t>
              </a:r>
              <a:endParaRPr lang="en-US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80644" name="Rectangle 36"/>
            <p:cNvSpPr>
              <a:spLocks noChangeAspect="1" noChangeArrowheads="1"/>
            </p:cNvSpPr>
            <p:nvPr/>
          </p:nvSpPr>
          <p:spPr bwMode="auto">
            <a:xfrm>
              <a:off x="1864" y="2421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5</a:t>
              </a:r>
              <a:endParaRPr lang="en-US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80645" name="Rectangle 37"/>
            <p:cNvSpPr>
              <a:spLocks noChangeAspect="1" noChangeArrowheads="1"/>
            </p:cNvSpPr>
            <p:nvPr/>
          </p:nvSpPr>
          <p:spPr bwMode="auto">
            <a:xfrm>
              <a:off x="2545" y="2401"/>
              <a:ext cx="122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10</a:t>
              </a:r>
              <a:endParaRPr lang="en-US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80646" name="Rectangle 38"/>
            <p:cNvSpPr>
              <a:spLocks noChangeAspect="1" noChangeArrowheads="1"/>
            </p:cNvSpPr>
            <p:nvPr/>
          </p:nvSpPr>
          <p:spPr bwMode="auto">
            <a:xfrm>
              <a:off x="1889" y="1270"/>
              <a:ext cx="1073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47" name="Rectangle 39"/>
            <p:cNvSpPr>
              <a:spLocks noChangeAspect="1" noChangeArrowheads="1"/>
            </p:cNvSpPr>
            <p:nvPr/>
          </p:nvSpPr>
          <p:spPr bwMode="auto">
            <a:xfrm>
              <a:off x="1622" y="1246"/>
              <a:ext cx="12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Conservative therapy</a:t>
              </a:r>
              <a:endParaRPr lang="en-US" sz="1400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80648" name="Rectangle 40"/>
            <p:cNvSpPr>
              <a:spLocks noChangeAspect="1" noChangeArrowheads="1"/>
            </p:cNvSpPr>
            <p:nvPr/>
          </p:nvSpPr>
          <p:spPr bwMode="auto">
            <a:xfrm>
              <a:off x="1769" y="889"/>
              <a:ext cx="1081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49" name="Rectangle 41"/>
            <p:cNvSpPr>
              <a:spLocks noChangeAspect="1" noChangeArrowheads="1"/>
            </p:cNvSpPr>
            <p:nvPr/>
          </p:nvSpPr>
          <p:spPr bwMode="auto">
            <a:xfrm>
              <a:off x="1622" y="855"/>
              <a:ext cx="119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Coronary reperfusion</a:t>
              </a:r>
              <a:endParaRPr lang="en-US" sz="1400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580650" name="Rectangle 42"/>
            <p:cNvSpPr>
              <a:spLocks noChangeAspect="1" noChangeArrowheads="1"/>
            </p:cNvSpPr>
            <p:nvPr/>
          </p:nvSpPr>
          <p:spPr bwMode="auto">
            <a:xfrm>
              <a:off x="1588" y="1963"/>
              <a:ext cx="564" cy="198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+mn-cs"/>
                </a:rPr>
                <a:t> CCS 1 </a:t>
              </a:r>
            </a:p>
          </p:txBody>
        </p:sp>
        <p:sp>
          <p:nvSpPr>
            <p:cNvPr id="580651" name="Rectangle 43"/>
            <p:cNvSpPr>
              <a:spLocks noChangeAspect="1" noChangeArrowheads="1"/>
            </p:cNvSpPr>
            <p:nvPr/>
          </p:nvSpPr>
          <p:spPr bwMode="auto">
            <a:xfrm>
              <a:off x="1856" y="2297"/>
              <a:ext cx="20" cy="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52" name="Rectangle 44"/>
            <p:cNvSpPr>
              <a:spLocks noChangeAspect="1" noChangeArrowheads="1"/>
            </p:cNvSpPr>
            <p:nvPr/>
          </p:nvSpPr>
          <p:spPr bwMode="auto">
            <a:xfrm>
              <a:off x="2589" y="2297"/>
              <a:ext cx="20" cy="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653" name="Rectangle 45"/>
            <p:cNvSpPr>
              <a:spLocks noChangeAspect="1" noChangeArrowheads="1"/>
            </p:cNvSpPr>
            <p:nvPr/>
          </p:nvSpPr>
          <p:spPr bwMode="auto">
            <a:xfrm rot="16200000">
              <a:off x="12" y="1561"/>
              <a:ext cx="11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Cumulative survival</a:t>
              </a:r>
              <a:endParaRPr lang="en-US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4" name="Group 46"/>
            <p:cNvGrpSpPr>
              <a:grpSpLocks noChangeAspect="1"/>
            </p:cNvGrpSpPr>
            <p:nvPr/>
          </p:nvGrpSpPr>
          <p:grpSpPr bwMode="auto">
            <a:xfrm>
              <a:off x="745" y="898"/>
              <a:ext cx="213" cy="1457"/>
              <a:chOff x="733" y="786"/>
              <a:chExt cx="194" cy="1324"/>
            </a:xfrm>
          </p:grpSpPr>
          <p:sp>
            <p:nvSpPr>
              <p:cNvPr id="580655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733" y="1087"/>
                <a:ext cx="194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0.75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656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733" y="786"/>
                <a:ext cx="19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1.00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657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733" y="2006"/>
                <a:ext cx="194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0.00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658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733" y="1701"/>
                <a:ext cx="19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0.25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659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733" y="1396"/>
                <a:ext cx="194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0.50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</p:grpSp>
      </p:grpSp>
      <p:sp>
        <p:nvSpPr>
          <p:cNvPr id="580660" name="Rectangle 52"/>
          <p:cNvSpPr>
            <a:spLocks noChangeAspect="1" noChangeArrowheads="1"/>
          </p:cNvSpPr>
          <p:nvPr/>
        </p:nvSpPr>
        <p:spPr bwMode="auto">
          <a:xfrm>
            <a:off x="4225925" y="6540500"/>
            <a:ext cx="15446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80661" name="Rectangle 53"/>
          <p:cNvSpPr>
            <a:spLocks noChangeAspect="1" noChangeArrowheads="1"/>
          </p:cNvSpPr>
          <p:nvPr/>
        </p:nvSpPr>
        <p:spPr bwMode="auto">
          <a:xfrm>
            <a:off x="3640138" y="6270625"/>
            <a:ext cx="29686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80662" name="Rectangle 54"/>
          <p:cNvSpPr>
            <a:spLocks noChangeAspect="1" noChangeArrowheads="1"/>
          </p:cNvSpPr>
          <p:nvPr/>
        </p:nvSpPr>
        <p:spPr bwMode="auto">
          <a:xfrm>
            <a:off x="4849813" y="6270625"/>
            <a:ext cx="29686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80663" name="Rectangle 55"/>
          <p:cNvSpPr>
            <a:spLocks noChangeAspect="1" noChangeArrowheads="1"/>
          </p:cNvSpPr>
          <p:nvPr/>
        </p:nvSpPr>
        <p:spPr bwMode="auto">
          <a:xfrm>
            <a:off x="5965825" y="6270625"/>
            <a:ext cx="3889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80664" name="Line 56"/>
          <p:cNvSpPr>
            <a:spLocks noChangeShapeType="1"/>
          </p:cNvSpPr>
          <p:nvPr/>
        </p:nvSpPr>
        <p:spPr bwMode="auto">
          <a:xfrm>
            <a:off x="-3175" y="619125"/>
            <a:ext cx="91503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80665" name="Rectangle 57"/>
          <p:cNvSpPr>
            <a:spLocks noChangeArrowheads="1"/>
          </p:cNvSpPr>
          <p:nvPr/>
        </p:nvSpPr>
        <p:spPr bwMode="auto">
          <a:xfrm>
            <a:off x="50800" y="7938"/>
            <a:ext cx="90424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40000"/>
              </a:lnSpc>
            </a:pPr>
            <a:r>
              <a:rPr lang="en-US" sz="28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THE AMI-FLORENCE REGISTRY (analysis #3) </a:t>
            </a:r>
          </a:p>
          <a:p>
            <a:pPr algn="ctr" eaLnBrk="1" hangingPunct="1">
              <a:lnSpc>
                <a:spcPct val="140000"/>
              </a:lnSpc>
            </a:pPr>
            <a:r>
              <a:rPr lang="en-US" sz="18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1-year survival</a:t>
            </a:r>
            <a:r>
              <a:rPr lang="en-US" sz="20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, by Chronic Comorbidity Score (CCS) &amp; treatment</a:t>
            </a:r>
            <a:r>
              <a:rPr lang="en-US" sz="2000" b="1" smtClean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2749550" y="1423988"/>
            <a:ext cx="5867400" cy="5337175"/>
            <a:chOff x="1732" y="897"/>
            <a:chExt cx="3696" cy="3362"/>
          </a:xfrm>
        </p:grpSpPr>
        <p:sp>
          <p:nvSpPr>
            <p:cNvPr id="580667" name="Rectangle 59"/>
            <p:cNvSpPr>
              <a:spLocks noChangeAspect="1" noChangeArrowheads="1"/>
            </p:cNvSpPr>
            <p:nvPr/>
          </p:nvSpPr>
          <p:spPr bwMode="auto">
            <a:xfrm>
              <a:off x="2536" y="4125"/>
              <a:ext cx="155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smtClean="0">
                  <a:solidFill>
                    <a:srgbClr val="FFFFFF"/>
                  </a:solidFill>
                  <a:latin typeface="Tahoma" pitchFamily="34" charset="0"/>
                  <a:cs typeface="+mn-cs"/>
                </a:rPr>
                <a:t>Time to follow-up (months)</a:t>
              </a:r>
              <a:endParaRPr lang="en-US" smtClean="0">
                <a:solidFill>
                  <a:srgbClr val="FFFFFF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6" name="Group 60"/>
            <p:cNvGrpSpPr>
              <a:grpSpLocks/>
            </p:cNvGrpSpPr>
            <p:nvPr/>
          </p:nvGrpSpPr>
          <p:grpSpPr bwMode="auto">
            <a:xfrm>
              <a:off x="1732" y="897"/>
              <a:ext cx="3696" cy="3205"/>
              <a:chOff x="1732" y="897"/>
              <a:chExt cx="3696" cy="3205"/>
            </a:xfrm>
          </p:grpSpPr>
          <p:sp>
            <p:nvSpPr>
              <p:cNvPr id="580669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2863" y="3546"/>
                <a:ext cx="564" cy="198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rgbClr val="FF66CC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000" b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 </a:t>
                </a:r>
                <a:r>
                  <a:rPr lang="en-US" sz="2000" b="1" smtClean="0">
                    <a:solidFill>
                      <a:srgbClr val="FF66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CCS 3</a:t>
                </a:r>
                <a:r>
                  <a:rPr lang="en-US" sz="2000" b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 </a:t>
                </a:r>
              </a:p>
            </p:txBody>
          </p:sp>
          <p:sp>
            <p:nvSpPr>
              <p:cNvPr id="580670" name="Freeform 62"/>
              <p:cNvSpPr>
                <a:spLocks noChangeAspect="1"/>
              </p:cNvSpPr>
              <p:nvPr/>
            </p:nvSpPr>
            <p:spPr bwMode="auto">
              <a:xfrm>
                <a:off x="2303" y="3539"/>
                <a:ext cx="36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2"/>
                  </a:cxn>
                  <a:cxn ang="0">
                    <a:pos x="2" y="47"/>
                  </a:cxn>
                  <a:cxn ang="0">
                    <a:pos x="80" y="45"/>
                  </a:cxn>
                </a:cxnLst>
                <a:rect l="0" t="0" r="r" b="b"/>
                <a:pathLst>
                  <a:path w="80" h="47">
                    <a:moveTo>
                      <a:pt x="80" y="45"/>
                    </a:moveTo>
                    <a:lnTo>
                      <a:pt x="77" y="0"/>
                    </a:lnTo>
                    <a:lnTo>
                      <a:pt x="0" y="2"/>
                    </a:lnTo>
                    <a:lnTo>
                      <a:pt x="2" y="47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71" name="Freeform 63"/>
              <p:cNvSpPr>
                <a:spLocks noChangeAspect="1"/>
              </p:cNvSpPr>
              <p:nvPr/>
            </p:nvSpPr>
            <p:spPr bwMode="auto">
              <a:xfrm>
                <a:off x="2303" y="3204"/>
                <a:ext cx="36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3"/>
                  </a:cxn>
                  <a:cxn ang="0">
                    <a:pos x="2" y="48"/>
                  </a:cxn>
                  <a:cxn ang="0">
                    <a:pos x="80" y="45"/>
                  </a:cxn>
                </a:cxnLst>
                <a:rect l="0" t="0" r="r" b="b"/>
                <a:pathLst>
                  <a:path w="80" h="48">
                    <a:moveTo>
                      <a:pt x="80" y="45"/>
                    </a:moveTo>
                    <a:lnTo>
                      <a:pt x="77" y="0"/>
                    </a:lnTo>
                    <a:lnTo>
                      <a:pt x="0" y="3"/>
                    </a:lnTo>
                    <a:lnTo>
                      <a:pt x="2" y="48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72" name="Freeform 64"/>
              <p:cNvSpPr>
                <a:spLocks noChangeAspect="1"/>
              </p:cNvSpPr>
              <p:nvPr/>
            </p:nvSpPr>
            <p:spPr bwMode="auto">
              <a:xfrm>
                <a:off x="2303" y="2867"/>
                <a:ext cx="36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3"/>
                  </a:cxn>
                  <a:cxn ang="0">
                    <a:pos x="2" y="48"/>
                  </a:cxn>
                  <a:cxn ang="0">
                    <a:pos x="80" y="45"/>
                  </a:cxn>
                </a:cxnLst>
                <a:rect l="0" t="0" r="r" b="b"/>
                <a:pathLst>
                  <a:path w="80" h="48">
                    <a:moveTo>
                      <a:pt x="80" y="45"/>
                    </a:moveTo>
                    <a:lnTo>
                      <a:pt x="77" y="0"/>
                    </a:lnTo>
                    <a:lnTo>
                      <a:pt x="0" y="3"/>
                    </a:lnTo>
                    <a:lnTo>
                      <a:pt x="2" y="48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73" name="Freeform 65"/>
              <p:cNvSpPr>
                <a:spLocks noChangeAspect="1"/>
              </p:cNvSpPr>
              <p:nvPr/>
            </p:nvSpPr>
            <p:spPr bwMode="auto">
              <a:xfrm>
                <a:off x="2303" y="2533"/>
                <a:ext cx="36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3"/>
                  </a:cxn>
                  <a:cxn ang="0">
                    <a:pos x="2" y="48"/>
                  </a:cxn>
                  <a:cxn ang="0">
                    <a:pos x="80" y="45"/>
                  </a:cxn>
                </a:cxnLst>
                <a:rect l="0" t="0" r="r" b="b"/>
                <a:pathLst>
                  <a:path w="80" h="48">
                    <a:moveTo>
                      <a:pt x="80" y="45"/>
                    </a:moveTo>
                    <a:lnTo>
                      <a:pt x="77" y="0"/>
                    </a:lnTo>
                    <a:lnTo>
                      <a:pt x="0" y="3"/>
                    </a:lnTo>
                    <a:lnTo>
                      <a:pt x="2" y="48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674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2334" y="2481"/>
                <a:ext cx="20" cy="140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grpSp>
            <p:nvGrpSpPr>
              <p:cNvPr id="7" name="Group 67"/>
              <p:cNvGrpSpPr>
                <a:grpSpLocks noChangeAspect="1"/>
              </p:cNvGrpSpPr>
              <p:nvPr/>
            </p:nvGrpSpPr>
            <p:grpSpPr bwMode="auto">
              <a:xfrm>
                <a:off x="2401" y="2569"/>
                <a:ext cx="1808" cy="589"/>
                <a:chOff x="2146" y="2484"/>
                <a:chExt cx="1643" cy="535"/>
              </a:xfrm>
            </p:grpSpPr>
            <p:sp>
              <p:nvSpPr>
                <p:cNvPr id="580676" name="Freeform 68"/>
                <p:cNvSpPr>
                  <a:spLocks noChangeAspect="1"/>
                </p:cNvSpPr>
                <p:nvPr/>
              </p:nvSpPr>
              <p:spPr bwMode="auto">
                <a:xfrm>
                  <a:off x="2146" y="2484"/>
                  <a:ext cx="12" cy="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30"/>
                    </a:cxn>
                    <a:cxn ang="0">
                      <a:pos x="15" y="30"/>
                    </a:cxn>
                    <a:cxn ang="0">
                      <a:pos x="15" y="15"/>
                    </a:cxn>
                    <a:cxn ang="0">
                      <a:pos x="0" y="15"/>
                    </a:cxn>
                    <a:cxn ang="0">
                      <a:pos x="5" y="25"/>
                    </a:cxn>
                    <a:cxn ang="0">
                      <a:pos x="10" y="28"/>
                    </a:cxn>
                    <a:cxn ang="0">
                      <a:pos x="0" y="15"/>
                    </a:cxn>
                    <a:cxn ang="0">
                      <a:pos x="0" y="125"/>
                    </a:cxn>
                    <a:cxn ang="0">
                      <a:pos x="30" y="125"/>
                    </a:cxn>
                    <a:cxn ang="0">
                      <a:pos x="30" y="15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30" h="125">
                      <a:moveTo>
                        <a:pt x="5" y="0"/>
                      </a:moveTo>
                      <a:lnTo>
                        <a:pt x="5" y="30"/>
                      </a:lnTo>
                      <a:lnTo>
                        <a:pt x="15" y="30"/>
                      </a:lnTo>
                      <a:lnTo>
                        <a:pt x="15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0" y="15"/>
                      </a:lnTo>
                      <a:lnTo>
                        <a:pt x="0" y="125"/>
                      </a:lnTo>
                      <a:lnTo>
                        <a:pt x="30" y="125"/>
                      </a:lnTo>
                      <a:lnTo>
                        <a:pt x="30" y="15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77" name="Freeform 69"/>
                <p:cNvSpPr>
                  <a:spLocks noChangeAspect="1"/>
                </p:cNvSpPr>
                <p:nvPr/>
              </p:nvSpPr>
              <p:spPr bwMode="auto">
                <a:xfrm>
                  <a:off x="2146" y="2570"/>
                  <a:ext cx="19" cy="46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50"/>
                    </a:cxn>
                    <a:cxn ang="0">
                      <a:pos x="0" y="50"/>
                    </a:cxn>
                    <a:cxn ang="0">
                      <a:pos x="5" y="60"/>
                    </a:cxn>
                    <a:cxn ang="0">
                      <a:pos x="10" y="63"/>
                    </a:cxn>
                    <a:cxn ang="0">
                      <a:pos x="15" y="65"/>
                    </a:cxn>
                    <a:cxn ang="0">
                      <a:pos x="25" y="65"/>
                    </a:cxn>
                    <a:cxn ang="0">
                      <a:pos x="25" y="50"/>
                    </a:cxn>
                    <a:cxn ang="0">
                      <a:pos x="10" y="50"/>
                    </a:cxn>
                    <a:cxn ang="0">
                      <a:pos x="15" y="60"/>
                    </a:cxn>
                    <a:cxn ang="0">
                      <a:pos x="20" y="63"/>
                    </a:cxn>
                    <a:cxn ang="0">
                      <a:pos x="10" y="50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5" y="110"/>
                    </a:cxn>
                    <a:cxn ang="0">
                      <a:pos x="20" y="113"/>
                    </a:cxn>
                    <a:cxn ang="0">
                      <a:pos x="25" y="115"/>
                    </a:cxn>
                    <a:cxn ang="0">
                      <a:pos x="33" y="115"/>
                    </a:cxn>
                    <a:cxn ang="0">
                      <a:pos x="33" y="100"/>
                    </a:cxn>
                    <a:cxn ang="0">
                      <a:pos x="18" y="100"/>
                    </a:cxn>
                    <a:cxn ang="0">
                      <a:pos x="23" y="110"/>
                    </a:cxn>
                    <a:cxn ang="0">
                      <a:pos x="28" y="113"/>
                    </a:cxn>
                    <a:cxn ang="0">
                      <a:pos x="18" y="100"/>
                    </a:cxn>
                    <a:cxn ang="0">
                      <a:pos x="18" y="103"/>
                    </a:cxn>
                    <a:cxn ang="0">
                      <a:pos x="48" y="103"/>
                    </a:cxn>
                    <a:cxn ang="0">
                      <a:pos x="48" y="100"/>
                    </a:cxn>
                    <a:cxn ang="0">
                      <a:pos x="48" y="100"/>
                    </a:cxn>
                    <a:cxn ang="0">
                      <a:pos x="43" y="90"/>
                    </a:cxn>
                    <a:cxn ang="0">
                      <a:pos x="38" y="88"/>
                    </a:cxn>
                    <a:cxn ang="0">
                      <a:pos x="33" y="85"/>
                    </a:cxn>
                    <a:cxn ang="0">
                      <a:pos x="25" y="85"/>
                    </a:cxn>
                    <a:cxn ang="0">
                      <a:pos x="40" y="100"/>
                    </a:cxn>
                    <a:cxn ang="0">
                      <a:pos x="35" y="90"/>
                    </a:cxn>
                    <a:cxn ang="0">
                      <a:pos x="30" y="88"/>
                    </a:cxn>
                    <a:cxn ang="0">
                      <a:pos x="25" y="100"/>
                    </a:cxn>
                    <a:cxn ang="0">
                      <a:pos x="40" y="100"/>
                    </a:cxn>
                    <a:cxn ang="0">
                      <a:pos x="40" y="50"/>
                    </a:cxn>
                    <a:cxn ang="0">
                      <a:pos x="40" y="50"/>
                    </a:cxn>
                    <a:cxn ang="0">
                      <a:pos x="35" y="40"/>
                    </a:cxn>
                    <a:cxn ang="0">
                      <a:pos x="30" y="38"/>
                    </a:cxn>
                    <a:cxn ang="0">
                      <a:pos x="25" y="35"/>
                    </a:cxn>
                    <a:cxn ang="0">
                      <a:pos x="15" y="35"/>
                    </a:cxn>
                    <a:cxn ang="0">
                      <a:pos x="30" y="50"/>
                    </a:cxn>
                    <a:cxn ang="0">
                      <a:pos x="25" y="40"/>
                    </a:cxn>
                    <a:cxn ang="0">
                      <a:pos x="20" y="38"/>
                    </a:cxn>
                    <a:cxn ang="0">
                      <a:pos x="15" y="50"/>
                    </a:cxn>
                    <a:cxn ang="0">
                      <a:pos x="30" y="5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48" h="115">
                      <a:moveTo>
                        <a:pt x="30" y="0"/>
                      </a:move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5" y="60"/>
                      </a:lnTo>
                      <a:lnTo>
                        <a:pt x="10" y="63"/>
                      </a:lnTo>
                      <a:lnTo>
                        <a:pt x="15" y="65"/>
                      </a:lnTo>
                      <a:lnTo>
                        <a:pt x="25" y="65"/>
                      </a:lnTo>
                      <a:lnTo>
                        <a:pt x="25" y="50"/>
                      </a:lnTo>
                      <a:lnTo>
                        <a:pt x="10" y="50"/>
                      </a:lnTo>
                      <a:lnTo>
                        <a:pt x="15" y="60"/>
                      </a:lnTo>
                      <a:lnTo>
                        <a:pt x="20" y="63"/>
                      </a:lnTo>
                      <a:lnTo>
                        <a:pt x="10" y="50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5" y="110"/>
                      </a:lnTo>
                      <a:lnTo>
                        <a:pt x="20" y="113"/>
                      </a:lnTo>
                      <a:lnTo>
                        <a:pt x="25" y="115"/>
                      </a:lnTo>
                      <a:lnTo>
                        <a:pt x="33" y="115"/>
                      </a:lnTo>
                      <a:lnTo>
                        <a:pt x="33" y="100"/>
                      </a:lnTo>
                      <a:lnTo>
                        <a:pt x="18" y="100"/>
                      </a:lnTo>
                      <a:lnTo>
                        <a:pt x="23" y="110"/>
                      </a:lnTo>
                      <a:lnTo>
                        <a:pt x="28" y="113"/>
                      </a:lnTo>
                      <a:lnTo>
                        <a:pt x="18" y="100"/>
                      </a:lnTo>
                      <a:lnTo>
                        <a:pt x="18" y="103"/>
                      </a:lnTo>
                      <a:lnTo>
                        <a:pt x="48" y="103"/>
                      </a:lnTo>
                      <a:lnTo>
                        <a:pt x="48" y="100"/>
                      </a:lnTo>
                      <a:lnTo>
                        <a:pt x="48" y="100"/>
                      </a:lnTo>
                      <a:lnTo>
                        <a:pt x="43" y="90"/>
                      </a:lnTo>
                      <a:lnTo>
                        <a:pt x="38" y="88"/>
                      </a:lnTo>
                      <a:lnTo>
                        <a:pt x="33" y="85"/>
                      </a:lnTo>
                      <a:lnTo>
                        <a:pt x="25" y="85"/>
                      </a:lnTo>
                      <a:lnTo>
                        <a:pt x="40" y="100"/>
                      </a:lnTo>
                      <a:lnTo>
                        <a:pt x="35" y="90"/>
                      </a:lnTo>
                      <a:lnTo>
                        <a:pt x="30" y="88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50"/>
                      </a:lnTo>
                      <a:lnTo>
                        <a:pt x="40" y="50"/>
                      </a:lnTo>
                      <a:lnTo>
                        <a:pt x="35" y="40"/>
                      </a:lnTo>
                      <a:lnTo>
                        <a:pt x="30" y="38"/>
                      </a:lnTo>
                      <a:lnTo>
                        <a:pt x="25" y="35"/>
                      </a:lnTo>
                      <a:lnTo>
                        <a:pt x="15" y="35"/>
                      </a:lnTo>
                      <a:lnTo>
                        <a:pt x="30" y="50"/>
                      </a:lnTo>
                      <a:lnTo>
                        <a:pt x="25" y="40"/>
                      </a:lnTo>
                      <a:lnTo>
                        <a:pt x="20" y="38"/>
                      </a:lnTo>
                      <a:lnTo>
                        <a:pt x="15" y="50"/>
                      </a:lnTo>
                      <a:lnTo>
                        <a:pt x="30" y="5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78" name="Freeform 70"/>
                <p:cNvSpPr>
                  <a:spLocks noChangeAspect="1"/>
                </p:cNvSpPr>
                <p:nvPr/>
              </p:nvSpPr>
              <p:spPr bwMode="auto">
                <a:xfrm>
                  <a:off x="2162" y="2638"/>
                  <a:ext cx="16" cy="4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15" y="30"/>
                    </a:cxn>
                    <a:cxn ang="0">
                      <a:pos x="15" y="15"/>
                    </a:cxn>
                    <a:cxn ang="0">
                      <a:pos x="0" y="15"/>
                    </a:cxn>
                    <a:cxn ang="0">
                      <a:pos x="5" y="25"/>
                    </a:cxn>
                    <a:cxn ang="0">
                      <a:pos x="10" y="28"/>
                    </a:cxn>
                    <a:cxn ang="0">
                      <a:pos x="0" y="15"/>
                    </a:cxn>
                    <a:cxn ang="0">
                      <a:pos x="0" y="63"/>
                    </a:cxn>
                    <a:cxn ang="0">
                      <a:pos x="0" y="63"/>
                    </a:cxn>
                    <a:cxn ang="0">
                      <a:pos x="5" y="73"/>
                    </a:cxn>
                    <a:cxn ang="0">
                      <a:pos x="10" y="75"/>
                    </a:cxn>
                    <a:cxn ang="0">
                      <a:pos x="15" y="78"/>
                    </a:cxn>
                    <a:cxn ang="0">
                      <a:pos x="25" y="78"/>
                    </a:cxn>
                    <a:cxn ang="0">
                      <a:pos x="25" y="63"/>
                    </a:cxn>
                    <a:cxn ang="0">
                      <a:pos x="10" y="63"/>
                    </a:cxn>
                    <a:cxn ang="0">
                      <a:pos x="15" y="73"/>
                    </a:cxn>
                    <a:cxn ang="0">
                      <a:pos x="20" y="75"/>
                    </a:cxn>
                    <a:cxn ang="0">
                      <a:pos x="10" y="63"/>
                    </a:cxn>
                    <a:cxn ang="0">
                      <a:pos x="10" y="95"/>
                    </a:cxn>
                    <a:cxn ang="0">
                      <a:pos x="10" y="95"/>
                    </a:cxn>
                    <a:cxn ang="0">
                      <a:pos x="15" y="105"/>
                    </a:cxn>
                    <a:cxn ang="0">
                      <a:pos x="20" y="108"/>
                    </a:cxn>
                    <a:cxn ang="0">
                      <a:pos x="25" y="110"/>
                    </a:cxn>
                    <a:cxn ang="0">
                      <a:pos x="40" y="110"/>
                    </a:cxn>
                    <a:cxn ang="0">
                      <a:pos x="40" y="80"/>
                    </a:cxn>
                    <a:cxn ang="0">
                      <a:pos x="25" y="80"/>
                    </a:cxn>
                    <a:cxn ang="0">
                      <a:pos x="40" y="95"/>
                    </a:cxn>
                    <a:cxn ang="0">
                      <a:pos x="35" y="85"/>
                    </a:cxn>
                    <a:cxn ang="0">
                      <a:pos x="30" y="83"/>
                    </a:cxn>
                    <a:cxn ang="0">
                      <a:pos x="25" y="95"/>
                    </a:cxn>
                    <a:cxn ang="0">
                      <a:pos x="40" y="95"/>
                    </a:cxn>
                    <a:cxn ang="0">
                      <a:pos x="40" y="63"/>
                    </a:cxn>
                    <a:cxn ang="0">
                      <a:pos x="40" y="63"/>
                    </a:cxn>
                    <a:cxn ang="0">
                      <a:pos x="35" y="53"/>
                    </a:cxn>
                    <a:cxn ang="0">
                      <a:pos x="30" y="50"/>
                    </a:cxn>
                    <a:cxn ang="0">
                      <a:pos x="25" y="48"/>
                    </a:cxn>
                    <a:cxn ang="0">
                      <a:pos x="15" y="48"/>
                    </a:cxn>
                    <a:cxn ang="0">
                      <a:pos x="30" y="63"/>
                    </a:cxn>
                    <a:cxn ang="0">
                      <a:pos x="25" y="53"/>
                    </a:cxn>
                    <a:cxn ang="0">
                      <a:pos x="20" y="50"/>
                    </a:cxn>
                    <a:cxn ang="0">
                      <a:pos x="15" y="63"/>
                    </a:cxn>
                    <a:cxn ang="0">
                      <a:pos x="30" y="63"/>
                    </a:cxn>
                    <a:cxn ang="0">
                      <a:pos x="30" y="15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110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15" y="30"/>
                      </a:lnTo>
                      <a:lnTo>
                        <a:pt x="15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0" y="15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5" y="73"/>
                      </a:lnTo>
                      <a:lnTo>
                        <a:pt x="10" y="75"/>
                      </a:lnTo>
                      <a:lnTo>
                        <a:pt x="15" y="78"/>
                      </a:lnTo>
                      <a:lnTo>
                        <a:pt x="25" y="78"/>
                      </a:lnTo>
                      <a:lnTo>
                        <a:pt x="25" y="63"/>
                      </a:lnTo>
                      <a:lnTo>
                        <a:pt x="10" y="63"/>
                      </a:lnTo>
                      <a:lnTo>
                        <a:pt x="15" y="73"/>
                      </a:lnTo>
                      <a:lnTo>
                        <a:pt x="20" y="75"/>
                      </a:lnTo>
                      <a:lnTo>
                        <a:pt x="10" y="63"/>
                      </a:lnTo>
                      <a:lnTo>
                        <a:pt x="10" y="95"/>
                      </a:lnTo>
                      <a:lnTo>
                        <a:pt x="10" y="95"/>
                      </a:lnTo>
                      <a:lnTo>
                        <a:pt x="15" y="105"/>
                      </a:lnTo>
                      <a:lnTo>
                        <a:pt x="20" y="108"/>
                      </a:lnTo>
                      <a:lnTo>
                        <a:pt x="25" y="110"/>
                      </a:lnTo>
                      <a:lnTo>
                        <a:pt x="40" y="110"/>
                      </a:lnTo>
                      <a:lnTo>
                        <a:pt x="40" y="80"/>
                      </a:lnTo>
                      <a:lnTo>
                        <a:pt x="25" y="80"/>
                      </a:lnTo>
                      <a:lnTo>
                        <a:pt x="40" y="95"/>
                      </a:lnTo>
                      <a:lnTo>
                        <a:pt x="35" y="85"/>
                      </a:lnTo>
                      <a:lnTo>
                        <a:pt x="30" y="83"/>
                      </a:lnTo>
                      <a:lnTo>
                        <a:pt x="25" y="95"/>
                      </a:lnTo>
                      <a:lnTo>
                        <a:pt x="40" y="95"/>
                      </a:lnTo>
                      <a:lnTo>
                        <a:pt x="40" y="63"/>
                      </a:lnTo>
                      <a:lnTo>
                        <a:pt x="40" y="63"/>
                      </a:lnTo>
                      <a:lnTo>
                        <a:pt x="35" y="53"/>
                      </a:lnTo>
                      <a:lnTo>
                        <a:pt x="30" y="50"/>
                      </a:lnTo>
                      <a:lnTo>
                        <a:pt x="25" y="48"/>
                      </a:lnTo>
                      <a:lnTo>
                        <a:pt x="15" y="48"/>
                      </a:lnTo>
                      <a:lnTo>
                        <a:pt x="30" y="63"/>
                      </a:lnTo>
                      <a:lnTo>
                        <a:pt x="25" y="53"/>
                      </a:lnTo>
                      <a:lnTo>
                        <a:pt x="20" y="50"/>
                      </a:lnTo>
                      <a:lnTo>
                        <a:pt x="15" y="63"/>
                      </a:lnTo>
                      <a:lnTo>
                        <a:pt x="30" y="63"/>
                      </a:lnTo>
                      <a:lnTo>
                        <a:pt x="30" y="15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79" name="Freeform 71"/>
                <p:cNvSpPr>
                  <a:spLocks noChangeAspect="1"/>
                </p:cNvSpPr>
                <p:nvPr/>
              </p:nvSpPr>
              <p:spPr bwMode="auto">
                <a:xfrm>
                  <a:off x="2176" y="2704"/>
                  <a:ext cx="34" cy="32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0" y="15"/>
                    </a:cxn>
                    <a:cxn ang="0">
                      <a:pos x="10" y="28"/>
                    </a:cxn>
                    <a:cxn ang="0">
                      <a:pos x="30" y="30"/>
                    </a:cxn>
                    <a:cxn ang="0">
                      <a:pos x="15" y="15"/>
                    </a:cxn>
                    <a:cxn ang="0">
                      <a:pos x="25" y="28"/>
                    </a:cxn>
                    <a:cxn ang="0">
                      <a:pos x="15" y="30"/>
                    </a:cxn>
                    <a:cxn ang="0">
                      <a:pos x="20" y="40"/>
                    </a:cxn>
                    <a:cxn ang="0">
                      <a:pos x="30" y="45"/>
                    </a:cxn>
                    <a:cxn ang="0">
                      <a:pos x="58" y="30"/>
                    </a:cxn>
                    <a:cxn ang="0">
                      <a:pos x="48" y="40"/>
                    </a:cxn>
                    <a:cxn ang="0">
                      <a:pos x="43" y="30"/>
                    </a:cxn>
                    <a:cxn ang="0">
                      <a:pos x="43" y="50"/>
                    </a:cxn>
                    <a:cxn ang="0">
                      <a:pos x="53" y="63"/>
                    </a:cxn>
                    <a:cxn ang="0">
                      <a:pos x="70" y="65"/>
                    </a:cxn>
                    <a:cxn ang="0">
                      <a:pos x="55" y="50"/>
                    </a:cxn>
                    <a:cxn ang="0">
                      <a:pos x="65" y="63"/>
                    </a:cxn>
                    <a:cxn ang="0">
                      <a:pos x="55" y="65"/>
                    </a:cxn>
                    <a:cxn ang="0">
                      <a:pos x="60" y="75"/>
                    </a:cxn>
                    <a:cxn ang="0">
                      <a:pos x="70" y="80"/>
                    </a:cxn>
                    <a:cxn ang="0">
                      <a:pos x="80" y="50"/>
                    </a:cxn>
                    <a:cxn ang="0">
                      <a:pos x="85" y="65"/>
                    </a:cxn>
                    <a:cxn ang="0">
                      <a:pos x="75" y="53"/>
                    </a:cxn>
                    <a:cxn ang="0">
                      <a:pos x="85" y="65"/>
                    </a:cxn>
                    <a:cxn ang="0">
                      <a:pos x="85" y="50"/>
                    </a:cxn>
                    <a:cxn ang="0">
                      <a:pos x="75" y="38"/>
                    </a:cxn>
                    <a:cxn ang="0">
                      <a:pos x="58" y="35"/>
                    </a:cxn>
                    <a:cxn ang="0">
                      <a:pos x="68" y="40"/>
                    </a:cxn>
                    <a:cxn ang="0">
                      <a:pos x="58" y="50"/>
                    </a:cxn>
                    <a:cxn ang="0">
                      <a:pos x="73" y="30"/>
                    </a:cxn>
                    <a:cxn ang="0">
                      <a:pos x="68" y="20"/>
                    </a:cxn>
                    <a:cxn ang="0">
                      <a:pos x="58" y="15"/>
                    </a:cxn>
                    <a:cxn ang="0">
                      <a:pos x="45" y="30"/>
                    </a:cxn>
                    <a:cxn ang="0">
                      <a:pos x="35" y="18"/>
                    </a:cxn>
                    <a:cxn ang="0">
                      <a:pos x="45" y="30"/>
                    </a:cxn>
                    <a:cxn ang="0">
                      <a:pos x="45" y="15"/>
                    </a:cxn>
                    <a:cxn ang="0">
                      <a:pos x="35" y="3"/>
                    </a:cxn>
                    <a:cxn ang="0">
                      <a:pos x="15" y="0"/>
                    </a:cxn>
                    <a:cxn ang="0">
                      <a:pos x="25" y="5"/>
                    </a:cxn>
                    <a:cxn ang="0">
                      <a:pos x="15" y="15"/>
                    </a:cxn>
                    <a:cxn ang="0">
                      <a:pos x="30" y="10"/>
                    </a:cxn>
                  </a:cxnLst>
                  <a:rect l="0" t="0" r="r" b="b"/>
                  <a:pathLst>
                    <a:path w="85" h="80">
                      <a:moveTo>
                        <a:pt x="30" y="1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15" y="30"/>
                      </a:lnTo>
                      <a:lnTo>
                        <a:pt x="30" y="30"/>
                      </a:lnTo>
                      <a:lnTo>
                        <a:pt x="30" y="15"/>
                      </a:lnTo>
                      <a:lnTo>
                        <a:pt x="15" y="15"/>
                      </a:lnTo>
                      <a:lnTo>
                        <a:pt x="20" y="25"/>
                      </a:lnTo>
                      <a:lnTo>
                        <a:pt x="25" y="28"/>
                      </a:ln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30"/>
                      </a:lnTo>
                      <a:lnTo>
                        <a:pt x="20" y="40"/>
                      </a:lnTo>
                      <a:lnTo>
                        <a:pt x="25" y="43"/>
                      </a:lnTo>
                      <a:lnTo>
                        <a:pt x="30" y="45"/>
                      </a:lnTo>
                      <a:lnTo>
                        <a:pt x="58" y="45"/>
                      </a:lnTo>
                      <a:lnTo>
                        <a:pt x="58" y="30"/>
                      </a:lnTo>
                      <a:lnTo>
                        <a:pt x="43" y="30"/>
                      </a:lnTo>
                      <a:lnTo>
                        <a:pt x="48" y="40"/>
                      </a:lnTo>
                      <a:lnTo>
                        <a:pt x="53" y="43"/>
                      </a:lnTo>
                      <a:lnTo>
                        <a:pt x="43" y="30"/>
                      </a:lnTo>
                      <a:lnTo>
                        <a:pt x="43" y="50"/>
                      </a:lnTo>
                      <a:lnTo>
                        <a:pt x="43" y="50"/>
                      </a:lnTo>
                      <a:lnTo>
                        <a:pt x="48" y="60"/>
                      </a:lnTo>
                      <a:lnTo>
                        <a:pt x="53" y="63"/>
                      </a:lnTo>
                      <a:lnTo>
                        <a:pt x="58" y="65"/>
                      </a:lnTo>
                      <a:lnTo>
                        <a:pt x="70" y="65"/>
                      </a:lnTo>
                      <a:lnTo>
                        <a:pt x="70" y="50"/>
                      </a:lnTo>
                      <a:lnTo>
                        <a:pt x="55" y="50"/>
                      </a:lnTo>
                      <a:lnTo>
                        <a:pt x="60" y="60"/>
                      </a:lnTo>
                      <a:lnTo>
                        <a:pt x="65" y="63"/>
                      </a:lnTo>
                      <a:lnTo>
                        <a:pt x="55" y="50"/>
                      </a:lnTo>
                      <a:lnTo>
                        <a:pt x="55" y="65"/>
                      </a:lnTo>
                      <a:lnTo>
                        <a:pt x="55" y="65"/>
                      </a:lnTo>
                      <a:lnTo>
                        <a:pt x="60" y="75"/>
                      </a:lnTo>
                      <a:lnTo>
                        <a:pt x="65" y="78"/>
                      </a:lnTo>
                      <a:lnTo>
                        <a:pt x="70" y="80"/>
                      </a:lnTo>
                      <a:lnTo>
                        <a:pt x="80" y="80"/>
                      </a:lnTo>
                      <a:lnTo>
                        <a:pt x="80" y="50"/>
                      </a:lnTo>
                      <a:lnTo>
                        <a:pt x="70" y="50"/>
                      </a:lnTo>
                      <a:lnTo>
                        <a:pt x="85" y="65"/>
                      </a:lnTo>
                      <a:lnTo>
                        <a:pt x="80" y="55"/>
                      </a:lnTo>
                      <a:lnTo>
                        <a:pt x="75" y="53"/>
                      </a:lnTo>
                      <a:lnTo>
                        <a:pt x="70" y="65"/>
                      </a:lnTo>
                      <a:lnTo>
                        <a:pt x="85" y="65"/>
                      </a:lnTo>
                      <a:lnTo>
                        <a:pt x="85" y="50"/>
                      </a:lnTo>
                      <a:lnTo>
                        <a:pt x="85" y="50"/>
                      </a:lnTo>
                      <a:lnTo>
                        <a:pt x="80" y="40"/>
                      </a:lnTo>
                      <a:lnTo>
                        <a:pt x="75" y="38"/>
                      </a:lnTo>
                      <a:lnTo>
                        <a:pt x="70" y="35"/>
                      </a:lnTo>
                      <a:lnTo>
                        <a:pt x="58" y="35"/>
                      </a:lnTo>
                      <a:lnTo>
                        <a:pt x="73" y="50"/>
                      </a:lnTo>
                      <a:lnTo>
                        <a:pt x="68" y="40"/>
                      </a:lnTo>
                      <a:lnTo>
                        <a:pt x="63" y="38"/>
                      </a:lnTo>
                      <a:lnTo>
                        <a:pt x="58" y="50"/>
                      </a:lnTo>
                      <a:lnTo>
                        <a:pt x="73" y="50"/>
                      </a:lnTo>
                      <a:lnTo>
                        <a:pt x="73" y="30"/>
                      </a:lnTo>
                      <a:lnTo>
                        <a:pt x="73" y="30"/>
                      </a:lnTo>
                      <a:lnTo>
                        <a:pt x="68" y="20"/>
                      </a:lnTo>
                      <a:lnTo>
                        <a:pt x="63" y="18"/>
                      </a:lnTo>
                      <a:lnTo>
                        <a:pt x="58" y="15"/>
                      </a:lnTo>
                      <a:lnTo>
                        <a:pt x="30" y="15"/>
                      </a:lnTo>
                      <a:lnTo>
                        <a:pt x="45" y="30"/>
                      </a:lnTo>
                      <a:lnTo>
                        <a:pt x="40" y="20"/>
                      </a:lnTo>
                      <a:lnTo>
                        <a:pt x="35" y="18"/>
                      </a:lnTo>
                      <a:lnTo>
                        <a:pt x="30" y="30"/>
                      </a:lnTo>
                      <a:lnTo>
                        <a:pt x="45" y="3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lnTo>
                        <a:pt x="40" y="5"/>
                      </a:lnTo>
                      <a:lnTo>
                        <a:pt x="35" y="3"/>
                      </a:lnTo>
                      <a:lnTo>
                        <a:pt x="30" y="0"/>
                      </a:lnTo>
                      <a:lnTo>
                        <a:pt x="15" y="0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15"/>
                      </a:lnTo>
                      <a:lnTo>
                        <a:pt x="30" y="15"/>
                      </a:lnTo>
                      <a:lnTo>
                        <a:pt x="30" y="1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0" name="Freeform 72"/>
                <p:cNvSpPr>
                  <a:spLocks noChangeAspect="1"/>
                </p:cNvSpPr>
                <p:nvPr/>
              </p:nvSpPr>
              <p:spPr bwMode="auto">
                <a:xfrm>
                  <a:off x="2222" y="2744"/>
                  <a:ext cx="38" cy="2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5"/>
                    </a:cxn>
                    <a:cxn ang="0">
                      <a:pos x="10" y="28"/>
                    </a:cxn>
                    <a:cxn ang="0">
                      <a:pos x="25" y="30"/>
                    </a:cxn>
                    <a:cxn ang="0">
                      <a:pos x="10" y="15"/>
                    </a:cxn>
                    <a:cxn ang="0">
                      <a:pos x="20" y="28"/>
                    </a:cxn>
                    <a:cxn ang="0">
                      <a:pos x="10" y="33"/>
                    </a:cxn>
                    <a:cxn ang="0">
                      <a:pos x="15" y="43"/>
                    </a:cxn>
                    <a:cxn ang="0">
                      <a:pos x="25" y="48"/>
                    </a:cxn>
                    <a:cxn ang="0">
                      <a:pos x="35" y="33"/>
                    </a:cxn>
                    <a:cxn ang="0">
                      <a:pos x="25" y="43"/>
                    </a:cxn>
                    <a:cxn ang="0">
                      <a:pos x="20" y="33"/>
                    </a:cxn>
                    <a:cxn ang="0">
                      <a:pos x="20" y="50"/>
                    </a:cxn>
                    <a:cxn ang="0">
                      <a:pos x="30" y="63"/>
                    </a:cxn>
                    <a:cxn ang="0">
                      <a:pos x="80" y="65"/>
                    </a:cxn>
                    <a:cxn ang="0">
                      <a:pos x="65" y="50"/>
                    </a:cxn>
                    <a:cxn ang="0">
                      <a:pos x="75" y="63"/>
                    </a:cxn>
                    <a:cxn ang="0">
                      <a:pos x="65" y="60"/>
                    </a:cxn>
                    <a:cxn ang="0">
                      <a:pos x="95" y="50"/>
                    </a:cxn>
                    <a:cxn ang="0">
                      <a:pos x="90" y="40"/>
                    </a:cxn>
                    <a:cxn ang="0">
                      <a:pos x="80" y="35"/>
                    </a:cxn>
                    <a:cxn ang="0">
                      <a:pos x="50" y="50"/>
                    </a:cxn>
                    <a:cxn ang="0">
                      <a:pos x="40" y="38"/>
                    </a:cxn>
                    <a:cxn ang="0">
                      <a:pos x="50" y="50"/>
                    </a:cxn>
                    <a:cxn ang="0">
                      <a:pos x="50" y="33"/>
                    </a:cxn>
                    <a:cxn ang="0">
                      <a:pos x="40" y="20"/>
                    </a:cxn>
                    <a:cxn ang="0">
                      <a:pos x="25" y="18"/>
                    </a:cxn>
                    <a:cxn ang="0">
                      <a:pos x="35" y="23"/>
                    </a:cxn>
                    <a:cxn ang="0">
                      <a:pos x="25" y="33"/>
                    </a:cxn>
                    <a:cxn ang="0">
                      <a:pos x="40" y="15"/>
                    </a:cxn>
                    <a:cxn ang="0">
                      <a:pos x="35" y="5"/>
                    </a:cxn>
                    <a:cxn ang="0">
                      <a:pos x="25" y="0"/>
                    </a:cxn>
                    <a:cxn ang="0">
                      <a:pos x="30" y="15"/>
                    </a:cxn>
                    <a:cxn ang="0">
                      <a:pos x="20" y="3"/>
                    </a:cxn>
                    <a:cxn ang="0">
                      <a:pos x="30" y="15"/>
                    </a:cxn>
                  </a:cxnLst>
                  <a:rect l="0" t="0" r="r" b="b"/>
                  <a:pathLst>
                    <a:path w="95" h="65">
                      <a:moveTo>
                        <a:pt x="30" y="5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15" y="30"/>
                      </a:lnTo>
                      <a:lnTo>
                        <a:pt x="25" y="30"/>
                      </a:lnTo>
                      <a:lnTo>
                        <a:pt x="25" y="15"/>
                      </a:lnTo>
                      <a:lnTo>
                        <a:pt x="10" y="15"/>
                      </a:lnTo>
                      <a:lnTo>
                        <a:pt x="15" y="25"/>
                      </a:lnTo>
                      <a:lnTo>
                        <a:pt x="20" y="28"/>
                      </a:lnTo>
                      <a:lnTo>
                        <a:pt x="10" y="15"/>
                      </a:lnTo>
                      <a:lnTo>
                        <a:pt x="10" y="33"/>
                      </a:lnTo>
                      <a:lnTo>
                        <a:pt x="10" y="33"/>
                      </a:lnTo>
                      <a:lnTo>
                        <a:pt x="15" y="43"/>
                      </a:lnTo>
                      <a:lnTo>
                        <a:pt x="20" y="45"/>
                      </a:lnTo>
                      <a:lnTo>
                        <a:pt x="25" y="48"/>
                      </a:lnTo>
                      <a:lnTo>
                        <a:pt x="35" y="48"/>
                      </a:lnTo>
                      <a:lnTo>
                        <a:pt x="35" y="33"/>
                      </a:lnTo>
                      <a:lnTo>
                        <a:pt x="20" y="33"/>
                      </a:lnTo>
                      <a:lnTo>
                        <a:pt x="25" y="43"/>
                      </a:lnTo>
                      <a:lnTo>
                        <a:pt x="30" y="45"/>
                      </a:lnTo>
                      <a:lnTo>
                        <a:pt x="20" y="33"/>
                      </a:lnTo>
                      <a:lnTo>
                        <a:pt x="20" y="50"/>
                      </a:lnTo>
                      <a:lnTo>
                        <a:pt x="20" y="50"/>
                      </a:lnTo>
                      <a:lnTo>
                        <a:pt x="25" y="60"/>
                      </a:lnTo>
                      <a:lnTo>
                        <a:pt x="30" y="63"/>
                      </a:lnTo>
                      <a:lnTo>
                        <a:pt x="35" y="65"/>
                      </a:lnTo>
                      <a:lnTo>
                        <a:pt x="80" y="65"/>
                      </a:lnTo>
                      <a:lnTo>
                        <a:pt x="80" y="50"/>
                      </a:lnTo>
                      <a:lnTo>
                        <a:pt x="65" y="50"/>
                      </a:lnTo>
                      <a:lnTo>
                        <a:pt x="70" y="60"/>
                      </a:lnTo>
                      <a:lnTo>
                        <a:pt x="75" y="63"/>
                      </a:lnTo>
                      <a:lnTo>
                        <a:pt x="65" y="50"/>
                      </a:lnTo>
                      <a:lnTo>
                        <a:pt x="65" y="60"/>
                      </a:lnTo>
                      <a:lnTo>
                        <a:pt x="95" y="60"/>
                      </a:lnTo>
                      <a:lnTo>
                        <a:pt x="95" y="50"/>
                      </a:lnTo>
                      <a:lnTo>
                        <a:pt x="95" y="50"/>
                      </a:lnTo>
                      <a:lnTo>
                        <a:pt x="90" y="40"/>
                      </a:lnTo>
                      <a:lnTo>
                        <a:pt x="85" y="38"/>
                      </a:lnTo>
                      <a:lnTo>
                        <a:pt x="80" y="35"/>
                      </a:lnTo>
                      <a:lnTo>
                        <a:pt x="35" y="35"/>
                      </a:lnTo>
                      <a:lnTo>
                        <a:pt x="50" y="50"/>
                      </a:lnTo>
                      <a:lnTo>
                        <a:pt x="45" y="40"/>
                      </a:lnTo>
                      <a:lnTo>
                        <a:pt x="40" y="38"/>
                      </a:lnTo>
                      <a:lnTo>
                        <a:pt x="35" y="50"/>
                      </a:lnTo>
                      <a:lnTo>
                        <a:pt x="50" y="50"/>
                      </a:lnTo>
                      <a:lnTo>
                        <a:pt x="50" y="33"/>
                      </a:lnTo>
                      <a:lnTo>
                        <a:pt x="50" y="33"/>
                      </a:lnTo>
                      <a:lnTo>
                        <a:pt x="45" y="23"/>
                      </a:lnTo>
                      <a:lnTo>
                        <a:pt x="40" y="20"/>
                      </a:lnTo>
                      <a:lnTo>
                        <a:pt x="35" y="18"/>
                      </a:lnTo>
                      <a:lnTo>
                        <a:pt x="25" y="18"/>
                      </a:lnTo>
                      <a:lnTo>
                        <a:pt x="40" y="33"/>
                      </a:lnTo>
                      <a:lnTo>
                        <a:pt x="35" y="23"/>
                      </a:lnTo>
                      <a:lnTo>
                        <a:pt x="30" y="20"/>
                      </a:lnTo>
                      <a:lnTo>
                        <a:pt x="25" y="33"/>
                      </a:lnTo>
                      <a:lnTo>
                        <a:pt x="40" y="33"/>
                      </a:lnTo>
                      <a:lnTo>
                        <a:pt x="40" y="15"/>
                      </a:lnTo>
                      <a:lnTo>
                        <a:pt x="40" y="15"/>
                      </a:lnTo>
                      <a:lnTo>
                        <a:pt x="35" y="5"/>
                      </a:lnTo>
                      <a:lnTo>
                        <a:pt x="30" y="3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15"/>
                      </a:lnTo>
                      <a:lnTo>
                        <a:pt x="30" y="15"/>
                      </a:lnTo>
                      <a:lnTo>
                        <a:pt x="30" y="5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1" name="Freeform 73"/>
                <p:cNvSpPr>
                  <a:spLocks noChangeAspect="1"/>
                </p:cNvSpPr>
                <p:nvPr/>
              </p:nvSpPr>
              <p:spPr bwMode="auto">
                <a:xfrm>
                  <a:off x="2270" y="2778"/>
                  <a:ext cx="32" cy="32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0" y="15"/>
                    </a:cxn>
                    <a:cxn ang="0">
                      <a:pos x="10" y="28"/>
                    </a:cxn>
                    <a:cxn ang="0">
                      <a:pos x="23" y="30"/>
                    </a:cxn>
                    <a:cxn ang="0">
                      <a:pos x="8" y="15"/>
                    </a:cxn>
                    <a:cxn ang="0">
                      <a:pos x="18" y="28"/>
                    </a:cxn>
                    <a:cxn ang="0">
                      <a:pos x="8" y="30"/>
                    </a:cxn>
                    <a:cxn ang="0">
                      <a:pos x="13" y="40"/>
                    </a:cxn>
                    <a:cxn ang="0">
                      <a:pos x="23" y="45"/>
                    </a:cxn>
                    <a:cxn ang="0">
                      <a:pos x="40" y="30"/>
                    </a:cxn>
                    <a:cxn ang="0">
                      <a:pos x="30" y="40"/>
                    </a:cxn>
                    <a:cxn ang="0">
                      <a:pos x="25" y="30"/>
                    </a:cxn>
                    <a:cxn ang="0">
                      <a:pos x="25" y="48"/>
                    </a:cxn>
                    <a:cxn ang="0">
                      <a:pos x="35" y="60"/>
                    </a:cxn>
                    <a:cxn ang="0">
                      <a:pos x="48" y="63"/>
                    </a:cxn>
                    <a:cxn ang="0">
                      <a:pos x="33" y="48"/>
                    </a:cxn>
                    <a:cxn ang="0">
                      <a:pos x="43" y="60"/>
                    </a:cxn>
                    <a:cxn ang="0">
                      <a:pos x="33" y="65"/>
                    </a:cxn>
                    <a:cxn ang="0">
                      <a:pos x="38" y="75"/>
                    </a:cxn>
                    <a:cxn ang="0">
                      <a:pos x="48" y="80"/>
                    </a:cxn>
                    <a:cxn ang="0">
                      <a:pos x="80" y="50"/>
                    </a:cxn>
                    <a:cxn ang="0">
                      <a:pos x="63" y="65"/>
                    </a:cxn>
                    <a:cxn ang="0">
                      <a:pos x="53" y="53"/>
                    </a:cxn>
                    <a:cxn ang="0">
                      <a:pos x="63" y="65"/>
                    </a:cxn>
                    <a:cxn ang="0">
                      <a:pos x="63" y="48"/>
                    </a:cxn>
                    <a:cxn ang="0">
                      <a:pos x="53" y="35"/>
                    </a:cxn>
                    <a:cxn ang="0">
                      <a:pos x="40" y="33"/>
                    </a:cxn>
                    <a:cxn ang="0">
                      <a:pos x="50" y="38"/>
                    </a:cxn>
                    <a:cxn ang="0">
                      <a:pos x="40" y="48"/>
                    </a:cxn>
                    <a:cxn ang="0">
                      <a:pos x="55" y="30"/>
                    </a:cxn>
                    <a:cxn ang="0">
                      <a:pos x="50" y="20"/>
                    </a:cxn>
                    <a:cxn ang="0">
                      <a:pos x="40" y="15"/>
                    </a:cxn>
                    <a:cxn ang="0">
                      <a:pos x="38" y="30"/>
                    </a:cxn>
                    <a:cxn ang="0">
                      <a:pos x="28" y="18"/>
                    </a:cxn>
                    <a:cxn ang="0">
                      <a:pos x="38" y="30"/>
                    </a:cxn>
                    <a:cxn ang="0">
                      <a:pos x="38" y="15"/>
                    </a:cxn>
                    <a:cxn ang="0">
                      <a:pos x="28" y="3"/>
                    </a:cxn>
                    <a:cxn ang="0">
                      <a:pos x="15" y="0"/>
                    </a:cxn>
                    <a:cxn ang="0">
                      <a:pos x="25" y="5"/>
                    </a:cxn>
                    <a:cxn ang="0">
                      <a:pos x="15" y="15"/>
                    </a:cxn>
                    <a:cxn ang="0">
                      <a:pos x="30" y="10"/>
                    </a:cxn>
                  </a:cxnLst>
                  <a:rect l="0" t="0" r="r" b="b"/>
                  <a:pathLst>
                    <a:path w="80" h="80">
                      <a:moveTo>
                        <a:pt x="30" y="1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15" y="30"/>
                      </a:lnTo>
                      <a:lnTo>
                        <a:pt x="23" y="30"/>
                      </a:lnTo>
                      <a:lnTo>
                        <a:pt x="23" y="15"/>
                      </a:lnTo>
                      <a:lnTo>
                        <a:pt x="8" y="15"/>
                      </a:lnTo>
                      <a:lnTo>
                        <a:pt x="13" y="25"/>
                      </a:lnTo>
                      <a:lnTo>
                        <a:pt x="18" y="28"/>
                      </a:lnTo>
                      <a:lnTo>
                        <a:pt x="8" y="15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3" y="40"/>
                      </a:lnTo>
                      <a:lnTo>
                        <a:pt x="18" y="43"/>
                      </a:lnTo>
                      <a:lnTo>
                        <a:pt x="23" y="45"/>
                      </a:lnTo>
                      <a:lnTo>
                        <a:pt x="40" y="45"/>
                      </a:lnTo>
                      <a:lnTo>
                        <a:pt x="40" y="30"/>
                      </a:lnTo>
                      <a:lnTo>
                        <a:pt x="25" y="30"/>
                      </a:lnTo>
                      <a:lnTo>
                        <a:pt x="30" y="40"/>
                      </a:lnTo>
                      <a:lnTo>
                        <a:pt x="35" y="43"/>
                      </a:lnTo>
                      <a:lnTo>
                        <a:pt x="25" y="30"/>
                      </a:lnTo>
                      <a:lnTo>
                        <a:pt x="25" y="48"/>
                      </a:lnTo>
                      <a:lnTo>
                        <a:pt x="25" y="48"/>
                      </a:lnTo>
                      <a:lnTo>
                        <a:pt x="30" y="58"/>
                      </a:lnTo>
                      <a:lnTo>
                        <a:pt x="35" y="60"/>
                      </a:lnTo>
                      <a:lnTo>
                        <a:pt x="40" y="63"/>
                      </a:lnTo>
                      <a:lnTo>
                        <a:pt x="48" y="63"/>
                      </a:lnTo>
                      <a:lnTo>
                        <a:pt x="48" y="48"/>
                      </a:lnTo>
                      <a:lnTo>
                        <a:pt x="33" y="48"/>
                      </a:lnTo>
                      <a:lnTo>
                        <a:pt x="38" y="58"/>
                      </a:lnTo>
                      <a:lnTo>
                        <a:pt x="43" y="60"/>
                      </a:lnTo>
                      <a:lnTo>
                        <a:pt x="33" y="48"/>
                      </a:lnTo>
                      <a:lnTo>
                        <a:pt x="33" y="65"/>
                      </a:lnTo>
                      <a:lnTo>
                        <a:pt x="33" y="65"/>
                      </a:lnTo>
                      <a:lnTo>
                        <a:pt x="38" y="75"/>
                      </a:lnTo>
                      <a:lnTo>
                        <a:pt x="43" y="78"/>
                      </a:lnTo>
                      <a:lnTo>
                        <a:pt x="48" y="80"/>
                      </a:lnTo>
                      <a:lnTo>
                        <a:pt x="80" y="80"/>
                      </a:lnTo>
                      <a:lnTo>
                        <a:pt x="80" y="50"/>
                      </a:lnTo>
                      <a:lnTo>
                        <a:pt x="48" y="50"/>
                      </a:lnTo>
                      <a:lnTo>
                        <a:pt x="63" y="65"/>
                      </a:lnTo>
                      <a:lnTo>
                        <a:pt x="58" y="55"/>
                      </a:lnTo>
                      <a:lnTo>
                        <a:pt x="53" y="53"/>
                      </a:lnTo>
                      <a:lnTo>
                        <a:pt x="48" y="65"/>
                      </a:lnTo>
                      <a:lnTo>
                        <a:pt x="63" y="65"/>
                      </a:lnTo>
                      <a:lnTo>
                        <a:pt x="63" y="48"/>
                      </a:lnTo>
                      <a:lnTo>
                        <a:pt x="63" y="48"/>
                      </a:lnTo>
                      <a:lnTo>
                        <a:pt x="58" y="38"/>
                      </a:lnTo>
                      <a:lnTo>
                        <a:pt x="53" y="35"/>
                      </a:lnTo>
                      <a:lnTo>
                        <a:pt x="48" y="33"/>
                      </a:lnTo>
                      <a:lnTo>
                        <a:pt x="40" y="33"/>
                      </a:lnTo>
                      <a:lnTo>
                        <a:pt x="55" y="48"/>
                      </a:lnTo>
                      <a:lnTo>
                        <a:pt x="50" y="38"/>
                      </a:lnTo>
                      <a:lnTo>
                        <a:pt x="45" y="35"/>
                      </a:lnTo>
                      <a:lnTo>
                        <a:pt x="40" y="48"/>
                      </a:lnTo>
                      <a:lnTo>
                        <a:pt x="55" y="48"/>
                      </a:lnTo>
                      <a:lnTo>
                        <a:pt x="55" y="30"/>
                      </a:lnTo>
                      <a:lnTo>
                        <a:pt x="55" y="30"/>
                      </a:lnTo>
                      <a:lnTo>
                        <a:pt x="50" y="20"/>
                      </a:lnTo>
                      <a:lnTo>
                        <a:pt x="45" y="18"/>
                      </a:lnTo>
                      <a:lnTo>
                        <a:pt x="40" y="15"/>
                      </a:lnTo>
                      <a:lnTo>
                        <a:pt x="23" y="15"/>
                      </a:lnTo>
                      <a:lnTo>
                        <a:pt x="38" y="30"/>
                      </a:lnTo>
                      <a:lnTo>
                        <a:pt x="33" y="20"/>
                      </a:lnTo>
                      <a:lnTo>
                        <a:pt x="28" y="18"/>
                      </a:lnTo>
                      <a:lnTo>
                        <a:pt x="23" y="30"/>
                      </a:lnTo>
                      <a:lnTo>
                        <a:pt x="38" y="30"/>
                      </a:lnTo>
                      <a:lnTo>
                        <a:pt x="38" y="15"/>
                      </a:lnTo>
                      <a:lnTo>
                        <a:pt x="38" y="15"/>
                      </a:lnTo>
                      <a:lnTo>
                        <a:pt x="33" y="5"/>
                      </a:lnTo>
                      <a:lnTo>
                        <a:pt x="28" y="3"/>
                      </a:lnTo>
                      <a:lnTo>
                        <a:pt x="23" y="0"/>
                      </a:lnTo>
                      <a:lnTo>
                        <a:pt x="15" y="0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15"/>
                      </a:lnTo>
                      <a:lnTo>
                        <a:pt x="30" y="15"/>
                      </a:lnTo>
                      <a:lnTo>
                        <a:pt x="30" y="1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2" name="Freeform 74"/>
                <p:cNvSpPr>
                  <a:spLocks noChangeAspect="1"/>
                </p:cNvSpPr>
                <p:nvPr/>
              </p:nvSpPr>
              <p:spPr bwMode="auto">
                <a:xfrm>
                  <a:off x="2338" y="2798"/>
                  <a:ext cx="30" cy="32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15" y="15"/>
                    </a:cxn>
                    <a:cxn ang="0">
                      <a:pos x="5" y="25"/>
                    </a:cxn>
                    <a:cxn ang="0">
                      <a:pos x="0" y="15"/>
                    </a:cxn>
                    <a:cxn ang="0">
                      <a:pos x="0" y="30"/>
                    </a:cxn>
                    <a:cxn ang="0">
                      <a:pos x="10" y="43"/>
                    </a:cxn>
                    <a:cxn ang="0">
                      <a:pos x="25" y="45"/>
                    </a:cxn>
                    <a:cxn ang="0">
                      <a:pos x="10" y="30"/>
                    </a:cxn>
                    <a:cxn ang="0">
                      <a:pos x="20" y="43"/>
                    </a:cxn>
                    <a:cxn ang="0">
                      <a:pos x="10" y="53"/>
                    </a:cxn>
                    <a:cxn ang="0">
                      <a:pos x="15" y="63"/>
                    </a:cxn>
                    <a:cxn ang="0">
                      <a:pos x="25" y="68"/>
                    </a:cxn>
                    <a:cxn ang="0">
                      <a:pos x="60" y="53"/>
                    </a:cxn>
                    <a:cxn ang="0">
                      <a:pos x="50" y="63"/>
                    </a:cxn>
                    <a:cxn ang="0">
                      <a:pos x="45" y="53"/>
                    </a:cxn>
                    <a:cxn ang="0">
                      <a:pos x="45" y="65"/>
                    </a:cxn>
                    <a:cxn ang="0">
                      <a:pos x="55" y="78"/>
                    </a:cxn>
                    <a:cxn ang="0">
                      <a:pos x="70" y="80"/>
                    </a:cxn>
                    <a:cxn ang="0">
                      <a:pos x="60" y="50"/>
                    </a:cxn>
                    <a:cxn ang="0">
                      <a:pos x="70" y="55"/>
                    </a:cxn>
                    <a:cxn ang="0">
                      <a:pos x="60" y="65"/>
                    </a:cxn>
                    <a:cxn ang="0">
                      <a:pos x="75" y="53"/>
                    </a:cxn>
                    <a:cxn ang="0">
                      <a:pos x="70" y="43"/>
                    </a:cxn>
                    <a:cxn ang="0">
                      <a:pos x="60" y="38"/>
                    </a:cxn>
                    <a:cxn ang="0">
                      <a:pos x="40" y="53"/>
                    </a:cxn>
                    <a:cxn ang="0">
                      <a:pos x="30" y="40"/>
                    </a:cxn>
                    <a:cxn ang="0">
                      <a:pos x="40" y="53"/>
                    </a:cxn>
                    <a:cxn ang="0">
                      <a:pos x="40" y="30"/>
                    </a:cxn>
                    <a:cxn ang="0">
                      <a:pos x="30" y="18"/>
                    </a:cxn>
                    <a:cxn ang="0">
                      <a:pos x="15" y="15"/>
                    </a:cxn>
                    <a:cxn ang="0">
                      <a:pos x="25" y="20"/>
                    </a:cxn>
                    <a:cxn ang="0">
                      <a:pos x="15" y="30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75" h="80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15" y="30"/>
                      </a:lnTo>
                      <a:lnTo>
                        <a:pt x="15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0" y="15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5" y="40"/>
                      </a:lnTo>
                      <a:lnTo>
                        <a:pt x="10" y="43"/>
                      </a:lnTo>
                      <a:lnTo>
                        <a:pt x="15" y="45"/>
                      </a:lnTo>
                      <a:lnTo>
                        <a:pt x="25" y="45"/>
                      </a:lnTo>
                      <a:lnTo>
                        <a:pt x="25" y="30"/>
                      </a:lnTo>
                      <a:lnTo>
                        <a:pt x="10" y="30"/>
                      </a:lnTo>
                      <a:lnTo>
                        <a:pt x="15" y="40"/>
                      </a:lnTo>
                      <a:lnTo>
                        <a:pt x="20" y="43"/>
                      </a:lnTo>
                      <a:lnTo>
                        <a:pt x="10" y="30"/>
                      </a:lnTo>
                      <a:lnTo>
                        <a:pt x="10" y="53"/>
                      </a:lnTo>
                      <a:lnTo>
                        <a:pt x="10" y="53"/>
                      </a:lnTo>
                      <a:lnTo>
                        <a:pt x="15" y="63"/>
                      </a:lnTo>
                      <a:lnTo>
                        <a:pt x="20" y="65"/>
                      </a:lnTo>
                      <a:lnTo>
                        <a:pt x="25" y="68"/>
                      </a:lnTo>
                      <a:lnTo>
                        <a:pt x="60" y="68"/>
                      </a:lnTo>
                      <a:lnTo>
                        <a:pt x="60" y="53"/>
                      </a:lnTo>
                      <a:lnTo>
                        <a:pt x="45" y="53"/>
                      </a:lnTo>
                      <a:lnTo>
                        <a:pt x="50" y="63"/>
                      </a:lnTo>
                      <a:lnTo>
                        <a:pt x="55" y="65"/>
                      </a:lnTo>
                      <a:lnTo>
                        <a:pt x="45" y="53"/>
                      </a:lnTo>
                      <a:lnTo>
                        <a:pt x="45" y="65"/>
                      </a:lnTo>
                      <a:lnTo>
                        <a:pt x="45" y="65"/>
                      </a:lnTo>
                      <a:lnTo>
                        <a:pt x="50" y="75"/>
                      </a:lnTo>
                      <a:lnTo>
                        <a:pt x="55" y="78"/>
                      </a:lnTo>
                      <a:lnTo>
                        <a:pt x="60" y="80"/>
                      </a:lnTo>
                      <a:lnTo>
                        <a:pt x="70" y="80"/>
                      </a:lnTo>
                      <a:lnTo>
                        <a:pt x="70" y="50"/>
                      </a:lnTo>
                      <a:lnTo>
                        <a:pt x="60" y="50"/>
                      </a:lnTo>
                      <a:lnTo>
                        <a:pt x="75" y="65"/>
                      </a:lnTo>
                      <a:lnTo>
                        <a:pt x="70" y="55"/>
                      </a:lnTo>
                      <a:lnTo>
                        <a:pt x="65" y="53"/>
                      </a:lnTo>
                      <a:lnTo>
                        <a:pt x="60" y="65"/>
                      </a:lnTo>
                      <a:lnTo>
                        <a:pt x="75" y="65"/>
                      </a:lnTo>
                      <a:lnTo>
                        <a:pt x="75" y="53"/>
                      </a:lnTo>
                      <a:lnTo>
                        <a:pt x="75" y="53"/>
                      </a:lnTo>
                      <a:lnTo>
                        <a:pt x="70" y="43"/>
                      </a:lnTo>
                      <a:lnTo>
                        <a:pt x="65" y="40"/>
                      </a:lnTo>
                      <a:lnTo>
                        <a:pt x="60" y="38"/>
                      </a:lnTo>
                      <a:lnTo>
                        <a:pt x="25" y="38"/>
                      </a:lnTo>
                      <a:lnTo>
                        <a:pt x="40" y="53"/>
                      </a:lnTo>
                      <a:lnTo>
                        <a:pt x="35" y="43"/>
                      </a:lnTo>
                      <a:lnTo>
                        <a:pt x="30" y="40"/>
                      </a:lnTo>
                      <a:lnTo>
                        <a:pt x="25" y="53"/>
                      </a:lnTo>
                      <a:lnTo>
                        <a:pt x="40" y="53"/>
                      </a:lnTo>
                      <a:lnTo>
                        <a:pt x="40" y="30"/>
                      </a:lnTo>
                      <a:lnTo>
                        <a:pt x="40" y="30"/>
                      </a:lnTo>
                      <a:lnTo>
                        <a:pt x="35" y="20"/>
                      </a:lnTo>
                      <a:lnTo>
                        <a:pt x="30" y="18"/>
                      </a:lnTo>
                      <a:lnTo>
                        <a:pt x="25" y="15"/>
                      </a:lnTo>
                      <a:lnTo>
                        <a:pt x="15" y="15"/>
                      </a:lnTo>
                      <a:lnTo>
                        <a:pt x="30" y="30"/>
                      </a:lnTo>
                      <a:lnTo>
                        <a:pt x="25" y="20"/>
                      </a:lnTo>
                      <a:lnTo>
                        <a:pt x="20" y="18"/>
                      </a:lnTo>
                      <a:lnTo>
                        <a:pt x="15" y="30"/>
                      </a:lnTo>
                      <a:lnTo>
                        <a:pt x="30" y="30"/>
                      </a:lnTo>
                      <a:lnTo>
                        <a:pt x="30" y="15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3" name="Freeform 75"/>
                <p:cNvSpPr>
                  <a:spLocks noChangeAspect="1"/>
                </p:cNvSpPr>
                <p:nvPr/>
              </p:nvSpPr>
              <p:spPr bwMode="auto">
                <a:xfrm>
                  <a:off x="2389" y="2831"/>
                  <a:ext cx="41" cy="1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57" y="30"/>
                    </a:cxn>
                    <a:cxn ang="0">
                      <a:pos x="57" y="15"/>
                    </a:cxn>
                    <a:cxn ang="0">
                      <a:pos x="42" y="15"/>
                    </a:cxn>
                    <a:cxn ang="0">
                      <a:pos x="47" y="25"/>
                    </a:cxn>
                    <a:cxn ang="0">
                      <a:pos x="52" y="27"/>
                    </a:cxn>
                    <a:cxn ang="0">
                      <a:pos x="42" y="15"/>
                    </a:cxn>
                    <a:cxn ang="0">
                      <a:pos x="42" y="32"/>
                    </a:cxn>
                    <a:cxn ang="0">
                      <a:pos x="42" y="32"/>
                    </a:cxn>
                    <a:cxn ang="0">
                      <a:pos x="47" y="42"/>
                    </a:cxn>
                    <a:cxn ang="0">
                      <a:pos x="52" y="45"/>
                    </a:cxn>
                    <a:cxn ang="0">
                      <a:pos x="57" y="47"/>
                    </a:cxn>
                    <a:cxn ang="0">
                      <a:pos x="87" y="47"/>
                    </a:cxn>
                    <a:cxn ang="0">
                      <a:pos x="87" y="32"/>
                    </a:cxn>
                    <a:cxn ang="0">
                      <a:pos x="72" y="32"/>
                    </a:cxn>
                    <a:cxn ang="0">
                      <a:pos x="77" y="42"/>
                    </a:cxn>
                    <a:cxn ang="0">
                      <a:pos x="82" y="45"/>
                    </a:cxn>
                    <a:cxn ang="0">
                      <a:pos x="72" y="32"/>
                    </a:cxn>
                    <a:cxn ang="0">
                      <a:pos x="72" y="47"/>
                    </a:cxn>
                    <a:cxn ang="0">
                      <a:pos x="102" y="47"/>
                    </a:cxn>
                    <a:cxn ang="0">
                      <a:pos x="102" y="32"/>
                    </a:cxn>
                    <a:cxn ang="0">
                      <a:pos x="102" y="32"/>
                    </a:cxn>
                    <a:cxn ang="0">
                      <a:pos x="97" y="22"/>
                    </a:cxn>
                    <a:cxn ang="0">
                      <a:pos x="92" y="20"/>
                    </a:cxn>
                    <a:cxn ang="0">
                      <a:pos x="87" y="17"/>
                    </a:cxn>
                    <a:cxn ang="0">
                      <a:pos x="57" y="17"/>
                    </a:cxn>
                    <a:cxn ang="0">
                      <a:pos x="72" y="32"/>
                    </a:cxn>
                    <a:cxn ang="0">
                      <a:pos x="67" y="22"/>
                    </a:cxn>
                    <a:cxn ang="0">
                      <a:pos x="62" y="20"/>
                    </a:cxn>
                    <a:cxn ang="0">
                      <a:pos x="57" y="32"/>
                    </a:cxn>
                    <a:cxn ang="0">
                      <a:pos x="72" y="32"/>
                    </a:cxn>
                    <a:cxn ang="0">
                      <a:pos x="72" y="15"/>
                    </a:cxn>
                    <a:cxn ang="0">
                      <a:pos x="72" y="15"/>
                    </a:cxn>
                    <a:cxn ang="0">
                      <a:pos x="67" y="5"/>
                    </a:cxn>
                    <a:cxn ang="0">
                      <a:pos x="62" y="2"/>
                    </a:cxn>
                    <a:cxn ang="0">
                      <a:pos x="5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2" h="47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57" y="30"/>
                      </a:lnTo>
                      <a:lnTo>
                        <a:pt x="57" y="15"/>
                      </a:lnTo>
                      <a:lnTo>
                        <a:pt x="42" y="15"/>
                      </a:lnTo>
                      <a:lnTo>
                        <a:pt x="47" y="25"/>
                      </a:lnTo>
                      <a:lnTo>
                        <a:pt x="52" y="27"/>
                      </a:lnTo>
                      <a:lnTo>
                        <a:pt x="42" y="15"/>
                      </a:lnTo>
                      <a:lnTo>
                        <a:pt x="42" y="32"/>
                      </a:lnTo>
                      <a:lnTo>
                        <a:pt x="42" y="32"/>
                      </a:lnTo>
                      <a:lnTo>
                        <a:pt x="47" y="42"/>
                      </a:lnTo>
                      <a:lnTo>
                        <a:pt x="52" y="45"/>
                      </a:lnTo>
                      <a:lnTo>
                        <a:pt x="57" y="47"/>
                      </a:lnTo>
                      <a:lnTo>
                        <a:pt x="87" y="47"/>
                      </a:lnTo>
                      <a:lnTo>
                        <a:pt x="87" y="32"/>
                      </a:lnTo>
                      <a:lnTo>
                        <a:pt x="72" y="32"/>
                      </a:lnTo>
                      <a:lnTo>
                        <a:pt x="77" y="42"/>
                      </a:lnTo>
                      <a:lnTo>
                        <a:pt x="82" y="45"/>
                      </a:lnTo>
                      <a:lnTo>
                        <a:pt x="72" y="32"/>
                      </a:lnTo>
                      <a:lnTo>
                        <a:pt x="72" y="47"/>
                      </a:lnTo>
                      <a:lnTo>
                        <a:pt x="102" y="47"/>
                      </a:lnTo>
                      <a:lnTo>
                        <a:pt x="102" y="32"/>
                      </a:lnTo>
                      <a:lnTo>
                        <a:pt x="102" y="32"/>
                      </a:lnTo>
                      <a:lnTo>
                        <a:pt x="97" y="22"/>
                      </a:lnTo>
                      <a:lnTo>
                        <a:pt x="92" y="20"/>
                      </a:lnTo>
                      <a:lnTo>
                        <a:pt x="87" y="17"/>
                      </a:lnTo>
                      <a:lnTo>
                        <a:pt x="57" y="17"/>
                      </a:lnTo>
                      <a:lnTo>
                        <a:pt x="72" y="32"/>
                      </a:lnTo>
                      <a:lnTo>
                        <a:pt x="67" y="22"/>
                      </a:lnTo>
                      <a:lnTo>
                        <a:pt x="62" y="20"/>
                      </a:lnTo>
                      <a:lnTo>
                        <a:pt x="57" y="32"/>
                      </a:lnTo>
                      <a:lnTo>
                        <a:pt x="72" y="32"/>
                      </a:lnTo>
                      <a:lnTo>
                        <a:pt x="72" y="15"/>
                      </a:lnTo>
                      <a:lnTo>
                        <a:pt x="72" y="15"/>
                      </a:lnTo>
                      <a:lnTo>
                        <a:pt x="67" y="5"/>
                      </a:lnTo>
                      <a:lnTo>
                        <a:pt x="62" y="2"/>
                      </a:lnTo>
                      <a:lnTo>
                        <a:pt x="5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4" name="Freeform 76"/>
                <p:cNvSpPr>
                  <a:spLocks noChangeAspect="1"/>
                </p:cNvSpPr>
                <p:nvPr/>
              </p:nvSpPr>
              <p:spPr bwMode="auto">
                <a:xfrm>
                  <a:off x="2451" y="2853"/>
                  <a:ext cx="4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20" y="30"/>
                    </a:cxn>
                    <a:cxn ang="0">
                      <a:pos x="20" y="15"/>
                    </a:cxn>
                    <a:cxn ang="0">
                      <a:pos x="5" y="15"/>
                    </a:cxn>
                    <a:cxn ang="0">
                      <a:pos x="10" y="25"/>
                    </a:cxn>
                    <a:cxn ang="0">
                      <a:pos x="15" y="27"/>
                    </a:cxn>
                    <a:cxn ang="0">
                      <a:pos x="5" y="15"/>
                    </a:cxn>
                    <a:cxn ang="0">
                      <a:pos x="5" y="27"/>
                    </a:cxn>
                    <a:cxn ang="0">
                      <a:pos x="5" y="27"/>
                    </a:cxn>
                    <a:cxn ang="0">
                      <a:pos x="10" y="37"/>
                    </a:cxn>
                    <a:cxn ang="0">
                      <a:pos x="15" y="40"/>
                    </a:cxn>
                    <a:cxn ang="0">
                      <a:pos x="20" y="42"/>
                    </a:cxn>
                    <a:cxn ang="0">
                      <a:pos x="102" y="42"/>
                    </a:cxn>
                    <a:cxn ang="0">
                      <a:pos x="102" y="27"/>
                    </a:cxn>
                    <a:cxn ang="0">
                      <a:pos x="87" y="27"/>
                    </a:cxn>
                    <a:cxn ang="0">
                      <a:pos x="92" y="37"/>
                    </a:cxn>
                    <a:cxn ang="0">
                      <a:pos x="97" y="40"/>
                    </a:cxn>
                    <a:cxn ang="0">
                      <a:pos x="87" y="27"/>
                    </a:cxn>
                    <a:cxn ang="0">
                      <a:pos x="87" y="32"/>
                    </a:cxn>
                    <a:cxn ang="0">
                      <a:pos x="117" y="32"/>
                    </a:cxn>
                    <a:cxn ang="0">
                      <a:pos x="117" y="27"/>
                    </a:cxn>
                    <a:cxn ang="0">
                      <a:pos x="117" y="27"/>
                    </a:cxn>
                    <a:cxn ang="0">
                      <a:pos x="112" y="17"/>
                    </a:cxn>
                    <a:cxn ang="0">
                      <a:pos x="107" y="15"/>
                    </a:cxn>
                    <a:cxn ang="0">
                      <a:pos x="102" y="12"/>
                    </a:cxn>
                    <a:cxn ang="0">
                      <a:pos x="20" y="12"/>
                    </a:cxn>
                    <a:cxn ang="0">
                      <a:pos x="35" y="27"/>
                    </a:cxn>
                    <a:cxn ang="0">
                      <a:pos x="30" y="17"/>
                    </a:cxn>
                    <a:cxn ang="0">
                      <a:pos x="25" y="15"/>
                    </a:cxn>
                    <a:cxn ang="0">
                      <a:pos x="20" y="27"/>
                    </a:cxn>
                    <a:cxn ang="0">
                      <a:pos x="35" y="27"/>
                    </a:cxn>
                    <a:cxn ang="0">
                      <a:pos x="35" y="15"/>
                    </a:cxn>
                    <a:cxn ang="0">
                      <a:pos x="35" y="15"/>
                    </a:cxn>
                    <a:cxn ang="0">
                      <a:pos x="30" y="5"/>
                    </a:cxn>
                    <a:cxn ang="0">
                      <a:pos x="25" y="2"/>
                    </a:cxn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7" h="42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20" y="30"/>
                      </a:lnTo>
                      <a:lnTo>
                        <a:pt x="20" y="15"/>
                      </a:lnTo>
                      <a:lnTo>
                        <a:pt x="5" y="15"/>
                      </a:lnTo>
                      <a:lnTo>
                        <a:pt x="10" y="25"/>
                      </a:lnTo>
                      <a:lnTo>
                        <a:pt x="15" y="27"/>
                      </a:lnTo>
                      <a:lnTo>
                        <a:pt x="5" y="15"/>
                      </a:lnTo>
                      <a:lnTo>
                        <a:pt x="5" y="27"/>
                      </a:lnTo>
                      <a:lnTo>
                        <a:pt x="5" y="27"/>
                      </a:lnTo>
                      <a:lnTo>
                        <a:pt x="10" y="37"/>
                      </a:lnTo>
                      <a:lnTo>
                        <a:pt x="15" y="40"/>
                      </a:lnTo>
                      <a:lnTo>
                        <a:pt x="20" y="42"/>
                      </a:lnTo>
                      <a:lnTo>
                        <a:pt x="102" y="42"/>
                      </a:lnTo>
                      <a:lnTo>
                        <a:pt x="102" y="27"/>
                      </a:lnTo>
                      <a:lnTo>
                        <a:pt x="87" y="27"/>
                      </a:lnTo>
                      <a:lnTo>
                        <a:pt x="92" y="37"/>
                      </a:lnTo>
                      <a:lnTo>
                        <a:pt x="97" y="40"/>
                      </a:lnTo>
                      <a:lnTo>
                        <a:pt x="87" y="27"/>
                      </a:lnTo>
                      <a:lnTo>
                        <a:pt x="87" y="32"/>
                      </a:lnTo>
                      <a:lnTo>
                        <a:pt x="117" y="32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2" y="17"/>
                      </a:lnTo>
                      <a:lnTo>
                        <a:pt x="107" y="15"/>
                      </a:lnTo>
                      <a:lnTo>
                        <a:pt x="102" y="12"/>
                      </a:lnTo>
                      <a:lnTo>
                        <a:pt x="20" y="12"/>
                      </a:lnTo>
                      <a:lnTo>
                        <a:pt x="35" y="27"/>
                      </a:lnTo>
                      <a:lnTo>
                        <a:pt x="30" y="17"/>
                      </a:lnTo>
                      <a:lnTo>
                        <a:pt x="25" y="15"/>
                      </a:lnTo>
                      <a:lnTo>
                        <a:pt x="20" y="27"/>
                      </a:lnTo>
                      <a:lnTo>
                        <a:pt x="35" y="27"/>
                      </a:lnTo>
                      <a:lnTo>
                        <a:pt x="35" y="15"/>
                      </a:lnTo>
                      <a:lnTo>
                        <a:pt x="35" y="15"/>
                      </a:lnTo>
                      <a:lnTo>
                        <a:pt x="30" y="5"/>
                      </a:lnTo>
                      <a:lnTo>
                        <a:pt x="25" y="2"/>
                      </a:lnTo>
                      <a:lnTo>
                        <a:pt x="2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5" name="Freeform 77"/>
                <p:cNvSpPr>
                  <a:spLocks noChangeAspect="1"/>
                </p:cNvSpPr>
                <p:nvPr/>
              </p:nvSpPr>
              <p:spPr bwMode="auto">
                <a:xfrm>
                  <a:off x="2521" y="2867"/>
                  <a:ext cx="42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87" y="30"/>
                    </a:cxn>
                    <a:cxn ang="0">
                      <a:pos x="87" y="15"/>
                    </a:cxn>
                    <a:cxn ang="0">
                      <a:pos x="72" y="15"/>
                    </a:cxn>
                    <a:cxn ang="0">
                      <a:pos x="77" y="25"/>
                    </a:cxn>
                    <a:cxn ang="0">
                      <a:pos x="82" y="27"/>
                    </a:cxn>
                    <a:cxn ang="0">
                      <a:pos x="72" y="15"/>
                    </a:cxn>
                    <a:cxn ang="0">
                      <a:pos x="72" y="30"/>
                    </a:cxn>
                    <a:cxn ang="0">
                      <a:pos x="72" y="30"/>
                    </a:cxn>
                    <a:cxn ang="0">
                      <a:pos x="77" y="40"/>
                    </a:cxn>
                    <a:cxn ang="0">
                      <a:pos x="82" y="42"/>
                    </a:cxn>
                    <a:cxn ang="0">
                      <a:pos x="87" y="45"/>
                    </a:cxn>
                    <a:cxn ang="0">
                      <a:pos x="105" y="45"/>
                    </a:cxn>
                    <a:cxn ang="0">
                      <a:pos x="105" y="15"/>
                    </a:cxn>
                    <a:cxn ang="0">
                      <a:pos x="87" y="15"/>
                    </a:cxn>
                    <a:cxn ang="0">
                      <a:pos x="102" y="30"/>
                    </a:cxn>
                    <a:cxn ang="0">
                      <a:pos x="97" y="20"/>
                    </a:cxn>
                    <a:cxn ang="0">
                      <a:pos x="92" y="17"/>
                    </a:cxn>
                    <a:cxn ang="0">
                      <a:pos x="87" y="30"/>
                    </a:cxn>
                    <a:cxn ang="0">
                      <a:pos x="102" y="30"/>
                    </a:cxn>
                    <a:cxn ang="0">
                      <a:pos x="102" y="15"/>
                    </a:cxn>
                    <a:cxn ang="0">
                      <a:pos x="102" y="15"/>
                    </a:cxn>
                    <a:cxn ang="0">
                      <a:pos x="97" y="5"/>
                    </a:cxn>
                    <a:cxn ang="0">
                      <a:pos x="92" y="2"/>
                    </a:cxn>
                    <a:cxn ang="0">
                      <a:pos x="8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5" h="45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87" y="30"/>
                      </a:lnTo>
                      <a:lnTo>
                        <a:pt x="87" y="15"/>
                      </a:lnTo>
                      <a:lnTo>
                        <a:pt x="72" y="15"/>
                      </a:lnTo>
                      <a:lnTo>
                        <a:pt x="77" y="25"/>
                      </a:lnTo>
                      <a:lnTo>
                        <a:pt x="82" y="27"/>
                      </a:lnTo>
                      <a:lnTo>
                        <a:pt x="72" y="15"/>
                      </a:lnTo>
                      <a:lnTo>
                        <a:pt x="72" y="30"/>
                      </a:lnTo>
                      <a:lnTo>
                        <a:pt x="72" y="30"/>
                      </a:lnTo>
                      <a:lnTo>
                        <a:pt x="77" y="40"/>
                      </a:lnTo>
                      <a:lnTo>
                        <a:pt x="82" y="42"/>
                      </a:lnTo>
                      <a:lnTo>
                        <a:pt x="87" y="45"/>
                      </a:lnTo>
                      <a:lnTo>
                        <a:pt x="105" y="45"/>
                      </a:lnTo>
                      <a:lnTo>
                        <a:pt x="105" y="15"/>
                      </a:lnTo>
                      <a:lnTo>
                        <a:pt x="87" y="15"/>
                      </a:lnTo>
                      <a:lnTo>
                        <a:pt x="102" y="30"/>
                      </a:lnTo>
                      <a:lnTo>
                        <a:pt x="97" y="20"/>
                      </a:lnTo>
                      <a:lnTo>
                        <a:pt x="92" y="17"/>
                      </a:lnTo>
                      <a:lnTo>
                        <a:pt x="87" y="30"/>
                      </a:lnTo>
                      <a:lnTo>
                        <a:pt x="102" y="30"/>
                      </a:lnTo>
                      <a:lnTo>
                        <a:pt x="102" y="15"/>
                      </a:lnTo>
                      <a:lnTo>
                        <a:pt x="102" y="15"/>
                      </a:lnTo>
                      <a:lnTo>
                        <a:pt x="97" y="5"/>
                      </a:lnTo>
                      <a:lnTo>
                        <a:pt x="92" y="2"/>
                      </a:lnTo>
                      <a:lnTo>
                        <a:pt x="8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6" name="Freeform 78"/>
                <p:cNvSpPr>
                  <a:spLocks noChangeAspect="1"/>
                </p:cNvSpPr>
                <p:nvPr/>
              </p:nvSpPr>
              <p:spPr bwMode="auto">
                <a:xfrm>
                  <a:off x="2594" y="2878"/>
                  <a:ext cx="37" cy="2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53" y="30"/>
                    </a:cxn>
                    <a:cxn ang="0">
                      <a:pos x="53" y="15"/>
                    </a:cxn>
                    <a:cxn ang="0">
                      <a:pos x="38" y="15"/>
                    </a:cxn>
                    <a:cxn ang="0">
                      <a:pos x="43" y="25"/>
                    </a:cxn>
                    <a:cxn ang="0">
                      <a:pos x="48" y="28"/>
                    </a:cxn>
                    <a:cxn ang="0">
                      <a:pos x="38" y="15"/>
                    </a:cxn>
                    <a:cxn ang="0">
                      <a:pos x="38" y="30"/>
                    </a:cxn>
                    <a:cxn ang="0">
                      <a:pos x="38" y="30"/>
                    </a:cxn>
                    <a:cxn ang="0">
                      <a:pos x="43" y="40"/>
                    </a:cxn>
                    <a:cxn ang="0">
                      <a:pos x="48" y="43"/>
                    </a:cxn>
                    <a:cxn ang="0">
                      <a:pos x="53" y="45"/>
                    </a:cxn>
                    <a:cxn ang="0">
                      <a:pos x="78" y="45"/>
                    </a:cxn>
                    <a:cxn ang="0">
                      <a:pos x="78" y="30"/>
                    </a:cxn>
                    <a:cxn ang="0">
                      <a:pos x="63" y="30"/>
                    </a:cxn>
                    <a:cxn ang="0">
                      <a:pos x="68" y="40"/>
                    </a:cxn>
                    <a:cxn ang="0">
                      <a:pos x="73" y="43"/>
                    </a:cxn>
                    <a:cxn ang="0">
                      <a:pos x="63" y="30"/>
                    </a:cxn>
                    <a:cxn ang="0">
                      <a:pos x="63" y="58"/>
                    </a:cxn>
                    <a:cxn ang="0">
                      <a:pos x="93" y="58"/>
                    </a:cxn>
                    <a:cxn ang="0">
                      <a:pos x="93" y="30"/>
                    </a:cxn>
                    <a:cxn ang="0">
                      <a:pos x="93" y="30"/>
                    </a:cxn>
                    <a:cxn ang="0">
                      <a:pos x="88" y="20"/>
                    </a:cxn>
                    <a:cxn ang="0">
                      <a:pos x="83" y="18"/>
                    </a:cxn>
                    <a:cxn ang="0">
                      <a:pos x="78" y="15"/>
                    </a:cxn>
                    <a:cxn ang="0">
                      <a:pos x="53" y="15"/>
                    </a:cxn>
                    <a:cxn ang="0">
                      <a:pos x="68" y="30"/>
                    </a:cxn>
                    <a:cxn ang="0">
                      <a:pos x="63" y="20"/>
                    </a:cxn>
                    <a:cxn ang="0">
                      <a:pos x="58" y="18"/>
                    </a:cxn>
                    <a:cxn ang="0">
                      <a:pos x="53" y="30"/>
                    </a:cxn>
                    <a:cxn ang="0">
                      <a:pos x="68" y="30"/>
                    </a:cxn>
                    <a:cxn ang="0">
                      <a:pos x="68" y="15"/>
                    </a:cxn>
                    <a:cxn ang="0">
                      <a:pos x="68" y="15"/>
                    </a:cxn>
                    <a:cxn ang="0">
                      <a:pos x="63" y="5"/>
                    </a:cxn>
                    <a:cxn ang="0">
                      <a:pos x="58" y="3"/>
                    </a:cxn>
                    <a:cxn ang="0">
                      <a:pos x="5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3" h="58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53" y="30"/>
                      </a:lnTo>
                      <a:lnTo>
                        <a:pt x="53" y="15"/>
                      </a:lnTo>
                      <a:lnTo>
                        <a:pt x="38" y="15"/>
                      </a:lnTo>
                      <a:lnTo>
                        <a:pt x="43" y="25"/>
                      </a:lnTo>
                      <a:lnTo>
                        <a:pt x="48" y="28"/>
                      </a:lnTo>
                      <a:lnTo>
                        <a:pt x="38" y="15"/>
                      </a:lnTo>
                      <a:lnTo>
                        <a:pt x="38" y="30"/>
                      </a:lnTo>
                      <a:lnTo>
                        <a:pt x="38" y="30"/>
                      </a:lnTo>
                      <a:lnTo>
                        <a:pt x="43" y="40"/>
                      </a:lnTo>
                      <a:lnTo>
                        <a:pt x="48" y="43"/>
                      </a:lnTo>
                      <a:lnTo>
                        <a:pt x="53" y="45"/>
                      </a:lnTo>
                      <a:lnTo>
                        <a:pt x="78" y="45"/>
                      </a:lnTo>
                      <a:lnTo>
                        <a:pt x="78" y="30"/>
                      </a:lnTo>
                      <a:lnTo>
                        <a:pt x="63" y="30"/>
                      </a:lnTo>
                      <a:lnTo>
                        <a:pt x="68" y="40"/>
                      </a:lnTo>
                      <a:lnTo>
                        <a:pt x="73" y="43"/>
                      </a:lnTo>
                      <a:lnTo>
                        <a:pt x="63" y="30"/>
                      </a:lnTo>
                      <a:lnTo>
                        <a:pt x="63" y="58"/>
                      </a:lnTo>
                      <a:lnTo>
                        <a:pt x="93" y="58"/>
                      </a:lnTo>
                      <a:lnTo>
                        <a:pt x="93" y="30"/>
                      </a:lnTo>
                      <a:lnTo>
                        <a:pt x="93" y="30"/>
                      </a:lnTo>
                      <a:lnTo>
                        <a:pt x="88" y="20"/>
                      </a:lnTo>
                      <a:lnTo>
                        <a:pt x="83" y="18"/>
                      </a:lnTo>
                      <a:lnTo>
                        <a:pt x="78" y="15"/>
                      </a:lnTo>
                      <a:lnTo>
                        <a:pt x="53" y="15"/>
                      </a:lnTo>
                      <a:lnTo>
                        <a:pt x="68" y="30"/>
                      </a:lnTo>
                      <a:lnTo>
                        <a:pt x="63" y="20"/>
                      </a:lnTo>
                      <a:lnTo>
                        <a:pt x="58" y="18"/>
                      </a:lnTo>
                      <a:lnTo>
                        <a:pt x="53" y="30"/>
                      </a:lnTo>
                      <a:lnTo>
                        <a:pt x="68" y="30"/>
                      </a:lnTo>
                      <a:lnTo>
                        <a:pt x="68" y="15"/>
                      </a:lnTo>
                      <a:lnTo>
                        <a:pt x="68" y="15"/>
                      </a:lnTo>
                      <a:lnTo>
                        <a:pt x="63" y="5"/>
                      </a:lnTo>
                      <a:lnTo>
                        <a:pt x="58" y="3"/>
                      </a:ln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7" name="Freeform 79"/>
                <p:cNvSpPr>
                  <a:spLocks noChangeAspect="1"/>
                </p:cNvSpPr>
                <p:nvPr/>
              </p:nvSpPr>
              <p:spPr bwMode="auto">
                <a:xfrm>
                  <a:off x="2658" y="2898"/>
                  <a:ext cx="40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70" y="30"/>
                    </a:cxn>
                    <a:cxn ang="0">
                      <a:pos x="70" y="15"/>
                    </a:cxn>
                    <a:cxn ang="0">
                      <a:pos x="55" y="15"/>
                    </a:cxn>
                    <a:cxn ang="0">
                      <a:pos x="60" y="25"/>
                    </a:cxn>
                    <a:cxn ang="0">
                      <a:pos x="65" y="28"/>
                    </a:cxn>
                    <a:cxn ang="0">
                      <a:pos x="55" y="15"/>
                    </a:cxn>
                    <a:cxn ang="0">
                      <a:pos x="55" y="38"/>
                    </a:cxn>
                    <a:cxn ang="0">
                      <a:pos x="55" y="38"/>
                    </a:cxn>
                    <a:cxn ang="0">
                      <a:pos x="60" y="48"/>
                    </a:cxn>
                    <a:cxn ang="0">
                      <a:pos x="65" y="50"/>
                    </a:cxn>
                    <a:cxn ang="0">
                      <a:pos x="70" y="53"/>
                    </a:cxn>
                    <a:cxn ang="0">
                      <a:pos x="85" y="53"/>
                    </a:cxn>
                    <a:cxn ang="0">
                      <a:pos x="85" y="38"/>
                    </a:cxn>
                    <a:cxn ang="0">
                      <a:pos x="70" y="38"/>
                    </a:cxn>
                    <a:cxn ang="0">
                      <a:pos x="75" y="48"/>
                    </a:cxn>
                    <a:cxn ang="0">
                      <a:pos x="80" y="50"/>
                    </a:cxn>
                    <a:cxn ang="0">
                      <a:pos x="70" y="38"/>
                    </a:cxn>
                    <a:cxn ang="0">
                      <a:pos x="70" y="50"/>
                    </a:cxn>
                    <a:cxn ang="0">
                      <a:pos x="100" y="50"/>
                    </a:cxn>
                    <a:cxn ang="0">
                      <a:pos x="100" y="38"/>
                    </a:cxn>
                    <a:cxn ang="0">
                      <a:pos x="100" y="38"/>
                    </a:cxn>
                    <a:cxn ang="0">
                      <a:pos x="95" y="28"/>
                    </a:cxn>
                    <a:cxn ang="0">
                      <a:pos x="90" y="25"/>
                    </a:cxn>
                    <a:cxn ang="0">
                      <a:pos x="85" y="23"/>
                    </a:cxn>
                    <a:cxn ang="0">
                      <a:pos x="70" y="23"/>
                    </a:cxn>
                    <a:cxn ang="0">
                      <a:pos x="85" y="38"/>
                    </a:cxn>
                    <a:cxn ang="0">
                      <a:pos x="80" y="28"/>
                    </a:cxn>
                    <a:cxn ang="0">
                      <a:pos x="75" y="25"/>
                    </a:cxn>
                    <a:cxn ang="0">
                      <a:pos x="70" y="38"/>
                    </a:cxn>
                    <a:cxn ang="0">
                      <a:pos x="85" y="38"/>
                    </a:cxn>
                    <a:cxn ang="0">
                      <a:pos x="85" y="15"/>
                    </a:cxn>
                    <a:cxn ang="0">
                      <a:pos x="85" y="15"/>
                    </a:cxn>
                    <a:cxn ang="0">
                      <a:pos x="80" y="5"/>
                    </a:cxn>
                    <a:cxn ang="0">
                      <a:pos x="75" y="3"/>
                    </a:cxn>
                    <a:cxn ang="0">
                      <a:pos x="7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" h="53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70" y="30"/>
                      </a:lnTo>
                      <a:lnTo>
                        <a:pt x="70" y="15"/>
                      </a:lnTo>
                      <a:lnTo>
                        <a:pt x="55" y="15"/>
                      </a:lnTo>
                      <a:lnTo>
                        <a:pt x="60" y="25"/>
                      </a:lnTo>
                      <a:lnTo>
                        <a:pt x="65" y="28"/>
                      </a:lnTo>
                      <a:lnTo>
                        <a:pt x="55" y="15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60" y="48"/>
                      </a:lnTo>
                      <a:lnTo>
                        <a:pt x="65" y="50"/>
                      </a:lnTo>
                      <a:lnTo>
                        <a:pt x="70" y="53"/>
                      </a:lnTo>
                      <a:lnTo>
                        <a:pt x="85" y="53"/>
                      </a:lnTo>
                      <a:lnTo>
                        <a:pt x="85" y="38"/>
                      </a:lnTo>
                      <a:lnTo>
                        <a:pt x="70" y="38"/>
                      </a:lnTo>
                      <a:lnTo>
                        <a:pt x="75" y="48"/>
                      </a:lnTo>
                      <a:lnTo>
                        <a:pt x="80" y="50"/>
                      </a:lnTo>
                      <a:lnTo>
                        <a:pt x="70" y="38"/>
                      </a:lnTo>
                      <a:lnTo>
                        <a:pt x="70" y="50"/>
                      </a:lnTo>
                      <a:lnTo>
                        <a:pt x="100" y="50"/>
                      </a:lnTo>
                      <a:lnTo>
                        <a:pt x="100" y="38"/>
                      </a:lnTo>
                      <a:lnTo>
                        <a:pt x="100" y="38"/>
                      </a:lnTo>
                      <a:lnTo>
                        <a:pt x="95" y="28"/>
                      </a:lnTo>
                      <a:lnTo>
                        <a:pt x="90" y="25"/>
                      </a:lnTo>
                      <a:lnTo>
                        <a:pt x="85" y="23"/>
                      </a:lnTo>
                      <a:lnTo>
                        <a:pt x="70" y="23"/>
                      </a:lnTo>
                      <a:lnTo>
                        <a:pt x="85" y="38"/>
                      </a:lnTo>
                      <a:lnTo>
                        <a:pt x="80" y="28"/>
                      </a:lnTo>
                      <a:lnTo>
                        <a:pt x="75" y="25"/>
                      </a:lnTo>
                      <a:lnTo>
                        <a:pt x="70" y="38"/>
                      </a:lnTo>
                      <a:lnTo>
                        <a:pt x="85" y="38"/>
                      </a:lnTo>
                      <a:lnTo>
                        <a:pt x="85" y="15"/>
                      </a:lnTo>
                      <a:lnTo>
                        <a:pt x="85" y="15"/>
                      </a:lnTo>
                      <a:lnTo>
                        <a:pt x="80" y="5"/>
                      </a:lnTo>
                      <a:lnTo>
                        <a:pt x="75" y="3"/>
                      </a:lnTo>
                      <a:lnTo>
                        <a:pt x="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8" name="Freeform 80"/>
                <p:cNvSpPr>
                  <a:spLocks noChangeAspect="1"/>
                </p:cNvSpPr>
                <p:nvPr/>
              </p:nvSpPr>
              <p:spPr bwMode="auto">
                <a:xfrm>
                  <a:off x="2727" y="2913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32" y="30"/>
                    </a:cxn>
                    <a:cxn ang="0">
                      <a:pos x="32" y="15"/>
                    </a:cxn>
                    <a:cxn ang="0">
                      <a:pos x="17" y="15"/>
                    </a:cxn>
                    <a:cxn ang="0">
                      <a:pos x="22" y="25"/>
                    </a:cxn>
                    <a:cxn ang="0">
                      <a:pos x="27" y="27"/>
                    </a:cxn>
                    <a:cxn ang="0">
                      <a:pos x="17" y="15"/>
                    </a:cxn>
                    <a:cxn ang="0">
                      <a:pos x="17" y="27"/>
                    </a:cxn>
                    <a:cxn ang="0">
                      <a:pos x="17" y="27"/>
                    </a:cxn>
                    <a:cxn ang="0">
                      <a:pos x="22" y="37"/>
                    </a:cxn>
                    <a:cxn ang="0">
                      <a:pos x="27" y="40"/>
                    </a:cxn>
                    <a:cxn ang="0">
                      <a:pos x="32" y="42"/>
                    </a:cxn>
                    <a:cxn ang="0">
                      <a:pos x="107" y="42"/>
                    </a:cxn>
                    <a:cxn ang="0">
                      <a:pos x="107" y="12"/>
                    </a:cxn>
                    <a:cxn ang="0">
                      <a:pos x="32" y="12"/>
                    </a:cxn>
                    <a:cxn ang="0">
                      <a:pos x="47" y="27"/>
                    </a:cxn>
                    <a:cxn ang="0">
                      <a:pos x="42" y="17"/>
                    </a:cxn>
                    <a:cxn ang="0">
                      <a:pos x="37" y="15"/>
                    </a:cxn>
                    <a:cxn ang="0">
                      <a:pos x="32" y="27"/>
                    </a:cxn>
                    <a:cxn ang="0">
                      <a:pos x="47" y="27"/>
                    </a:cxn>
                    <a:cxn ang="0">
                      <a:pos x="47" y="15"/>
                    </a:cxn>
                    <a:cxn ang="0">
                      <a:pos x="47" y="15"/>
                    </a:cxn>
                    <a:cxn ang="0">
                      <a:pos x="42" y="5"/>
                    </a:cxn>
                    <a:cxn ang="0">
                      <a:pos x="37" y="2"/>
                    </a:cxn>
                    <a:cxn ang="0">
                      <a:pos x="3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7" h="42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32" y="30"/>
                      </a:lnTo>
                      <a:lnTo>
                        <a:pt x="32" y="15"/>
                      </a:lnTo>
                      <a:lnTo>
                        <a:pt x="17" y="15"/>
                      </a:lnTo>
                      <a:lnTo>
                        <a:pt x="22" y="25"/>
                      </a:lnTo>
                      <a:lnTo>
                        <a:pt x="27" y="27"/>
                      </a:lnTo>
                      <a:lnTo>
                        <a:pt x="17" y="15"/>
                      </a:lnTo>
                      <a:lnTo>
                        <a:pt x="17" y="27"/>
                      </a:lnTo>
                      <a:lnTo>
                        <a:pt x="17" y="27"/>
                      </a:lnTo>
                      <a:lnTo>
                        <a:pt x="22" y="37"/>
                      </a:lnTo>
                      <a:lnTo>
                        <a:pt x="27" y="40"/>
                      </a:lnTo>
                      <a:lnTo>
                        <a:pt x="32" y="42"/>
                      </a:lnTo>
                      <a:lnTo>
                        <a:pt x="107" y="42"/>
                      </a:lnTo>
                      <a:lnTo>
                        <a:pt x="107" y="12"/>
                      </a:lnTo>
                      <a:lnTo>
                        <a:pt x="32" y="12"/>
                      </a:lnTo>
                      <a:lnTo>
                        <a:pt x="47" y="27"/>
                      </a:lnTo>
                      <a:lnTo>
                        <a:pt x="42" y="17"/>
                      </a:lnTo>
                      <a:lnTo>
                        <a:pt x="37" y="15"/>
                      </a:lnTo>
                      <a:lnTo>
                        <a:pt x="32" y="27"/>
                      </a:lnTo>
                      <a:lnTo>
                        <a:pt x="47" y="27"/>
                      </a:lnTo>
                      <a:lnTo>
                        <a:pt x="47" y="15"/>
                      </a:lnTo>
                      <a:lnTo>
                        <a:pt x="47" y="15"/>
                      </a:lnTo>
                      <a:lnTo>
                        <a:pt x="42" y="5"/>
                      </a:lnTo>
                      <a:lnTo>
                        <a:pt x="37" y="2"/>
                      </a:lnTo>
                      <a:lnTo>
                        <a:pt x="3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89" name="Freeform 81"/>
                <p:cNvSpPr>
                  <a:spLocks noChangeAspect="1"/>
                </p:cNvSpPr>
                <p:nvPr/>
              </p:nvSpPr>
              <p:spPr bwMode="auto">
                <a:xfrm>
                  <a:off x="2799" y="2924"/>
                  <a:ext cx="43" cy="21"/>
                </a:xfrm>
                <a:custGeom>
                  <a:avLst/>
                  <a:gdLst/>
                  <a:ahLst/>
                  <a:cxnLst>
                    <a:cxn ang="0">
                      <a:pos x="30" y="3"/>
                    </a:cxn>
                    <a:cxn ang="0">
                      <a:pos x="0" y="3"/>
                    </a:cxn>
                    <a:cxn ang="0">
                      <a:pos x="0" y="15"/>
                    </a:cxn>
                    <a:cxn ang="0">
                      <a:pos x="0" y="15"/>
                    </a:cxn>
                    <a:cxn ang="0">
                      <a:pos x="5" y="25"/>
                    </a:cxn>
                    <a:cxn ang="0">
                      <a:pos x="10" y="28"/>
                    </a:cxn>
                    <a:cxn ang="0">
                      <a:pos x="15" y="30"/>
                    </a:cxn>
                    <a:cxn ang="0">
                      <a:pos x="52" y="30"/>
                    </a:cxn>
                    <a:cxn ang="0">
                      <a:pos x="52" y="15"/>
                    </a:cxn>
                    <a:cxn ang="0">
                      <a:pos x="37" y="15"/>
                    </a:cxn>
                    <a:cxn ang="0">
                      <a:pos x="42" y="25"/>
                    </a:cxn>
                    <a:cxn ang="0">
                      <a:pos x="47" y="28"/>
                    </a:cxn>
                    <a:cxn ang="0">
                      <a:pos x="37" y="15"/>
                    </a:cxn>
                    <a:cxn ang="0">
                      <a:pos x="37" y="38"/>
                    </a:cxn>
                    <a:cxn ang="0">
                      <a:pos x="37" y="38"/>
                    </a:cxn>
                    <a:cxn ang="0">
                      <a:pos x="42" y="48"/>
                    </a:cxn>
                    <a:cxn ang="0">
                      <a:pos x="47" y="50"/>
                    </a:cxn>
                    <a:cxn ang="0">
                      <a:pos x="52" y="53"/>
                    </a:cxn>
                    <a:cxn ang="0">
                      <a:pos x="92" y="53"/>
                    </a:cxn>
                    <a:cxn ang="0">
                      <a:pos x="92" y="38"/>
                    </a:cxn>
                    <a:cxn ang="0">
                      <a:pos x="77" y="38"/>
                    </a:cxn>
                    <a:cxn ang="0">
                      <a:pos x="82" y="48"/>
                    </a:cxn>
                    <a:cxn ang="0">
                      <a:pos x="87" y="50"/>
                    </a:cxn>
                    <a:cxn ang="0">
                      <a:pos x="77" y="38"/>
                    </a:cxn>
                    <a:cxn ang="0">
                      <a:pos x="77" y="45"/>
                    </a:cxn>
                    <a:cxn ang="0">
                      <a:pos x="107" y="45"/>
                    </a:cxn>
                    <a:cxn ang="0">
                      <a:pos x="107" y="38"/>
                    </a:cxn>
                    <a:cxn ang="0">
                      <a:pos x="107" y="38"/>
                    </a:cxn>
                    <a:cxn ang="0">
                      <a:pos x="102" y="28"/>
                    </a:cxn>
                    <a:cxn ang="0">
                      <a:pos x="97" y="25"/>
                    </a:cxn>
                    <a:cxn ang="0">
                      <a:pos x="92" y="23"/>
                    </a:cxn>
                    <a:cxn ang="0">
                      <a:pos x="52" y="23"/>
                    </a:cxn>
                    <a:cxn ang="0">
                      <a:pos x="67" y="38"/>
                    </a:cxn>
                    <a:cxn ang="0">
                      <a:pos x="62" y="28"/>
                    </a:cxn>
                    <a:cxn ang="0">
                      <a:pos x="57" y="25"/>
                    </a:cxn>
                    <a:cxn ang="0">
                      <a:pos x="52" y="38"/>
                    </a:cxn>
                    <a:cxn ang="0">
                      <a:pos x="67" y="38"/>
                    </a:cxn>
                    <a:cxn ang="0">
                      <a:pos x="67" y="15"/>
                    </a:cxn>
                    <a:cxn ang="0">
                      <a:pos x="67" y="15"/>
                    </a:cxn>
                    <a:cxn ang="0">
                      <a:pos x="62" y="5"/>
                    </a:cxn>
                    <a:cxn ang="0">
                      <a:pos x="57" y="3"/>
                    </a:cxn>
                    <a:cxn ang="0">
                      <a:pos x="52" y="0"/>
                    </a:cxn>
                    <a:cxn ang="0">
                      <a:pos x="15" y="0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20" y="3"/>
                    </a:cxn>
                    <a:cxn ang="0">
                      <a:pos x="15" y="15"/>
                    </a:cxn>
                    <a:cxn ang="0">
                      <a:pos x="30" y="15"/>
                    </a:cxn>
                    <a:cxn ang="0">
                      <a:pos x="30" y="3"/>
                    </a:cxn>
                  </a:cxnLst>
                  <a:rect l="0" t="0" r="r" b="b"/>
                  <a:pathLst>
                    <a:path w="107" h="53">
                      <a:moveTo>
                        <a:pt x="30" y="3"/>
                      </a:moveTo>
                      <a:lnTo>
                        <a:pt x="0" y="3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15" y="30"/>
                      </a:lnTo>
                      <a:lnTo>
                        <a:pt x="52" y="30"/>
                      </a:lnTo>
                      <a:lnTo>
                        <a:pt x="52" y="15"/>
                      </a:lnTo>
                      <a:lnTo>
                        <a:pt x="37" y="15"/>
                      </a:lnTo>
                      <a:lnTo>
                        <a:pt x="42" y="25"/>
                      </a:lnTo>
                      <a:lnTo>
                        <a:pt x="47" y="28"/>
                      </a:lnTo>
                      <a:lnTo>
                        <a:pt x="37" y="15"/>
                      </a:lnTo>
                      <a:lnTo>
                        <a:pt x="37" y="38"/>
                      </a:lnTo>
                      <a:lnTo>
                        <a:pt x="37" y="38"/>
                      </a:lnTo>
                      <a:lnTo>
                        <a:pt x="42" y="48"/>
                      </a:lnTo>
                      <a:lnTo>
                        <a:pt x="47" y="50"/>
                      </a:lnTo>
                      <a:lnTo>
                        <a:pt x="52" y="53"/>
                      </a:lnTo>
                      <a:lnTo>
                        <a:pt x="92" y="53"/>
                      </a:lnTo>
                      <a:lnTo>
                        <a:pt x="92" y="38"/>
                      </a:lnTo>
                      <a:lnTo>
                        <a:pt x="77" y="38"/>
                      </a:lnTo>
                      <a:lnTo>
                        <a:pt x="82" y="48"/>
                      </a:lnTo>
                      <a:lnTo>
                        <a:pt x="87" y="50"/>
                      </a:lnTo>
                      <a:lnTo>
                        <a:pt x="77" y="38"/>
                      </a:lnTo>
                      <a:lnTo>
                        <a:pt x="77" y="45"/>
                      </a:lnTo>
                      <a:lnTo>
                        <a:pt x="107" y="45"/>
                      </a:lnTo>
                      <a:lnTo>
                        <a:pt x="107" y="38"/>
                      </a:lnTo>
                      <a:lnTo>
                        <a:pt x="107" y="38"/>
                      </a:lnTo>
                      <a:lnTo>
                        <a:pt x="102" y="28"/>
                      </a:lnTo>
                      <a:lnTo>
                        <a:pt x="97" y="25"/>
                      </a:lnTo>
                      <a:lnTo>
                        <a:pt x="92" y="23"/>
                      </a:lnTo>
                      <a:lnTo>
                        <a:pt x="52" y="23"/>
                      </a:lnTo>
                      <a:lnTo>
                        <a:pt x="67" y="38"/>
                      </a:lnTo>
                      <a:lnTo>
                        <a:pt x="62" y="28"/>
                      </a:lnTo>
                      <a:lnTo>
                        <a:pt x="57" y="25"/>
                      </a:lnTo>
                      <a:lnTo>
                        <a:pt x="52" y="38"/>
                      </a:lnTo>
                      <a:lnTo>
                        <a:pt x="67" y="38"/>
                      </a:lnTo>
                      <a:lnTo>
                        <a:pt x="67" y="15"/>
                      </a:lnTo>
                      <a:lnTo>
                        <a:pt x="67" y="15"/>
                      </a:lnTo>
                      <a:lnTo>
                        <a:pt x="62" y="5"/>
                      </a:lnTo>
                      <a:lnTo>
                        <a:pt x="57" y="3"/>
                      </a:lnTo>
                      <a:lnTo>
                        <a:pt x="52" y="0"/>
                      </a:lnTo>
                      <a:lnTo>
                        <a:pt x="15" y="0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15"/>
                      </a:lnTo>
                      <a:lnTo>
                        <a:pt x="30" y="15"/>
                      </a:lnTo>
                      <a:lnTo>
                        <a:pt x="30" y="3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0" name="Freeform 82"/>
                <p:cNvSpPr>
                  <a:spLocks noChangeAspect="1"/>
                </p:cNvSpPr>
                <p:nvPr/>
              </p:nvSpPr>
              <p:spPr bwMode="auto">
                <a:xfrm>
                  <a:off x="2870" y="2938"/>
                  <a:ext cx="52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115" y="30"/>
                    </a:cxn>
                    <a:cxn ang="0">
                      <a:pos x="115" y="15"/>
                    </a:cxn>
                    <a:cxn ang="0">
                      <a:pos x="100" y="15"/>
                    </a:cxn>
                    <a:cxn ang="0">
                      <a:pos x="105" y="25"/>
                    </a:cxn>
                    <a:cxn ang="0">
                      <a:pos x="110" y="28"/>
                    </a:cxn>
                    <a:cxn ang="0">
                      <a:pos x="100" y="15"/>
                    </a:cxn>
                    <a:cxn ang="0">
                      <a:pos x="100" y="20"/>
                    </a:cxn>
                    <a:cxn ang="0">
                      <a:pos x="130" y="20"/>
                    </a:cxn>
                    <a:cxn ang="0">
                      <a:pos x="130" y="15"/>
                    </a:cxn>
                    <a:cxn ang="0">
                      <a:pos x="130" y="15"/>
                    </a:cxn>
                    <a:cxn ang="0">
                      <a:pos x="125" y="5"/>
                    </a:cxn>
                    <a:cxn ang="0">
                      <a:pos x="120" y="3"/>
                    </a:cxn>
                    <a:cxn ang="0">
                      <a:pos x="115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0" h="30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115" y="30"/>
                      </a:lnTo>
                      <a:lnTo>
                        <a:pt x="115" y="15"/>
                      </a:lnTo>
                      <a:lnTo>
                        <a:pt x="100" y="15"/>
                      </a:lnTo>
                      <a:lnTo>
                        <a:pt x="105" y="25"/>
                      </a:lnTo>
                      <a:lnTo>
                        <a:pt x="110" y="28"/>
                      </a:lnTo>
                      <a:lnTo>
                        <a:pt x="100" y="15"/>
                      </a:lnTo>
                      <a:lnTo>
                        <a:pt x="100" y="20"/>
                      </a:lnTo>
                      <a:lnTo>
                        <a:pt x="130" y="20"/>
                      </a:lnTo>
                      <a:lnTo>
                        <a:pt x="130" y="15"/>
                      </a:lnTo>
                      <a:lnTo>
                        <a:pt x="130" y="15"/>
                      </a:lnTo>
                      <a:lnTo>
                        <a:pt x="125" y="5"/>
                      </a:lnTo>
                      <a:lnTo>
                        <a:pt x="120" y="3"/>
                      </a:lnTo>
                      <a:lnTo>
                        <a:pt x="1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1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945" y="2947"/>
                  <a:ext cx="48" cy="12"/>
                </a:xfrm>
                <a:prstGeom prst="rect">
                  <a:avLst/>
                </a:prstGeom>
                <a:solidFill>
                  <a:srgbClr val="FF66CC"/>
                </a:solidFill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2" name="Freeform 84"/>
                <p:cNvSpPr>
                  <a:spLocks noChangeAspect="1"/>
                </p:cNvSpPr>
                <p:nvPr/>
              </p:nvSpPr>
              <p:spPr bwMode="auto">
                <a:xfrm>
                  <a:off x="3029" y="2947"/>
                  <a:ext cx="42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32" y="30"/>
                    </a:cxn>
                    <a:cxn ang="0">
                      <a:pos x="32" y="15"/>
                    </a:cxn>
                    <a:cxn ang="0">
                      <a:pos x="17" y="15"/>
                    </a:cxn>
                    <a:cxn ang="0">
                      <a:pos x="22" y="25"/>
                    </a:cxn>
                    <a:cxn ang="0">
                      <a:pos x="27" y="27"/>
                    </a:cxn>
                    <a:cxn ang="0">
                      <a:pos x="17" y="15"/>
                    </a:cxn>
                    <a:cxn ang="0">
                      <a:pos x="17" y="30"/>
                    </a:cxn>
                    <a:cxn ang="0">
                      <a:pos x="17" y="30"/>
                    </a:cxn>
                    <a:cxn ang="0">
                      <a:pos x="22" y="40"/>
                    </a:cxn>
                    <a:cxn ang="0">
                      <a:pos x="27" y="42"/>
                    </a:cxn>
                    <a:cxn ang="0">
                      <a:pos x="32" y="45"/>
                    </a:cxn>
                    <a:cxn ang="0">
                      <a:pos x="105" y="45"/>
                    </a:cxn>
                    <a:cxn ang="0">
                      <a:pos x="105" y="15"/>
                    </a:cxn>
                    <a:cxn ang="0">
                      <a:pos x="32" y="15"/>
                    </a:cxn>
                    <a:cxn ang="0">
                      <a:pos x="47" y="30"/>
                    </a:cxn>
                    <a:cxn ang="0">
                      <a:pos x="42" y="20"/>
                    </a:cxn>
                    <a:cxn ang="0">
                      <a:pos x="37" y="17"/>
                    </a:cxn>
                    <a:cxn ang="0">
                      <a:pos x="32" y="30"/>
                    </a:cxn>
                    <a:cxn ang="0">
                      <a:pos x="47" y="30"/>
                    </a:cxn>
                    <a:cxn ang="0">
                      <a:pos x="47" y="15"/>
                    </a:cxn>
                    <a:cxn ang="0">
                      <a:pos x="47" y="15"/>
                    </a:cxn>
                    <a:cxn ang="0">
                      <a:pos x="42" y="5"/>
                    </a:cxn>
                    <a:cxn ang="0">
                      <a:pos x="37" y="2"/>
                    </a:cxn>
                    <a:cxn ang="0">
                      <a:pos x="3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5" h="45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32" y="30"/>
                      </a:lnTo>
                      <a:lnTo>
                        <a:pt x="32" y="15"/>
                      </a:lnTo>
                      <a:lnTo>
                        <a:pt x="17" y="15"/>
                      </a:lnTo>
                      <a:lnTo>
                        <a:pt x="22" y="25"/>
                      </a:lnTo>
                      <a:lnTo>
                        <a:pt x="27" y="27"/>
                      </a:lnTo>
                      <a:lnTo>
                        <a:pt x="17" y="15"/>
                      </a:lnTo>
                      <a:lnTo>
                        <a:pt x="17" y="30"/>
                      </a:lnTo>
                      <a:lnTo>
                        <a:pt x="17" y="30"/>
                      </a:lnTo>
                      <a:lnTo>
                        <a:pt x="22" y="40"/>
                      </a:lnTo>
                      <a:lnTo>
                        <a:pt x="27" y="42"/>
                      </a:lnTo>
                      <a:lnTo>
                        <a:pt x="32" y="45"/>
                      </a:lnTo>
                      <a:lnTo>
                        <a:pt x="105" y="45"/>
                      </a:lnTo>
                      <a:lnTo>
                        <a:pt x="105" y="15"/>
                      </a:lnTo>
                      <a:lnTo>
                        <a:pt x="32" y="15"/>
                      </a:lnTo>
                      <a:lnTo>
                        <a:pt x="47" y="30"/>
                      </a:lnTo>
                      <a:lnTo>
                        <a:pt x="42" y="20"/>
                      </a:lnTo>
                      <a:lnTo>
                        <a:pt x="37" y="17"/>
                      </a:lnTo>
                      <a:lnTo>
                        <a:pt x="32" y="30"/>
                      </a:lnTo>
                      <a:lnTo>
                        <a:pt x="47" y="30"/>
                      </a:lnTo>
                      <a:lnTo>
                        <a:pt x="47" y="15"/>
                      </a:lnTo>
                      <a:lnTo>
                        <a:pt x="47" y="15"/>
                      </a:lnTo>
                      <a:lnTo>
                        <a:pt x="42" y="5"/>
                      </a:lnTo>
                      <a:lnTo>
                        <a:pt x="37" y="2"/>
                      </a:lnTo>
                      <a:lnTo>
                        <a:pt x="3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3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3107" y="2953"/>
                  <a:ext cx="48" cy="12"/>
                </a:xfrm>
                <a:prstGeom prst="rect">
                  <a:avLst/>
                </a:prstGeom>
                <a:solidFill>
                  <a:srgbClr val="FF66CC"/>
                </a:solidFill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4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3180" y="2964"/>
                  <a:ext cx="48" cy="12"/>
                </a:xfrm>
                <a:prstGeom prst="rect">
                  <a:avLst/>
                </a:prstGeom>
                <a:solidFill>
                  <a:srgbClr val="FF66CC"/>
                </a:solidFill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5" name="Freeform 87"/>
                <p:cNvSpPr>
                  <a:spLocks noChangeAspect="1"/>
                </p:cNvSpPr>
                <p:nvPr/>
              </p:nvSpPr>
              <p:spPr bwMode="auto">
                <a:xfrm>
                  <a:off x="3264" y="2964"/>
                  <a:ext cx="47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103" y="30"/>
                    </a:cxn>
                    <a:cxn ang="0">
                      <a:pos x="103" y="15"/>
                    </a:cxn>
                    <a:cxn ang="0">
                      <a:pos x="88" y="15"/>
                    </a:cxn>
                    <a:cxn ang="0">
                      <a:pos x="93" y="25"/>
                    </a:cxn>
                    <a:cxn ang="0">
                      <a:pos x="98" y="28"/>
                    </a:cxn>
                    <a:cxn ang="0">
                      <a:pos x="88" y="15"/>
                    </a:cxn>
                    <a:cxn ang="0">
                      <a:pos x="88" y="33"/>
                    </a:cxn>
                    <a:cxn ang="0">
                      <a:pos x="118" y="33"/>
                    </a:cxn>
                    <a:cxn ang="0">
                      <a:pos x="118" y="15"/>
                    </a:cxn>
                    <a:cxn ang="0">
                      <a:pos x="118" y="15"/>
                    </a:cxn>
                    <a:cxn ang="0">
                      <a:pos x="113" y="5"/>
                    </a:cxn>
                    <a:cxn ang="0">
                      <a:pos x="108" y="3"/>
                    </a:cxn>
                    <a:cxn ang="0">
                      <a:pos x="10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8" h="33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103" y="30"/>
                      </a:lnTo>
                      <a:lnTo>
                        <a:pt x="103" y="15"/>
                      </a:lnTo>
                      <a:lnTo>
                        <a:pt x="88" y="15"/>
                      </a:lnTo>
                      <a:lnTo>
                        <a:pt x="93" y="25"/>
                      </a:lnTo>
                      <a:lnTo>
                        <a:pt x="98" y="28"/>
                      </a:lnTo>
                      <a:lnTo>
                        <a:pt x="88" y="15"/>
                      </a:lnTo>
                      <a:lnTo>
                        <a:pt x="88" y="33"/>
                      </a:lnTo>
                      <a:lnTo>
                        <a:pt x="118" y="33"/>
                      </a:lnTo>
                      <a:lnTo>
                        <a:pt x="118" y="15"/>
                      </a:lnTo>
                      <a:lnTo>
                        <a:pt x="118" y="15"/>
                      </a:lnTo>
                      <a:lnTo>
                        <a:pt x="113" y="5"/>
                      </a:lnTo>
                      <a:lnTo>
                        <a:pt x="108" y="3"/>
                      </a:lnTo>
                      <a:lnTo>
                        <a:pt x="10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6" name="Rectangl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3339" y="2973"/>
                  <a:ext cx="48" cy="12"/>
                </a:xfrm>
                <a:prstGeom prst="rect">
                  <a:avLst/>
                </a:prstGeom>
                <a:solidFill>
                  <a:srgbClr val="FF66CC"/>
                </a:solidFill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7" name="Freeform 89"/>
                <p:cNvSpPr>
                  <a:spLocks noChangeAspect="1"/>
                </p:cNvSpPr>
                <p:nvPr/>
              </p:nvSpPr>
              <p:spPr bwMode="auto">
                <a:xfrm>
                  <a:off x="3418" y="2978"/>
                  <a:ext cx="39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18" y="30"/>
                    </a:cxn>
                    <a:cxn ang="0">
                      <a:pos x="18" y="15"/>
                    </a:cxn>
                    <a:cxn ang="0">
                      <a:pos x="3" y="15"/>
                    </a:cxn>
                    <a:cxn ang="0">
                      <a:pos x="8" y="25"/>
                    </a:cxn>
                    <a:cxn ang="0">
                      <a:pos x="13" y="28"/>
                    </a:cxn>
                    <a:cxn ang="0">
                      <a:pos x="3" y="15"/>
                    </a:cxn>
                    <a:cxn ang="0">
                      <a:pos x="3" y="38"/>
                    </a:cxn>
                    <a:cxn ang="0">
                      <a:pos x="3" y="38"/>
                    </a:cxn>
                    <a:cxn ang="0">
                      <a:pos x="8" y="48"/>
                    </a:cxn>
                    <a:cxn ang="0">
                      <a:pos x="13" y="50"/>
                    </a:cxn>
                    <a:cxn ang="0">
                      <a:pos x="18" y="53"/>
                    </a:cxn>
                    <a:cxn ang="0">
                      <a:pos x="98" y="53"/>
                    </a:cxn>
                    <a:cxn ang="0">
                      <a:pos x="98" y="23"/>
                    </a:cxn>
                    <a:cxn ang="0">
                      <a:pos x="18" y="23"/>
                    </a:cxn>
                    <a:cxn ang="0">
                      <a:pos x="33" y="38"/>
                    </a:cxn>
                    <a:cxn ang="0">
                      <a:pos x="28" y="28"/>
                    </a:cxn>
                    <a:cxn ang="0">
                      <a:pos x="23" y="25"/>
                    </a:cxn>
                    <a:cxn ang="0">
                      <a:pos x="18" y="38"/>
                    </a:cxn>
                    <a:cxn ang="0">
                      <a:pos x="33" y="38"/>
                    </a:cxn>
                    <a:cxn ang="0">
                      <a:pos x="33" y="15"/>
                    </a:cxn>
                    <a:cxn ang="0">
                      <a:pos x="33" y="15"/>
                    </a:cxn>
                    <a:cxn ang="0">
                      <a:pos x="28" y="5"/>
                    </a:cxn>
                    <a:cxn ang="0">
                      <a:pos x="23" y="3"/>
                    </a:cxn>
                    <a:cxn ang="0">
                      <a:pos x="1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8" h="53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18" y="30"/>
                      </a:lnTo>
                      <a:lnTo>
                        <a:pt x="18" y="15"/>
                      </a:lnTo>
                      <a:lnTo>
                        <a:pt x="3" y="15"/>
                      </a:lnTo>
                      <a:lnTo>
                        <a:pt x="8" y="25"/>
                      </a:lnTo>
                      <a:lnTo>
                        <a:pt x="13" y="28"/>
                      </a:lnTo>
                      <a:lnTo>
                        <a:pt x="3" y="15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8" y="48"/>
                      </a:lnTo>
                      <a:lnTo>
                        <a:pt x="13" y="50"/>
                      </a:lnTo>
                      <a:lnTo>
                        <a:pt x="18" y="53"/>
                      </a:lnTo>
                      <a:lnTo>
                        <a:pt x="98" y="53"/>
                      </a:lnTo>
                      <a:lnTo>
                        <a:pt x="98" y="23"/>
                      </a:lnTo>
                      <a:lnTo>
                        <a:pt x="18" y="23"/>
                      </a:lnTo>
                      <a:lnTo>
                        <a:pt x="33" y="38"/>
                      </a:lnTo>
                      <a:lnTo>
                        <a:pt x="28" y="28"/>
                      </a:lnTo>
                      <a:lnTo>
                        <a:pt x="23" y="25"/>
                      </a:lnTo>
                      <a:lnTo>
                        <a:pt x="18" y="38"/>
                      </a:lnTo>
                      <a:lnTo>
                        <a:pt x="33" y="38"/>
                      </a:lnTo>
                      <a:lnTo>
                        <a:pt x="33" y="15"/>
                      </a:lnTo>
                      <a:lnTo>
                        <a:pt x="33" y="15"/>
                      </a:lnTo>
                      <a:lnTo>
                        <a:pt x="28" y="5"/>
                      </a:lnTo>
                      <a:lnTo>
                        <a:pt x="23" y="3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8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3493" y="2987"/>
                  <a:ext cx="48" cy="12"/>
                </a:xfrm>
                <a:prstGeom prst="rect">
                  <a:avLst/>
                </a:prstGeom>
                <a:solidFill>
                  <a:srgbClr val="FF66CC"/>
                </a:solidFill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699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3577" y="2987"/>
                  <a:ext cx="48" cy="12"/>
                </a:xfrm>
                <a:prstGeom prst="rect">
                  <a:avLst/>
                </a:prstGeom>
                <a:solidFill>
                  <a:srgbClr val="FF66CC"/>
                </a:solidFill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00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993"/>
                  <a:ext cx="48" cy="12"/>
                </a:xfrm>
                <a:prstGeom prst="rect">
                  <a:avLst/>
                </a:prstGeom>
                <a:solidFill>
                  <a:srgbClr val="FF66CC"/>
                </a:solidFill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01" name="Freeform 93"/>
                <p:cNvSpPr>
                  <a:spLocks noChangeAspect="1"/>
                </p:cNvSpPr>
                <p:nvPr/>
              </p:nvSpPr>
              <p:spPr bwMode="auto">
                <a:xfrm>
                  <a:off x="3720" y="3007"/>
                  <a:ext cx="53" cy="12"/>
                </a:xfrm>
                <a:custGeom>
                  <a:avLst/>
                  <a:gdLst/>
                  <a:ahLst/>
                  <a:cxnLst>
                    <a:cxn ang="0">
                      <a:pos x="30" y="12"/>
                    </a:cxn>
                    <a:cxn ang="0">
                      <a:pos x="0" y="12"/>
                    </a:cxn>
                    <a:cxn ang="0">
                      <a:pos x="0" y="15"/>
                    </a:cxn>
                    <a:cxn ang="0">
                      <a:pos x="0" y="15"/>
                    </a:cxn>
                    <a:cxn ang="0">
                      <a:pos x="5" y="25"/>
                    </a:cxn>
                    <a:cxn ang="0">
                      <a:pos x="10" y="27"/>
                    </a:cxn>
                    <a:cxn ang="0">
                      <a:pos x="15" y="30"/>
                    </a:cxn>
                    <a:cxn ang="0">
                      <a:pos x="133" y="30"/>
                    </a:cxn>
                    <a:cxn ang="0">
                      <a:pos x="133" y="0"/>
                    </a:cxn>
                    <a:cxn ang="0">
                      <a:pos x="15" y="0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20" y="2"/>
                    </a:cxn>
                    <a:cxn ang="0">
                      <a:pos x="15" y="15"/>
                    </a:cxn>
                    <a:cxn ang="0">
                      <a:pos x="30" y="15"/>
                    </a:cxn>
                    <a:cxn ang="0">
                      <a:pos x="30" y="12"/>
                    </a:cxn>
                  </a:cxnLst>
                  <a:rect l="0" t="0" r="r" b="b"/>
                  <a:pathLst>
                    <a:path w="133" h="30">
                      <a:moveTo>
                        <a:pt x="30" y="12"/>
                      </a:move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7"/>
                      </a:lnTo>
                      <a:lnTo>
                        <a:pt x="15" y="30"/>
                      </a:lnTo>
                      <a:lnTo>
                        <a:pt x="133" y="30"/>
                      </a:lnTo>
                      <a:lnTo>
                        <a:pt x="133" y="0"/>
                      </a:lnTo>
                      <a:lnTo>
                        <a:pt x="15" y="0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2"/>
                      </a:lnTo>
                      <a:lnTo>
                        <a:pt x="15" y="15"/>
                      </a:lnTo>
                      <a:lnTo>
                        <a:pt x="30" y="15"/>
                      </a:lnTo>
                      <a:lnTo>
                        <a:pt x="30" y="12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02" name="Freeform 94"/>
                <p:cNvSpPr>
                  <a:spLocks noChangeAspect="1"/>
                </p:cNvSpPr>
                <p:nvPr/>
              </p:nvSpPr>
              <p:spPr bwMode="auto">
                <a:xfrm>
                  <a:off x="2146" y="2484"/>
                  <a:ext cx="1643" cy="295"/>
                </a:xfrm>
                <a:custGeom>
                  <a:avLst/>
                  <a:gdLst/>
                  <a:ahLst/>
                  <a:cxnLst>
                    <a:cxn ang="0">
                      <a:pos x="5" y="25"/>
                    </a:cxn>
                    <a:cxn ang="0">
                      <a:pos x="10" y="100"/>
                    </a:cxn>
                    <a:cxn ang="0">
                      <a:pos x="20" y="100"/>
                    </a:cxn>
                    <a:cxn ang="0">
                      <a:pos x="25" y="170"/>
                    </a:cxn>
                    <a:cxn ang="0">
                      <a:pos x="18" y="155"/>
                    </a:cxn>
                    <a:cxn ang="0">
                      <a:pos x="80" y="205"/>
                    </a:cxn>
                    <a:cxn ang="0">
                      <a:pos x="65" y="225"/>
                    </a:cxn>
                    <a:cxn ang="0">
                      <a:pos x="90" y="225"/>
                    </a:cxn>
                    <a:cxn ang="0">
                      <a:pos x="75" y="263"/>
                    </a:cxn>
                    <a:cxn ang="0">
                      <a:pos x="90" y="263"/>
                    </a:cxn>
                    <a:cxn ang="0">
                      <a:pos x="95" y="308"/>
                    </a:cxn>
                    <a:cxn ang="0">
                      <a:pos x="160" y="308"/>
                    </a:cxn>
                    <a:cxn ang="0">
                      <a:pos x="165" y="343"/>
                    </a:cxn>
                    <a:cxn ang="0">
                      <a:pos x="190" y="343"/>
                    </a:cxn>
                    <a:cxn ang="0">
                      <a:pos x="195" y="388"/>
                    </a:cxn>
                    <a:cxn ang="0">
                      <a:pos x="218" y="373"/>
                    </a:cxn>
                    <a:cxn ang="0">
                      <a:pos x="258" y="415"/>
                    </a:cxn>
                    <a:cxn ang="0">
                      <a:pos x="243" y="438"/>
                    </a:cxn>
                    <a:cxn ang="0">
                      <a:pos x="720" y="438"/>
                    </a:cxn>
                    <a:cxn ang="0">
                      <a:pos x="705" y="475"/>
                    </a:cxn>
                    <a:cxn ang="0">
                      <a:pos x="740" y="475"/>
                    </a:cxn>
                    <a:cxn ang="0">
                      <a:pos x="745" y="523"/>
                    </a:cxn>
                    <a:cxn ang="0">
                      <a:pos x="790" y="523"/>
                    </a:cxn>
                    <a:cxn ang="0">
                      <a:pos x="795" y="560"/>
                    </a:cxn>
                    <a:cxn ang="0">
                      <a:pos x="870" y="560"/>
                    </a:cxn>
                    <a:cxn ang="0">
                      <a:pos x="875" y="630"/>
                    </a:cxn>
                    <a:cxn ang="0">
                      <a:pos x="2045" y="615"/>
                    </a:cxn>
                    <a:cxn ang="0">
                      <a:pos x="2265" y="665"/>
                    </a:cxn>
                    <a:cxn ang="0">
                      <a:pos x="2250" y="688"/>
                    </a:cxn>
                    <a:cxn ang="0">
                      <a:pos x="2908" y="688"/>
                    </a:cxn>
                    <a:cxn ang="0">
                      <a:pos x="2893" y="723"/>
                    </a:cxn>
                    <a:cxn ang="0">
                      <a:pos x="2908" y="708"/>
                    </a:cxn>
                    <a:cxn ang="0">
                      <a:pos x="2923" y="688"/>
                    </a:cxn>
                    <a:cxn ang="0">
                      <a:pos x="2280" y="688"/>
                    </a:cxn>
                    <a:cxn ang="0">
                      <a:pos x="2280" y="650"/>
                    </a:cxn>
                    <a:cxn ang="0">
                      <a:pos x="2070" y="640"/>
                    </a:cxn>
                    <a:cxn ang="0">
                      <a:pos x="2070" y="605"/>
                    </a:cxn>
                    <a:cxn ang="0">
                      <a:pos x="880" y="603"/>
                    </a:cxn>
                    <a:cxn ang="0">
                      <a:pos x="880" y="535"/>
                    </a:cxn>
                    <a:cxn ang="0">
                      <a:pos x="800" y="548"/>
                    </a:cxn>
                    <a:cxn ang="0">
                      <a:pos x="800" y="498"/>
                    </a:cxn>
                    <a:cxn ang="0">
                      <a:pos x="770" y="513"/>
                    </a:cxn>
                    <a:cxn ang="0">
                      <a:pos x="720" y="460"/>
                    </a:cxn>
                    <a:cxn ang="0">
                      <a:pos x="735" y="438"/>
                    </a:cxn>
                    <a:cxn ang="0">
                      <a:pos x="273" y="438"/>
                    </a:cxn>
                    <a:cxn ang="0">
                      <a:pos x="273" y="400"/>
                    </a:cxn>
                    <a:cxn ang="0">
                      <a:pos x="243" y="390"/>
                    </a:cxn>
                    <a:cxn ang="0">
                      <a:pos x="243" y="363"/>
                    </a:cxn>
                    <a:cxn ang="0">
                      <a:pos x="200" y="360"/>
                    </a:cxn>
                    <a:cxn ang="0">
                      <a:pos x="200" y="318"/>
                    </a:cxn>
                    <a:cxn ang="0">
                      <a:pos x="170" y="330"/>
                    </a:cxn>
                    <a:cxn ang="0">
                      <a:pos x="170" y="283"/>
                    </a:cxn>
                    <a:cxn ang="0">
                      <a:pos x="120" y="298"/>
                    </a:cxn>
                    <a:cxn ang="0">
                      <a:pos x="90" y="248"/>
                    </a:cxn>
                    <a:cxn ang="0">
                      <a:pos x="105" y="225"/>
                    </a:cxn>
                    <a:cxn ang="0">
                      <a:pos x="95" y="225"/>
                    </a:cxn>
                    <a:cxn ang="0">
                      <a:pos x="95" y="190"/>
                    </a:cxn>
                    <a:cxn ang="0">
                      <a:pos x="43" y="180"/>
                    </a:cxn>
                    <a:cxn ang="0">
                      <a:pos x="43" y="145"/>
                    </a:cxn>
                    <a:cxn ang="0">
                      <a:pos x="30" y="143"/>
                    </a:cxn>
                    <a:cxn ang="0">
                      <a:pos x="30" y="75"/>
                    </a:cxn>
                    <a:cxn ang="0">
                      <a:pos x="15" y="88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4108" h="738">
                      <a:moveTo>
                        <a:pt x="5" y="0"/>
                      </a:moveTo>
                      <a:lnTo>
                        <a:pt x="5" y="30"/>
                      </a:lnTo>
                      <a:lnTo>
                        <a:pt x="15" y="30"/>
                      </a:lnTo>
                      <a:lnTo>
                        <a:pt x="15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0" y="1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5" y="98"/>
                      </a:lnTo>
                      <a:lnTo>
                        <a:pt x="10" y="100"/>
                      </a:lnTo>
                      <a:lnTo>
                        <a:pt x="15" y="103"/>
                      </a:lnTo>
                      <a:lnTo>
                        <a:pt x="25" y="103"/>
                      </a:lnTo>
                      <a:lnTo>
                        <a:pt x="25" y="88"/>
                      </a:lnTo>
                      <a:lnTo>
                        <a:pt x="10" y="88"/>
                      </a:lnTo>
                      <a:lnTo>
                        <a:pt x="15" y="98"/>
                      </a:lnTo>
                      <a:lnTo>
                        <a:pt x="20" y="100"/>
                      </a:lnTo>
                      <a:lnTo>
                        <a:pt x="10" y="88"/>
                      </a:lnTo>
                      <a:lnTo>
                        <a:pt x="10" y="155"/>
                      </a:lnTo>
                      <a:lnTo>
                        <a:pt x="10" y="155"/>
                      </a:lnTo>
                      <a:lnTo>
                        <a:pt x="15" y="165"/>
                      </a:lnTo>
                      <a:lnTo>
                        <a:pt x="20" y="168"/>
                      </a:lnTo>
                      <a:lnTo>
                        <a:pt x="25" y="170"/>
                      </a:lnTo>
                      <a:lnTo>
                        <a:pt x="33" y="170"/>
                      </a:lnTo>
                      <a:lnTo>
                        <a:pt x="33" y="155"/>
                      </a:lnTo>
                      <a:lnTo>
                        <a:pt x="18" y="155"/>
                      </a:lnTo>
                      <a:lnTo>
                        <a:pt x="23" y="165"/>
                      </a:lnTo>
                      <a:lnTo>
                        <a:pt x="28" y="168"/>
                      </a:lnTo>
                      <a:lnTo>
                        <a:pt x="18" y="155"/>
                      </a:lnTo>
                      <a:lnTo>
                        <a:pt x="18" y="190"/>
                      </a:lnTo>
                      <a:lnTo>
                        <a:pt x="18" y="190"/>
                      </a:lnTo>
                      <a:lnTo>
                        <a:pt x="23" y="200"/>
                      </a:lnTo>
                      <a:lnTo>
                        <a:pt x="28" y="203"/>
                      </a:lnTo>
                      <a:lnTo>
                        <a:pt x="33" y="205"/>
                      </a:lnTo>
                      <a:lnTo>
                        <a:pt x="80" y="205"/>
                      </a:lnTo>
                      <a:lnTo>
                        <a:pt x="80" y="190"/>
                      </a:lnTo>
                      <a:lnTo>
                        <a:pt x="65" y="190"/>
                      </a:lnTo>
                      <a:lnTo>
                        <a:pt x="70" y="200"/>
                      </a:lnTo>
                      <a:lnTo>
                        <a:pt x="75" y="203"/>
                      </a:lnTo>
                      <a:lnTo>
                        <a:pt x="65" y="190"/>
                      </a:lnTo>
                      <a:lnTo>
                        <a:pt x="65" y="225"/>
                      </a:lnTo>
                      <a:lnTo>
                        <a:pt x="65" y="225"/>
                      </a:lnTo>
                      <a:lnTo>
                        <a:pt x="70" y="235"/>
                      </a:lnTo>
                      <a:lnTo>
                        <a:pt x="75" y="238"/>
                      </a:lnTo>
                      <a:lnTo>
                        <a:pt x="80" y="240"/>
                      </a:lnTo>
                      <a:lnTo>
                        <a:pt x="90" y="240"/>
                      </a:lnTo>
                      <a:lnTo>
                        <a:pt x="90" y="225"/>
                      </a:lnTo>
                      <a:lnTo>
                        <a:pt x="75" y="225"/>
                      </a:lnTo>
                      <a:lnTo>
                        <a:pt x="80" y="235"/>
                      </a:lnTo>
                      <a:lnTo>
                        <a:pt x="85" y="238"/>
                      </a:lnTo>
                      <a:lnTo>
                        <a:pt x="75" y="225"/>
                      </a:lnTo>
                      <a:lnTo>
                        <a:pt x="75" y="263"/>
                      </a:lnTo>
                      <a:lnTo>
                        <a:pt x="75" y="263"/>
                      </a:lnTo>
                      <a:lnTo>
                        <a:pt x="80" y="273"/>
                      </a:lnTo>
                      <a:lnTo>
                        <a:pt x="85" y="275"/>
                      </a:lnTo>
                      <a:lnTo>
                        <a:pt x="90" y="278"/>
                      </a:lnTo>
                      <a:lnTo>
                        <a:pt x="105" y="278"/>
                      </a:lnTo>
                      <a:lnTo>
                        <a:pt x="105" y="263"/>
                      </a:lnTo>
                      <a:lnTo>
                        <a:pt x="90" y="263"/>
                      </a:lnTo>
                      <a:lnTo>
                        <a:pt x="95" y="273"/>
                      </a:lnTo>
                      <a:lnTo>
                        <a:pt x="100" y="275"/>
                      </a:lnTo>
                      <a:lnTo>
                        <a:pt x="90" y="263"/>
                      </a:lnTo>
                      <a:lnTo>
                        <a:pt x="90" y="298"/>
                      </a:lnTo>
                      <a:lnTo>
                        <a:pt x="90" y="298"/>
                      </a:lnTo>
                      <a:lnTo>
                        <a:pt x="95" y="308"/>
                      </a:lnTo>
                      <a:lnTo>
                        <a:pt x="100" y="310"/>
                      </a:lnTo>
                      <a:lnTo>
                        <a:pt x="105" y="313"/>
                      </a:lnTo>
                      <a:lnTo>
                        <a:pt x="170" y="313"/>
                      </a:lnTo>
                      <a:lnTo>
                        <a:pt x="170" y="298"/>
                      </a:lnTo>
                      <a:lnTo>
                        <a:pt x="155" y="298"/>
                      </a:lnTo>
                      <a:lnTo>
                        <a:pt x="160" y="308"/>
                      </a:lnTo>
                      <a:lnTo>
                        <a:pt x="165" y="310"/>
                      </a:lnTo>
                      <a:lnTo>
                        <a:pt x="155" y="298"/>
                      </a:lnTo>
                      <a:lnTo>
                        <a:pt x="155" y="330"/>
                      </a:lnTo>
                      <a:lnTo>
                        <a:pt x="155" y="330"/>
                      </a:lnTo>
                      <a:lnTo>
                        <a:pt x="160" y="340"/>
                      </a:lnTo>
                      <a:lnTo>
                        <a:pt x="165" y="343"/>
                      </a:lnTo>
                      <a:lnTo>
                        <a:pt x="170" y="345"/>
                      </a:lnTo>
                      <a:lnTo>
                        <a:pt x="195" y="345"/>
                      </a:lnTo>
                      <a:lnTo>
                        <a:pt x="195" y="330"/>
                      </a:lnTo>
                      <a:lnTo>
                        <a:pt x="180" y="330"/>
                      </a:lnTo>
                      <a:lnTo>
                        <a:pt x="185" y="340"/>
                      </a:lnTo>
                      <a:lnTo>
                        <a:pt x="190" y="343"/>
                      </a:lnTo>
                      <a:lnTo>
                        <a:pt x="180" y="330"/>
                      </a:lnTo>
                      <a:lnTo>
                        <a:pt x="180" y="373"/>
                      </a:lnTo>
                      <a:lnTo>
                        <a:pt x="180" y="373"/>
                      </a:lnTo>
                      <a:lnTo>
                        <a:pt x="185" y="383"/>
                      </a:lnTo>
                      <a:lnTo>
                        <a:pt x="190" y="385"/>
                      </a:lnTo>
                      <a:lnTo>
                        <a:pt x="195" y="388"/>
                      </a:lnTo>
                      <a:lnTo>
                        <a:pt x="233" y="388"/>
                      </a:lnTo>
                      <a:lnTo>
                        <a:pt x="233" y="373"/>
                      </a:lnTo>
                      <a:lnTo>
                        <a:pt x="218" y="373"/>
                      </a:lnTo>
                      <a:lnTo>
                        <a:pt x="223" y="383"/>
                      </a:lnTo>
                      <a:lnTo>
                        <a:pt x="228" y="385"/>
                      </a:lnTo>
                      <a:lnTo>
                        <a:pt x="218" y="373"/>
                      </a:lnTo>
                      <a:lnTo>
                        <a:pt x="218" y="400"/>
                      </a:lnTo>
                      <a:lnTo>
                        <a:pt x="218" y="400"/>
                      </a:lnTo>
                      <a:lnTo>
                        <a:pt x="223" y="410"/>
                      </a:lnTo>
                      <a:lnTo>
                        <a:pt x="228" y="413"/>
                      </a:lnTo>
                      <a:lnTo>
                        <a:pt x="233" y="415"/>
                      </a:lnTo>
                      <a:lnTo>
                        <a:pt x="258" y="415"/>
                      </a:lnTo>
                      <a:lnTo>
                        <a:pt x="258" y="400"/>
                      </a:lnTo>
                      <a:lnTo>
                        <a:pt x="243" y="400"/>
                      </a:lnTo>
                      <a:lnTo>
                        <a:pt x="248" y="410"/>
                      </a:lnTo>
                      <a:lnTo>
                        <a:pt x="253" y="413"/>
                      </a:lnTo>
                      <a:lnTo>
                        <a:pt x="243" y="400"/>
                      </a:lnTo>
                      <a:lnTo>
                        <a:pt x="243" y="438"/>
                      </a:lnTo>
                      <a:lnTo>
                        <a:pt x="243" y="438"/>
                      </a:lnTo>
                      <a:lnTo>
                        <a:pt x="248" y="448"/>
                      </a:lnTo>
                      <a:lnTo>
                        <a:pt x="253" y="450"/>
                      </a:lnTo>
                      <a:lnTo>
                        <a:pt x="258" y="453"/>
                      </a:lnTo>
                      <a:lnTo>
                        <a:pt x="720" y="453"/>
                      </a:lnTo>
                      <a:lnTo>
                        <a:pt x="720" y="438"/>
                      </a:lnTo>
                      <a:lnTo>
                        <a:pt x="705" y="438"/>
                      </a:lnTo>
                      <a:lnTo>
                        <a:pt x="710" y="448"/>
                      </a:lnTo>
                      <a:lnTo>
                        <a:pt x="715" y="450"/>
                      </a:lnTo>
                      <a:lnTo>
                        <a:pt x="705" y="438"/>
                      </a:lnTo>
                      <a:lnTo>
                        <a:pt x="705" y="475"/>
                      </a:lnTo>
                      <a:lnTo>
                        <a:pt x="705" y="475"/>
                      </a:lnTo>
                      <a:lnTo>
                        <a:pt x="710" y="485"/>
                      </a:lnTo>
                      <a:lnTo>
                        <a:pt x="715" y="488"/>
                      </a:lnTo>
                      <a:lnTo>
                        <a:pt x="720" y="490"/>
                      </a:lnTo>
                      <a:lnTo>
                        <a:pt x="755" y="490"/>
                      </a:lnTo>
                      <a:lnTo>
                        <a:pt x="755" y="475"/>
                      </a:lnTo>
                      <a:lnTo>
                        <a:pt x="740" y="475"/>
                      </a:lnTo>
                      <a:lnTo>
                        <a:pt x="745" y="485"/>
                      </a:lnTo>
                      <a:lnTo>
                        <a:pt x="750" y="488"/>
                      </a:lnTo>
                      <a:lnTo>
                        <a:pt x="740" y="475"/>
                      </a:lnTo>
                      <a:lnTo>
                        <a:pt x="740" y="513"/>
                      </a:lnTo>
                      <a:lnTo>
                        <a:pt x="740" y="513"/>
                      </a:lnTo>
                      <a:lnTo>
                        <a:pt x="745" y="523"/>
                      </a:lnTo>
                      <a:lnTo>
                        <a:pt x="750" y="525"/>
                      </a:lnTo>
                      <a:lnTo>
                        <a:pt x="755" y="528"/>
                      </a:lnTo>
                      <a:lnTo>
                        <a:pt x="800" y="528"/>
                      </a:lnTo>
                      <a:lnTo>
                        <a:pt x="800" y="513"/>
                      </a:lnTo>
                      <a:lnTo>
                        <a:pt x="785" y="513"/>
                      </a:lnTo>
                      <a:lnTo>
                        <a:pt x="790" y="523"/>
                      </a:lnTo>
                      <a:lnTo>
                        <a:pt x="795" y="525"/>
                      </a:lnTo>
                      <a:lnTo>
                        <a:pt x="785" y="513"/>
                      </a:lnTo>
                      <a:lnTo>
                        <a:pt x="785" y="548"/>
                      </a:lnTo>
                      <a:lnTo>
                        <a:pt x="785" y="548"/>
                      </a:lnTo>
                      <a:lnTo>
                        <a:pt x="790" y="558"/>
                      </a:lnTo>
                      <a:lnTo>
                        <a:pt x="795" y="560"/>
                      </a:lnTo>
                      <a:lnTo>
                        <a:pt x="800" y="563"/>
                      </a:lnTo>
                      <a:lnTo>
                        <a:pt x="875" y="563"/>
                      </a:lnTo>
                      <a:lnTo>
                        <a:pt x="875" y="548"/>
                      </a:lnTo>
                      <a:lnTo>
                        <a:pt x="860" y="548"/>
                      </a:lnTo>
                      <a:lnTo>
                        <a:pt x="865" y="558"/>
                      </a:lnTo>
                      <a:lnTo>
                        <a:pt x="870" y="560"/>
                      </a:lnTo>
                      <a:lnTo>
                        <a:pt x="860" y="548"/>
                      </a:lnTo>
                      <a:lnTo>
                        <a:pt x="860" y="615"/>
                      </a:lnTo>
                      <a:lnTo>
                        <a:pt x="860" y="615"/>
                      </a:lnTo>
                      <a:lnTo>
                        <a:pt x="865" y="625"/>
                      </a:lnTo>
                      <a:lnTo>
                        <a:pt x="870" y="628"/>
                      </a:lnTo>
                      <a:lnTo>
                        <a:pt x="875" y="630"/>
                      </a:lnTo>
                      <a:lnTo>
                        <a:pt x="2060" y="630"/>
                      </a:lnTo>
                      <a:lnTo>
                        <a:pt x="2060" y="615"/>
                      </a:lnTo>
                      <a:lnTo>
                        <a:pt x="2045" y="615"/>
                      </a:lnTo>
                      <a:lnTo>
                        <a:pt x="2050" y="625"/>
                      </a:lnTo>
                      <a:lnTo>
                        <a:pt x="2055" y="628"/>
                      </a:lnTo>
                      <a:lnTo>
                        <a:pt x="2045" y="615"/>
                      </a:lnTo>
                      <a:lnTo>
                        <a:pt x="2045" y="650"/>
                      </a:lnTo>
                      <a:lnTo>
                        <a:pt x="2045" y="650"/>
                      </a:lnTo>
                      <a:lnTo>
                        <a:pt x="2050" y="660"/>
                      </a:lnTo>
                      <a:lnTo>
                        <a:pt x="2055" y="663"/>
                      </a:lnTo>
                      <a:lnTo>
                        <a:pt x="2060" y="665"/>
                      </a:lnTo>
                      <a:lnTo>
                        <a:pt x="2265" y="665"/>
                      </a:lnTo>
                      <a:lnTo>
                        <a:pt x="2265" y="650"/>
                      </a:lnTo>
                      <a:lnTo>
                        <a:pt x="2250" y="650"/>
                      </a:lnTo>
                      <a:lnTo>
                        <a:pt x="2255" y="660"/>
                      </a:lnTo>
                      <a:lnTo>
                        <a:pt x="2260" y="663"/>
                      </a:lnTo>
                      <a:lnTo>
                        <a:pt x="2250" y="650"/>
                      </a:lnTo>
                      <a:lnTo>
                        <a:pt x="2250" y="688"/>
                      </a:lnTo>
                      <a:lnTo>
                        <a:pt x="2250" y="688"/>
                      </a:lnTo>
                      <a:lnTo>
                        <a:pt x="2255" y="698"/>
                      </a:lnTo>
                      <a:lnTo>
                        <a:pt x="2260" y="700"/>
                      </a:lnTo>
                      <a:lnTo>
                        <a:pt x="2265" y="703"/>
                      </a:lnTo>
                      <a:lnTo>
                        <a:pt x="2908" y="703"/>
                      </a:lnTo>
                      <a:lnTo>
                        <a:pt x="2908" y="688"/>
                      </a:lnTo>
                      <a:lnTo>
                        <a:pt x="2893" y="688"/>
                      </a:lnTo>
                      <a:lnTo>
                        <a:pt x="2898" y="698"/>
                      </a:lnTo>
                      <a:lnTo>
                        <a:pt x="2903" y="700"/>
                      </a:lnTo>
                      <a:lnTo>
                        <a:pt x="2893" y="688"/>
                      </a:lnTo>
                      <a:lnTo>
                        <a:pt x="2893" y="723"/>
                      </a:lnTo>
                      <a:lnTo>
                        <a:pt x="2893" y="723"/>
                      </a:lnTo>
                      <a:lnTo>
                        <a:pt x="2898" y="733"/>
                      </a:lnTo>
                      <a:lnTo>
                        <a:pt x="2903" y="735"/>
                      </a:lnTo>
                      <a:lnTo>
                        <a:pt x="2908" y="738"/>
                      </a:lnTo>
                      <a:lnTo>
                        <a:pt x="4108" y="738"/>
                      </a:lnTo>
                      <a:lnTo>
                        <a:pt x="4108" y="708"/>
                      </a:lnTo>
                      <a:lnTo>
                        <a:pt x="2908" y="708"/>
                      </a:lnTo>
                      <a:lnTo>
                        <a:pt x="2923" y="723"/>
                      </a:lnTo>
                      <a:lnTo>
                        <a:pt x="2918" y="713"/>
                      </a:lnTo>
                      <a:lnTo>
                        <a:pt x="2913" y="710"/>
                      </a:lnTo>
                      <a:lnTo>
                        <a:pt x="2908" y="723"/>
                      </a:lnTo>
                      <a:lnTo>
                        <a:pt x="2923" y="723"/>
                      </a:lnTo>
                      <a:lnTo>
                        <a:pt x="2923" y="688"/>
                      </a:lnTo>
                      <a:lnTo>
                        <a:pt x="2923" y="688"/>
                      </a:lnTo>
                      <a:lnTo>
                        <a:pt x="2918" y="678"/>
                      </a:lnTo>
                      <a:lnTo>
                        <a:pt x="2913" y="675"/>
                      </a:lnTo>
                      <a:lnTo>
                        <a:pt x="2908" y="673"/>
                      </a:lnTo>
                      <a:lnTo>
                        <a:pt x="2265" y="673"/>
                      </a:lnTo>
                      <a:lnTo>
                        <a:pt x="2280" y="688"/>
                      </a:lnTo>
                      <a:lnTo>
                        <a:pt x="2275" y="678"/>
                      </a:lnTo>
                      <a:lnTo>
                        <a:pt x="2270" y="675"/>
                      </a:lnTo>
                      <a:lnTo>
                        <a:pt x="2265" y="688"/>
                      </a:lnTo>
                      <a:lnTo>
                        <a:pt x="2280" y="688"/>
                      </a:lnTo>
                      <a:lnTo>
                        <a:pt x="2280" y="650"/>
                      </a:lnTo>
                      <a:lnTo>
                        <a:pt x="2280" y="650"/>
                      </a:lnTo>
                      <a:lnTo>
                        <a:pt x="2275" y="640"/>
                      </a:lnTo>
                      <a:lnTo>
                        <a:pt x="2270" y="638"/>
                      </a:lnTo>
                      <a:lnTo>
                        <a:pt x="2265" y="635"/>
                      </a:lnTo>
                      <a:lnTo>
                        <a:pt x="2060" y="635"/>
                      </a:lnTo>
                      <a:lnTo>
                        <a:pt x="2075" y="650"/>
                      </a:lnTo>
                      <a:lnTo>
                        <a:pt x="2070" y="640"/>
                      </a:lnTo>
                      <a:lnTo>
                        <a:pt x="2065" y="638"/>
                      </a:lnTo>
                      <a:lnTo>
                        <a:pt x="2060" y="650"/>
                      </a:lnTo>
                      <a:lnTo>
                        <a:pt x="2075" y="650"/>
                      </a:lnTo>
                      <a:lnTo>
                        <a:pt x="2075" y="615"/>
                      </a:lnTo>
                      <a:lnTo>
                        <a:pt x="2075" y="615"/>
                      </a:lnTo>
                      <a:lnTo>
                        <a:pt x="2070" y="605"/>
                      </a:lnTo>
                      <a:lnTo>
                        <a:pt x="2065" y="603"/>
                      </a:lnTo>
                      <a:lnTo>
                        <a:pt x="2060" y="600"/>
                      </a:lnTo>
                      <a:lnTo>
                        <a:pt x="875" y="600"/>
                      </a:lnTo>
                      <a:lnTo>
                        <a:pt x="890" y="615"/>
                      </a:lnTo>
                      <a:lnTo>
                        <a:pt x="885" y="605"/>
                      </a:lnTo>
                      <a:lnTo>
                        <a:pt x="880" y="603"/>
                      </a:lnTo>
                      <a:lnTo>
                        <a:pt x="875" y="615"/>
                      </a:lnTo>
                      <a:lnTo>
                        <a:pt x="890" y="615"/>
                      </a:lnTo>
                      <a:lnTo>
                        <a:pt x="890" y="548"/>
                      </a:lnTo>
                      <a:lnTo>
                        <a:pt x="890" y="548"/>
                      </a:lnTo>
                      <a:lnTo>
                        <a:pt x="885" y="538"/>
                      </a:lnTo>
                      <a:lnTo>
                        <a:pt x="880" y="535"/>
                      </a:lnTo>
                      <a:lnTo>
                        <a:pt x="875" y="533"/>
                      </a:lnTo>
                      <a:lnTo>
                        <a:pt x="800" y="533"/>
                      </a:lnTo>
                      <a:lnTo>
                        <a:pt x="815" y="548"/>
                      </a:lnTo>
                      <a:lnTo>
                        <a:pt x="810" y="538"/>
                      </a:lnTo>
                      <a:lnTo>
                        <a:pt x="805" y="535"/>
                      </a:lnTo>
                      <a:lnTo>
                        <a:pt x="800" y="548"/>
                      </a:lnTo>
                      <a:lnTo>
                        <a:pt x="815" y="548"/>
                      </a:lnTo>
                      <a:lnTo>
                        <a:pt x="815" y="513"/>
                      </a:lnTo>
                      <a:lnTo>
                        <a:pt x="815" y="513"/>
                      </a:lnTo>
                      <a:lnTo>
                        <a:pt x="810" y="503"/>
                      </a:lnTo>
                      <a:lnTo>
                        <a:pt x="805" y="500"/>
                      </a:lnTo>
                      <a:lnTo>
                        <a:pt x="800" y="498"/>
                      </a:lnTo>
                      <a:lnTo>
                        <a:pt x="755" y="498"/>
                      </a:lnTo>
                      <a:lnTo>
                        <a:pt x="770" y="513"/>
                      </a:lnTo>
                      <a:lnTo>
                        <a:pt x="765" y="503"/>
                      </a:lnTo>
                      <a:lnTo>
                        <a:pt x="760" y="500"/>
                      </a:lnTo>
                      <a:lnTo>
                        <a:pt x="755" y="513"/>
                      </a:lnTo>
                      <a:lnTo>
                        <a:pt x="770" y="513"/>
                      </a:lnTo>
                      <a:lnTo>
                        <a:pt x="770" y="475"/>
                      </a:lnTo>
                      <a:lnTo>
                        <a:pt x="770" y="475"/>
                      </a:lnTo>
                      <a:lnTo>
                        <a:pt x="765" y="465"/>
                      </a:lnTo>
                      <a:lnTo>
                        <a:pt x="760" y="463"/>
                      </a:lnTo>
                      <a:lnTo>
                        <a:pt x="755" y="460"/>
                      </a:lnTo>
                      <a:lnTo>
                        <a:pt x="720" y="460"/>
                      </a:lnTo>
                      <a:lnTo>
                        <a:pt x="735" y="475"/>
                      </a:lnTo>
                      <a:lnTo>
                        <a:pt x="730" y="465"/>
                      </a:lnTo>
                      <a:lnTo>
                        <a:pt x="725" y="463"/>
                      </a:lnTo>
                      <a:lnTo>
                        <a:pt x="720" y="475"/>
                      </a:lnTo>
                      <a:lnTo>
                        <a:pt x="735" y="475"/>
                      </a:lnTo>
                      <a:lnTo>
                        <a:pt x="735" y="438"/>
                      </a:lnTo>
                      <a:lnTo>
                        <a:pt x="735" y="438"/>
                      </a:lnTo>
                      <a:lnTo>
                        <a:pt x="730" y="428"/>
                      </a:lnTo>
                      <a:lnTo>
                        <a:pt x="725" y="425"/>
                      </a:lnTo>
                      <a:lnTo>
                        <a:pt x="720" y="423"/>
                      </a:lnTo>
                      <a:lnTo>
                        <a:pt x="258" y="423"/>
                      </a:lnTo>
                      <a:lnTo>
                        <a:pt x="273" y="438"/>
                      </a:lnTo>
                      <a:lnTo>
                        <a:pt x="268" y="428"/>
                      </a:lnTo>
                      <a:lnTo>
                        <a:pt x="263" y="425"/>
                      </a:lnTo>
                      <a:lnTo>
                        <a:pt x="258" y="438"/>
                      </a:lnTo>
                      <a:lnTo>
                        <a:pt x="273" y="438"/>
                      </a:lnTo>
                      <a:lnTo>
                        <a:pt x="273" y="400"/>
                      </a:lnTo>
                      <a:lnTo>
                        <a:pt x="273" y="400"/>
                      </a:lnTo>
                      <a:lnTo>
                        <a:pt x="268" y="390"/>
                      </a:lnTo>
                      <a:lnTo>
                        <a:pt x="263" y="388"/>
                      </a:lnTo>
                      <a:lnTo>
                        <a:pt x="258" y="385"/>
                      </a:lnTo>
                      <a:lnTo>
                        <a:pt x="233" y="385"/>
                      </a:lnTo>
                      <a:lnTo>
                        <a:pt x="248" y="400"/>
                      </a:lnTo>
                      <a:lnTo>
                        <a:pt x="243" y="390"/>
                      </a:lnTo>
                      <a:lnTo>
                        <a:pt x="238" y="388"/>
                      </a:lnTo>
                      <a:lnTo>
                        <a:pt x="233" y="400"/>
                      </a:lnTo>
                      <a:lnTo>
                        <a:pt x="248" y="400"/>
                      </a:lnTo>
                      <a:lnTo>
                        <a:pt x="248" y="373"/>
                      </a:lnTo>
                      <a:lnTo>
                        <a:pt x="248" y="373"/>
                      </a:lnTo>
                      <a:lnTo>
                        <a:pt x="243" y="363"/>
                      </a:lnTo>
                      <a:lnTo>
                        <a:pt x="238" y="360"/>
                      </a:lnTo>
                      <a:lnTo>
                        <a:pt x="233" y="358"/>
                      </a:lnTo>
                      <a:lnTo>
                        <a:pt x="195" y="358"/>
                      </a:lnTo>
                      <a:lnTo>
                        <a:pt x="210" y="373"/>
                      </a:lnTo>
                      <a:lnTo>
                        <a:pt x="205" y="363"/>
                      </a:lnTo>
                      <a:lnTo>
                        <a:pt x="200" y="360"/>
                      </a:lnTo>
                      <a:lnTo>
                        <a:pt x="195" y="373"/>
                      </a:lnTo>
                      <a:lnTo>
                        <a:pt x="210" y="373"/>
                      </a:lnTo>
                      <a:lnTo>
                        <a:pt x="210" y="330"/>
                      </a:lnTo>
                      <a:lnTo>
                        <a:pt x="210" y="330"/>
                      </a:lnTo>
                      <a:lnTo>
                        <a:pt x="205" y="320"/>
                      </a:lnTo>
                      <a:lnTo>
                        <a:pt x="200" y="318"/>
                      </a:lnTo>
                      <a:lnTo>
                        <a:pt x="195" y="315"/>
                      </a:lnTo>
                      <a:lnTo>
                        <a:pt x="170" y="315"/>
                      </a:lnTo>
                      <a:lnTo>
                        <a:pt x="185" y="330"/>
                      </a:lnTo>
                      <a:lnTo>
                        <a:pt x="180" y="320"/>
                      </a:lnTo>
                      <a:lnTo>
                        <a:pt x="175" y="318"/>
                      </a:lnTo>
                      <a:lnTo>
                        <a:pt x="170" y="330"/>
                      </a:lnTo>
                      <a:lnTo>
                        <a:pt x="185" y="330"/>
                      </a:lnTo>
                      <a:lnTo>
                        <a:pt x="185" y="298"/>
                      </a:lnTo>
                      <a:lnTo>
                        <a:pt x="185" y="298"/>
                      </a:lnTo>
                      <a:lnTo>
                        <a:pt x="180" y="288"/>
                      </a:lnTo>
                      <a:lnTo>
                        <a:pt x="175" y="285"/>
                      </a:lnTo>
                      <a:lnTo>
                        <a:pt x="170" y="283"/>
                      </a:lnTo>
                      <a:lnTo>
                        <a:pt x="105" y="283"/>
                      </a:lnTo>
                      <a:lnTo>
                        <a:pt x="120" y="298"/>
                      </a:lnTo>
                      <a:lnTo>
                        <a:pt x="115" y="288"/>
                      </a:lnTo>
                      <a:lnTo>
                        <a:pt x="110" y="285"/>
                      </a:lnTo>
                      <a:lnTo>
                        <a:pt x="105" y="298"/>
                      </a:lnTo>
                      <a:lnTo>
                        <a:pt x="120" y="298"/>
                      </a:lnTo>
                      <a:lnTo>
                        <a:pt x="120" y="263"/>
                      </a:lnTo>
                      <a:lnTo>
                        <a:pt x="120" y="263"/>
                      </a:lnTo>
                      <a:lnTo>
                        <a:pt x="115" y="253"/>
                      </a:lnTo>
                      <a:lnTo>
                        <a:pt x="110" y="250"/>
                      </a:lnTo>
                      <a:lnTo>
                        <a:pt x="105" y="248"/>
                      </a:lnTo>
                      <a:lnTo>
                        <a:pt x="90" y="248"/>
                      </a:lnTo>
                      <a:lnTo>
                        <a:pt x="105" y="263"/>
                      </a:lnTo>
                      <a:lnTo>
                        <a:pt x="100" y="253"/>
                      </a:lnTo>
                      <a:lnTo>
                        <a:pt x="95" y="250"/>
                      </a:lnTo>
                      <a:lnTo>
                        <a:pt x="90" y="263"/>
                      </a:lnTo>
                      <a:lnTo>
                        <a:pt x="105" y="263"/>
                      </a:lnTo>
                      <a:lnTo>
                        <a:pt x="105" y="225"/>
                      </a:lnTo>
                      <a:lnTo>
                        <a:pt x="105" y="225"/>
                      </a:lnTo>
                      <a:lnTo>
                        <a:pt x="100" y="215"/>
                      </a:lnTo>
                      <a:lnTo>
                        <a:pt x="95" y="213"/>
                      </a:lnTo>
                      <a:lnTo>
                        <a:pt x="90" y="210"/>
                      </a:lnTo>
                      <a:lnTo>
                        <a:pt x="80" y="210"/>
                      </a:lnTo>
                      <a:lnTo>
                        <a:pt x="95" y="225"/>
                      </a:lnTo>
                      <a:lnTo>
                        <a:pt x="90" y="215"/>
                      </a:lnTo>
                      <a:lnTo>
                        <a:pt x="85" y="213"/>
                      </a:lnTo>
                      <a:lnTo>
                        <a:pt x="80" y="225"/>
                      </a:lnTo>
                      <a:lnTo>
                        <a:pt x="95" y="225"/>
                      </a:lnTo>
                      <a:lnTo>
                        <a:pt x="95" y="190"/>
                      </a:lnTo>
                      <a:lnTo>
                        <a:pt x="95" y="190"/>
                      </a:lnTo>
                      <a:lnTo>
                        <a:pt x="90" y="180"/>
                      </a:lnTo>
                      <a:lnTo>
                        <a:pt x="85" y="178"/>
                      </a:lnTo>
                      <a:lnTo>
                        <a:pt x="80" y="175"/>
                      </a:lnTo>
                      <a:lnTo>
                        <a:pt x="33" y="175"/>
                      </a:lnTo>
                      <a:lnTo>
                        <a:pt x="48" y="190"/>
                      </a:lnTo>
                      <a:lnTo>
                        <a:pt x="43" y="180"/>
                      </a:lnTo>
                      <a:lnTo>
                        <a:pt x="38" y="178"/>
                      </a:lnTo>
                      <a:lnTo>
                        <a:pt x="33" y="190"/>
                      </a:lnTo>
                      <a:lnTo>
                        <a:pt x="48" y="190"/>
                      </a:lnTo>
                      <a:lnTo>
                        <a:pt x="48" y="155"/>
                      </a:lnTo>
                      <a:lnTo>
                        <a:pt x="48" y="155"/>
                      </a:lnTo>
                      <a:lnTo>
                        <a:pt x="43" y="145"/>
                      </a:lnTo>
                      <a:lnTo>
                        <a:pt x="38" y="143"/>
                      </a:lnTo>
                      <a:lnTo>
                        <a:pt x="33" y="140"/>
                      </a:lnTo>
                      <a:lnTo>
                        <a:pt x="25" y="140"/>
                      </a:lnTo>
                      <a:lnTo>
                        <a:pt x="40" y="155"/>
                      </a:lnTo>
                      <a:lnTo>
                        <a:pt x="35" y="145"/>
                      </a:lnTo>
                      <a:lnTo>
                        <a:pt x="30" y="143"/>
                      </a:lnTo>
                      <a:lnTo>
                        <a:pt x="25" y="155"/>
                      </a:lnTo>
                      <a:lnTo>
                        <a:pt x="40" y="155"/>
                      </a:lnTo>
                      <a:lnTo>
                        <a:pt x="40" y="88"/>
                      </a:lnTo>
                      <a:lnTo>
                        <a:pt x="40" y="88"/>
                      </a:lnTo>
                      <a:lnTo>
                        <a:pt x="35" y="78"/>
                      </a:lnTo>
                      <a:lnTo>
                        <a:pt x="30" y="75"/>
                      </a:lnTo>
                      <a:lnTo>
                        <a:pt x="25" y="73"/>
                      </a:lnTo>
                      <a:lnTo>
                        <a:pt x="15" y="73"/>
                      </a:lnTo>
                      <a:lnTo>
                        <a:pt x="30" y="88"/>
                      </a:lnTo>
                      <a:lnTo>
                        <a:pt x="25" y="78"/>
                      </a:lnTo>
                      <a:lnTo>
                        <a:pt x="20" y="75"/>
                      </a:lnTo>
                      <a:lnTo>
                        <a:pt x="15" y="88"/>
                      </a:lnTo>
                      <a:lnTo>
                        <a:pt x="30" y="88"/>
                      </a:lnTo>
                      <a:lnTo>
                        <a:pt x="30" y="15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ln w="9525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</p:grpSp>
          <p:sp>
            <p:nvSpPr>
              <p:cNvPr id="58070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2519" y="3200"/>
                <a:ext cx="450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0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641" y="3455"/>
                <a:ext cx="54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p = 0.002</a:t>
                </a:r>
                <a:endParaRPr lang="en-US" sz="1400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0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2311" y="3850"/>
                <a:ext cx="1883" cy="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0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2121" y="3854"/>
                <a:ext cx="167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07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2070" y="3819"/>
                <a:ext cx="207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08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2387" y="3881"/>
                <a:ext cx="20" cy="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09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3144" y="3881"/>
                <a:ext cx="20" cy="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10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3877" y="3881"/>
                <a:ext cx="20" cy="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11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2357" y="3986"/>
                <a:ext cx="6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12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3119" y="3986"/>
                <a:ext cx="6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5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13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3822" y="3986"/>
                <a:ext cx="122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10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8" name="Group 106"/>
              <p:cNvGrpSpPr>
                <a:grpSpLocks noChangeAspect="1"/>
              </p:cNvGrpSpPr>
              <p:nvPr/>
            </p:nvGrpSpPr>
            <p:grpSpPr bwMode="auto">
              <a:xfrm>
                <a:off x="2011" y="2492"/>
                <a:ext cx="212" cy="1457"/>
                <a:chOff x="734" y="786"/>
                <a:chExt cx="193" cy="1324"/>
              </a:xfrm>
            </p:grpSpPr>
            <p:sp>
              <p:nvSpPr>
                <p:cNvPr id="580715" name="Rectangl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734" y="1086"/>
                  <a:ext cx="193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0.75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16" name="Rectangl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734" y="786"/>
                  <a:ext cx="193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1.00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17" name="Rectangl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734" y="2005"/>
                  <a:ext cx="193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0.00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18" name="Rectangl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734" y="1701"/>
                  <a:ext cx="193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0.25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19" name="Rectangl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734" y="1395"/>
                  <a:ext cx="193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0.50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580720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1" y="1895"/>
                <a:ext cx="500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1" name="Freeform 113"/>
              <p:cNvSpPr>
                <a:spLocks noChangeAspect="1"/>
              </p:cNvSpPr>
              <p:nvPr/>
            </p:nvSpPr>
            <p:spPr bwMode="auto">
              <a:xfrm>
                <a:off x="3492" y="1958"/>
                <a:ext cx="35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3"/>
                  </a:cxn>
                  <a:cxn ang="0">
                    <a:pos x="2" y="48"/>
                  </a:cxn>
                  <a:cxn ang="0">
                    <a:pos x="80" y="45"/>
                  </a:cxn>
                </a:cxnLst>
                <a:rect l="0" t="0" r="r" b="b"/>
                <a:pathLst>
                  <a:path w="80" h="48">
                    <a:moveTo>
                      <a:pt x="80" y="45"/>
                    </a:moveTo>
                    <a:lnTo>
                      <a:pt x="77" y="0"/>
                    </a:lnTo>
                    <a:lnTo>
                      <a:pt x="0" y="3"/>
                    </a:lnTo>
                    <a:lnTo>
                      <a:pt x="2" y="48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2" name="Freeform 114"/>
              <p:cNvSpPr>
                <a:spLocks noChangeAspect="1"/>
              </p:cNvSpPr>
              <p:nvPr/>
            </p:nvSpPr>
            <p:spPr bwMode="auto">
              <a:xfrm>
                <a:off x="3492" y="1622"/>
                <a:ext cx="35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2"/>
                  </a:cxn>
                  <a:cxn ang="0">
                    <a:pos x="2" y="47"/>
                  </a:cxn>
                  <a:cxn ang="0">
                    <a:pos x="80" y="45"/>
                  </a:cxn>
                </a:cxnLst>
                <a:rect l="0" t="0" r="r" b="b"/>
                <a:pathLst>
                  <a:path w="80" h="47">
                    <a:moveTo>
                      <a:pt x="80" y="45"/>
                    </a:moveTo>
                    <a:lnTo>
                      <a:pt x="77" y="0"/>
                    </a:lnTo>
                    <a:lnTo>
                      <a:pt x="0" y="2"/>
                    </a:lnTo>
                    <a:lnTo>
                      <a:pt x="2" y="47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3" name="Freeform 115"/>
              <p:cNvSpPr>
                <a:spLocks noChangeAspect="1"/>
              </p:cNvSpPr>
              <p:nvPr/>
            </p:nvSpPr>
            <p:spPr bwMode="auto">
              <a:xfrm>
                <a:off x="3492" y="1285"/>
                <a:ext cx="35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2"/>
                  </a:cxn>
                  <a:cxn ang="0">
                    <a:pos x="2" y="47"/>
                  </a:cxn>
                  <a:cxn ang="0">
                    <a:pos x="80" y="45"/>
                  </a:cxn>
                </a:cxnLst>
                <a:rect l="0" t="0" r="r" b="b"/>
                <a:pathLst>
                  <a:path w="80" h="47">
                    <a:moveTo>
                      <a:pt x="80" y="45"/>
                    </a:moveTo>
                    <a:lnTo>
                      <a:pt x="77" y="0"/>
                    </a:lnTo>
                    <a:lnTo>
                      <a:pt x="0" y="2"/>
                    </a:lnTo>
                    <a:lnTo>
                      <a:pt x="2" y="47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4" name="Freeform 116"/>
              <p:cNvSpPr>
                <a:spLocks noChangeAspect="1"/>
              </p:cNvSpPr>
              <p:nvPr/>
            </p:nvSpPr>
            <p:spPr bwMode="auto">
              <a:xfrm>
                <a:off x="3492" y="950"/>
                <a:ext cx="35" cy="21"/>
              </a:xfrm>
              <a:custGeom>
                <a:avLst/>
                <a:gdLst/>
                <a:ahLst/>
                <a:cxnLst>
                  <a:cxn ang="0">
                    <a:pos x="80" y="45"/>
                  </a:cxn>
                  <a:cxn ang="0">
                    <a:pos x="77" y="0"/>
                  </a:cxn>
                  <a:cxn ang="0">
                    <a:pos x="0" y="2"/>
                  </a:cxn>
                  <a:cxn ang="0">
                    <a:pos x="2" y="47"/>
                  </a:cxn>
                  <a:cxn ang="0">
                    <a:pos x="80" y="45"/>
                  </a:cxn>
                </a:cxnLst>
                <a:rect l="0" t="0" r="r" b="b"/>
                <a:pathLst>
                  <a:path w="80" h="47">
                    <a:moveTo>
                      <a:pt x="80" y="45"/>
                    </a:moveTo>
                    <a:lnTo>
                      <a:pt x="77" y="0"/>
                    </a:lnTo>
                    <a:lnTo>
                      <a:pt x="0" y="2"/>
                    </a:lnTo>
                    <a:lnTo>
                      <a:pt x="2" y="47"/>
                    </a:lnTo>
                    <a:lnTo>
                      <a:pt x="80" y="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5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3495" y="2296"/>
                <a:ext cx="1882" cy="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6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3575" y="2299"/>
                <a:ext cx="2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7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333" y="2299"/>
                <a:ext cx="19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8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5066" y="2299"/>
                <a:ext cx="19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29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3523" y="899"/>
                <a:ext cx="19" cy="14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grpSp>
            <p:nvGrpSpPr>
              <p:cNvPr id="9" name="Group 122"/>
              <p:cNvGrpSpPr>
                <a:grpSpLocks noChangeAspect="1"/>
              </p:cNvGrpSpPr>
              <p:nvPr/>
            </p:nvGrpSpPr>
            <p:grpSpPr bwMode="auto">
              <a:xfrm>
                <a:off x="3575" y="958"/>
                <a:ext cx="1809" cy="383"/>
                <a:chOff x="3278" y="783"/>
                <a:chExt cx="1643" cy="348"/>
              </a:xfrm>
            </p:grpSpPr>
            <p:sp>
              <p:nvSpPr>
                <p:cNvPr id="580731" name="Freeform 123"/>
                <p:cNvSpPr>
                  <a:spLocks noChangeAspect="1"/>
                </p:cNvSpPr>
                <p:nvPr/>
              </p:nvSpPr>
              <p:spPr bwMode="auto">
                <a:xfrm>
                  <a:off x="3278" y="783"/>
                  <a:ext cx="12" cy="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30"/>
                    </a:cxn>
                    <a:cxn ang="0">
                      <a:pos x="15" y="30"/>
                    </a:cxn>
                    <a:cxn ang="0">
                      <a:pos x="15" y="15"/>
                    </a:cxn>
                    <a:cxn ang="0">
                      <a:pos x="0" y="15"/>
                    </a:cxn>
                    <a:cxn ang="0">
                      <a:pos x="5" y="25"/>
                    </a:cxn>
                    <a:cxn ang="0">
                      <a:pos x="10" y="28"/>
                    </a:cxn>
                    <a:cxn ang="0">
                      <a:pos x="0" y="15"/>
                    </a:cxn>
                    <a:cxn ang="0">
                      <a:pos x="0" y="125"/>
                    </a:cxn>
                    <a:cxn ang="0">
                      <a:pos x="30" y="125"/>
                    </a:cxn>
                    <a:cxn ang="0">
                      <a:pos x="30" y="15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30" h="125">
                      <a:moveTo>
                        <a:pt x="5" y="0"/>
                      </a:moveTo>
                      <a:lnTo>
                        <a:pt x="5" y="30"/>
                      </a:lnTo>
                      <a:lnTo>
                        <a:pt x="15" y="30"/>
                      </a:lnTo>
                      <a:lnTo>
                        <a:pt x="15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0" y="15"/>
                      </a:lnTo>
                      <a:lnTo>
                        <a:pt x="0" y="125"/>
                      </a:lnTo>
                      <a:lnTo>
                        <a:pt x="30" y="125"/>
                      </a:lnTo>
                      <a:lnTo>
                        <a:pt x="30" y="15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2" name="Freeform 124"/>
                <p:cNvSpPr>
                  <a:spLocks noChangeAspect="1"/>
                </p:cNvSpPr>
                <p:nvPr/>
              </p:nvSpPr>
              <p:spPr bwMode="auto">
                <a:xfrm>
                  <a:off x="3286" y="857"/>
                  <a:ext cx="30" cy="34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0" y="15"/>
                    </a:cxn>
                    <a:cxn ang="0">
                      <a:pos x="10" y="28"/>
                    </a:cxn>
                    <a:cxn ang="0">
                      <a:pos x="35" y="30"/>
                    </a:cxn>
                    <a:cxn ang="0">
                      <a:pos x="20" y="15"/>
                    </a:cxn>
                    <a:cxn ang="0">
                      <a:pos x="30" y="28"/>
                    </a:cxn>
                    <a:cxn ang="0">
                      <a:pos x="20" y="45"/>
                    </a:cxn>
                    <a:cxn ang="0">
                      <a:pos x="25" y="55"/>
                    </a:cxn>
                    <a:cxn ang="0">
                      <a:pos x="35" y="60"/>
                    </a:cxn>
                    <a:cxn ang="0">
                      <a:pos x="45" y="45"/>
                    </a:cxn>
                    <a:cxn ang="0">
                      <a:pos x="35" y="55"/>
                    </a:cxn>
                    <a:cxn ang="0">
                      <a:pos x="30" y="45"/>
                    </a:cxn>
                    <a:cxn ang="0">
                      <a:pos x="30" y="70"/>
                    </a:cxn>
                    <a:cxn ang="0">
                      <a:pos x="40" y="83"/>
                    </a:cxn>
                    <a:cxn ang="0">
                      <a:pos x="60" y="85"/>
                    </a:cxn>
                    <a:cxn ang="0">
                      <a:pos x="45" y="70"/>
                    </a:cxn>
                    <a:cxn ang="0">
                      <a:pos x="55" y="83"/>
                    </a:cxn>
                    <a:cxn ang="0">
                      <a:pos x="45" y="85"/>
                    </a:cxn>
                    <a:cxn ang="0">
                      <a:pos x="75" y="70"/>
                    </a:cxn>
                    <a:cxn ang="0">
                      <a:pos x="70" y="60"/>
                    </a:cxn>
                    <a:cxn ang="0">
                      <a:pos x="60" y="55"/>
                    </a:cxn>
                    <a:cxn ang="0">
                      <a:pos x="60" y="70"/>
                    </a:cxn>
                    <a:cxn ang="0">
                      <a:pos x="50" y="58"/>
                    </a:cxn>
                    <a:cxn ang="0">
                      <a:pos x="60" y="70"/>
                    </a:cxn>
                    <a:cxn ang="0">
                      <a:pos x="60" y="45"/>
                    </a:cxn>
                    <a:cxn ang="0">
                      <a:pos x="50" y="33"/>
                    </a:cxn>
                    <a:cxn ang="0">
                      <a:pos x="35" y="30"/>
                    </a:cxn>
                    <a:cxn ang="0">
                      <a:pos x="45" y="35"/>
                    </a:cxn>
                    <a:cxn ang="0">
                      <a:pos x="35" y="45"/>
                    </a:cxn>
                    <a:cxn ang="0">
                      <a:pos x="50" y="15"/>
                    </a:cxn>
                    <a:cxn ang="0">
                      <a:pos x="45" y="5"/>
                    </a:cxn>
                    <a:cxn ang="0">
                      <a:pos x="35" y="0"/>
                    </a:cxn>
                    <a:cxn ang="0">
                      <a:pos x="30" y="15"/>
                    </a:cxn>
                    <a:cxn ang="0">
                      <a:pos x="20" y="3"/>
                    </a:cxn>
                    <a:cxn ang="0">
                      <a:pos x="30" y="15"/>
                    </a:cxn>
                  </a:cxnLst>
                  <a:rect l="0" t="0" r="r" b="b"/>
                  <a:pathLst>
                    <a:path w="75" h="85">
                      <a:moveTo>
                        <a:pt x="30" y="1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15" y="30"/>
                      </a:lnTo>
                      <a:lnTo>
                        <a:pt x="35" y="30"/>
                      </a:lnTo>
                      <a:lnTo>
                        <a:pt x="35" y="15"/>
                      </a:lnTo>
                      <a:lnTo>
                        <a:pt x="20" y="15"/>
                      </a:lnTo>
                      <a:lnTo>
                        <a:pt x="25" y="25"/>
                      </a:lnTo>
                      <a:lnTo>
                        <a:pt x="30" y="28"/>
                      </a:lnTo>
                      <a:lnTo>
                        <a:pt x="20" y="1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5" y="55"/>
                      </a:lnTo>
                      <a:lnTo>
                        <a:pt x="30" y="58"/>
                      </a:lnTo>
                      <a:lnTo>
                        <a:pt x="35" y="60"/>
                      </a:lnTo>
                      <a:lnTo>
                        <a:pt x="45" y="60"/>
                      </a:lnTo>
                      <a:lnTo>
                        <a:pt x="45" y="45"/>
                      </a:lnTo>
                      <a:lnTo>
                        <a:pt x="30" y="45"/>
                      </a:lnTo>
                      <a:lnTo>
                        <a:pt x="35" y="55"/>
                      </a:lnTo>
                      <a:lnTo>
                        <a:pt x="40" y="58"/>
                      </a:lnTo>
                      <a:lnTo>
                        <a:pt x="30" y="45"/>
                      </a:lnTo>
                      <a:lnTo>
                        <a:pt x="30" y="70"/>
                      </a:lnTo>
                      <a:lnTo>
                        <a:pt x="30" y="70"/>
                      </a:lnTo>
                      <a:lnTo>
                        <a:pt x="35" y="80"/>
                      </a:lnTo>
                      <a:lnTo>
                        <a:pt x="40" y="83"/>
                      </a:lnTo>
                      <a:lnTo>
                        <a:pt x="45" y="85"/>
                      </a:lnTo>
                      <a:lnTo>
                        <a:pt x="60" y="85"/>
                      </a:lnTo>
                      <a:lnTo>
                        <a:pt x="60" y="70"/>
                      </a:lnTo>
                      <a:lnTo>
                        <a:pt x="45" y="70"/>
                      </a:lnTo>
                      <a:lnTo>
                        <a:pt x="50" y="80"/>
                      </a:lnTo>
                      <a:lnTo>
                        <a:pt x="55" y="83"/>
                      </a:lnTo>
                      <a:lnTo>
                        <a:pt x="45" y="70"/>
                      </a:lnTo>
                      <a:lnTo>
                        <a:pt x="45" y="85"/>
                      </a:lnTo>
                      <a:lnTo>
                        <a:pt x="75" y="85"/>
                      </a:lnTo>
                      <a:lnTo>
                        <a:pt x="75" y="70"/>
                      </a:lnTo>
                      <a:lnTo>
                        <a:pt x="75" y="70"/>
                      </a:lnTo>
                      <a:lnTo>
                        <a:pt x="70" y="60"/>
                      </a:lnTo>
                      <a:lnTo>
                        <a:pt x="65" y="58"/>
                      </a:lnTo>
                      <a:lnTo>
                        <a:pt x="60" y="55"/>
                      </a:lnTo>
                      <a:lnTo>
                        <a:pt x="45" y="55"/>
                      </a:lnTo>
                      <a:lnTo>
                        <a:pt x="60" y="70"/>
                      </a:lnTo>
                      <a:lnTo>
                        <a:pt x="55" y="60"/>
                      </a:lnTo>
                      <a:lnTo>
                        <a:pt x="50" y="58"/>
                      </a:lnTo>
                      <a:lnTo>
                        <a:pt x="45" y="70"/>
                      </a:lnTo>
                      <a:lnTo>
                        <a:pt x="60" y="70"/>
                      </a:lnTo>
                      <a:lnTo>
                        <a:pt x="60" y="45"/>
                      </a:lnTo>
                      <a:lnTo>
                        <a:pt x="60" y="45"/>
                      </a:lnTo>
                      <a:lnTo>
                        <a:pt x="55" y="35"/>
                      </a:lnTo>
                      <a:lnTo>
                        <a:pt x="50" y="33"/>
                      </a:lnTo>
                      <a:lnTo>
                        <a:pt x="45" y="30"/>
                      </a:lnTo>
                      <a:lnTo>
                        <a:pt x="35" y="30"/>
                      </a:lnTo>
                      <a:lnTo>
                        <a:pt x="50" y="45"/>
                      </a:lnTo>
                      <a:lnTo>
                        <a:pt x="45" y="35"/>
                      </a:lnTo>
                      <a:lnTo>
                        <a:pt x="40" y="33"/>
                      </a:lnTo>
                      <a:lnTo>
                        <a:pt x="35" y="45"/>
                      </a:lnTo>
                      <a:lnTo>
                        <a:pt x="50" y="45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45" y="5"/>
                      </a:lnTo>
                      <a:lnTo>
                        <a:pt x="40" y="3"/>
                      </a:lnTo>
                      <a:lnTo>
                        <a:pt x="35" y="0"/>
                      </a:lnTo>
                      <a:lnTo>
                        <a:pt x="15" y="0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15"/>
                      </a:lnTo>
                      <a:lnTo>
                        <a:pt x="30" y="15"/>
                      </a:lnTo>
                      <a:lnTo>
                        <a:pt x="30" y="1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3" name="Freeform 125"/>
                <p:cNvSpPr>
                  <a:spLocks noChangeAspect="1"/>
                </p:cNvSpPr>
                <p:nvPr/>
              </p:nvSpPr>
              <p:spPr bwMode="auto">
                <a:xfrm>
                  <a:off x="3308" y="923"/>
                  <a:ext cx="30" cy="30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40"/>
                    </a:cxn>
                    <a:cxn ang="0">
                      <a:pos x="0" y="40"/>
                    </a:cxn>
                    <a:cxn ang="0">
                      <a:pos x="5" y="50"/>
                    </a:cxn>
                    <a:cxn ang="0">
                      <a:pos x="10" y="53"/>
                    </a:cxn>
                    <a:cxn ang="0">
                      <a:pos x="15" y="55"/>
                    </a:cxn>
                    <a:cxn ang="0">
                      <a:pos x="60" y="55"/>
                    </a:cxn>
                    <a:cxn ang="0">
                      <a:pos x="60" y="40"/>
                    </a:cxn>
                    <a:cxn ang="0">
                      <a:pos x="45" y="40"/>
                    </a:cxn>
                    <a:cxn ang="0">
                      <a:pos x="50" y="50"/>
                    </a:cxn>
                    <a:cxn ang="0">
                      <a:pos x="55" y="53"/>
                    </a:cxn>
                    <a:cxn ang="0">
                      <a:pos x="45" y="40"/>
                    </a:cxn>
                    <a:cxn ang="0">
                      <a:pos x="45" y="75"/>
                    </a:cxn>
                    <a:cxn ang="0">
                      <a:pos x="75" y="75"/>
                    </a:cxn>
                    <a:cxn ang="0">
                      <a:pos x="75" y="40"/>
                    </a:cxn>
                    <a:cxn ang="0">
                      <a:pos x="75" y="40"/>
                    </a:cxn>
                    <a:cxn ang="0">
                      <a:pos x="70" y="30"/>
                    </a:cxn>
                    <a:cxn ang="0">
                      <a:pos x="65" y="28"/>
                    </a:cxn>
                    <a:cxn ang="0">
                      <a:pos x="60" y="25"/>
                    </a:cxn>
                    <a:cxn ang="0">
                      <a:pos x="15" y="25"/>
                    </a:cxn>
                    <a:cxn ang="0">
                      <a:pos x="30" y="40"/>
                    </a:cxn>
                    <a:cxn ang="0">
                      <a:pos x="25" y="30"/>
                    </a:cxn>
                    <a:cxn ang="0">
                      <a:pos x="20" y="28"/>
                    </a:cxn>
                    <a:cxn ang="0">
                      <a:pos x="15" y="40"/>
                    </a:cxn>
                    <a:cxn ang="0">
                      <a:pos x="30" y="4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75">
                      <a:moveTo>
                        <a:pt x="30" y="0"/>
                      </a:move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5" y="50"/>
                      </a:lnTo>
                      <a:lnTo>
                        <a:pt x="10" y="53"/>
                      </a:lnTo>
                      <a:lnTo>
                        <a:pt x="15" y="55"/>
                      </a:lnTo>
                      <a:lnTo>
                        <a:pt x="60" y="55"/>
                      </a:lnTo>
                      <a:lnTo>
                        <a:pt x="60" y="40"/>
                      </a:lnTo>
                      <a:lnTo>
                        <a:pt x="45" y="40"/>
                      </a:lnTo>
                      <a:lnTo>
                        <a:pt x="50" y="50"/>
                      </a:lnTo>
                      <a:lnTo>
                        <a:pt x="55" y="53"/>
                      </a:lnTo>
                      <a:lnTo>
                        <a:pt x="45" y="40"/>
                      </a:lnTo>
                      <a:lnTo>
                        <a:pt x="45" y="75"/>
                      </a:lnTo>
                      <a:lnTo>
                        <a:pt x="75" y="75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0" y="30"/>
                      </a:lnTo>
                      <a:lnTo>
                        <a:pt x="65" y="28"/>
                      </a:lnTo>
                      <a:lnTo>
                        <a:pt x="60" y="25"/>
                      </a:lnTo>
                      <a:lnTo>
                        <a:pt x="15" y="25"/>
                      </a:lnTo>
                      <a:lnTo>
                        <a:pt x="30" y="40"/>
                      </a:lnTo>
                      <a:lnTo>
                        <a:pt x="25" y="30"/>
                      </a:lnTo>
                      <a:lnTo>
                        <a:pt x="20" y="28"/>
                      </a:lnTo>
                      <a:lnTo>
                        <a:pt x="15" y="40"/>
                      </a:lnTo>
                      <a:lnTo>
                        <a:pt x="30" y="4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4" name="Freeform 126"/>
                <p:cNvSpPr>
                  <a:spLocks noChangeAspect="1"/>
                </p:cNvSpPr>
                <p:nvPr/>
              </p:nvSpPr>
              <p:spPr bwMode="auto">
                <a:xfrm>
                  <a:off x="3358" y="955"/>
                  <a:ext cx="38" cy="24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30"/>
                    </a:cxn>
                    <a:cxn ang="0">
                      <a:pos x="15" y="30"/>
                    </a:cxn>
                    <a:cxn ang="0">
                      <a:pos x="15" y="15"/>
                    </a:cxn>
                    <a:cxn ang="0">
                      <a:pos x="0" y="15"/>
                    </a:cxn>
                    <a:cxn ang="0">
                      <a:pos x="5" y="25"/>
                    </a:cxn>
                    <a:cxn ang="0">
                      <a:pos x="10" y="28"/>
                    </a:cxn>
                    <a:cxn ang="0">
                      <a:pos x="0" y="15"/>
                    </a:cxn>
                    <a:cxn ang="0">
                      <a:pos x="0" y="45"/>
                    </a:cxn>
                    <a:cxn ang="0">
                      <a:pos x="0" y="45"/>
                    </a:cxn>
                    <a:cxn ang="0">
                      <a:pos x="5" y="55"/>
                    </a:cxn>
                    <a:cxn ang="0">
                      <a:pos x="10" y="58"/>
                    </a:cxn>
                    <a:cxn ang="0">
                      <a:pos x="15" y="60"/>
                    </a:cxn>
                    <a:cxn ang="0">
                      <a:pos x="95" y="60"/>
                    </a:cxn>
                    <a:cxn ang="0">
                      <a:pos x="95" y="30"/>
                    </a:cxn>
                    <a:cxn ang="0">
                      <a:pos x="15" y="30"/>
                    </a:cxn>
                    <a:cxn ang="0">
                      <a:pos x="30" y="45"/>
                    </a:cxn>
                    <a:cxn ang="0">
                      <a:pos x="25" y="35"/>
                    </a:cxn>
                    <a:cxn ang="0">
                      <a:pos x="20" y="33"/>
                    </a:cxn>
                    <a:cxn ang="0">
                      <a:pos x="15" y="45"/>
                    </a:cxn>
                    <a:cxn ang="0">
                      <a:pos x="30" y="45"/>
                    </a:cxn>
                    <a:cxn ang="0">
                      <a:pos x="30" y="15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95" h="60">
                      <a:moveTo>
                        <a:pt x="5" y="0"/>
                      </a:moveTo>
                      <a:lnTo>
                        <a:pt x="5" y="30"/>
                      </a:lnTo>
                      <a:lnTo>
                        <a:pt x="15" y="30"/>
                      </a:lnTo>
                      <a:lnTo>
                        <a:pt x="15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0" y="1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5" y="55"/>
                      </a:lnTo>
                      <a:lnTo>
                        <a:pt x="10" y="58"/>
                      </a:lnTo>
                      <a:lnTo>
                        <a:pt x="15" y="60"/>
                      </a:lnTo>
                      <a:lnTo>
                        <a:pt x="95" y="60"/>
                      </a:lnTo>
                      <a:lnTo>
                        <a:pt x="95" y="30"/>
                      </a:lnTo>
                      <a:lnTo>
                        <a:pt x="15" y="30"/>
                      </a:lnTo>
                      <a:lnTo>
                        <a:pt x="30" y="45"/>
                      </a:lnTo>
                      <a:lnTo>
                        <a:pt x="25" y="35"/>
                      </a:lnTo>
                      <a:lnTo>
                        <a:pt x="20" y="33"/>
                      </a:lnTo>
                      <a:lnTo>
                        <a:pt x="15" y="45"/>
                      </a:lnTo>
                      <a:lnTo>
                        <a:pt x="30" y="45"/>
                      </a:lnTo>
                      <a:lnTo>
                        <a:pt x="30" y="15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5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3422" y="977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6" name="Freeform 128"/>
                <p:cNvSpPr>
                  <a:spLocks noChangeAspect="1"/>
                </p:cNvSpPr>
                <p:nvPr/>
              </p:nvSpPr>
              <p:spPr bwMode="auto">
                <a:xfrm>
                  <a:off x="3494" y="989"/>
                  <a:ext cx="38" cy="22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15"/>
                    </a:cxn>
                    <a:cxn ang="0">
                      <a:pos x="5" y="25"/>
                    </a:cxn>
                    <a:cxn ang="0">
                      <a:pos x="10" y="28"/>
                    </a:cxn>
                    <a:cxn ang="0">
                      <a:pos x="15" y="30"/>
                    </a:cxn>
                    <a:cxn ang="0">
                      <a:pos x="37" y="30"/>
                    </a:cxn>
                    <a:cxn ang="0">
                      <a:pos x="37" y="15"/>
                    </a:cxn>
                    <a:cxn ang="0">
                      <a:pos x="22" y="15"/>
                    </a:cxn>
                    <a:cxn ang="0">
                      <a:pos x="27" y="25"/>
                    </a:cxn>
                    <a:cxn ang="0">
                      <a:pos x="32" y="28"/>
                    </a:cxn>
                    <a:cxn ang="0">
                      <a:pos x="22" y="15"/>
                    </a:cxn>
                    <a:cxn ang="0">
                      <a:pos x="22" y="40"/>
                    </a:cxn>
                    <a:cxn ang="0">
                      <a:pos x="22" y="40"/>
                    </a:cxn>
                    <a:cxn ang="0">
                      <a:pos x="27" y="50"/>
                    </a:cxn>
                    <a:cxn ang="0">
                      <a:pos x="32" y="53"/>
                    </a:cxn>
                    <a:cxn ang="0">
                      <a:pos x="37" y="55"/>
                    </a:cxn>
                    <a:cxn ang="0">
                      <a:pos x="95" y="55"/>
                    </a:cxn>
                    <a:cxn ang="0">
                      <a:pos x="95" y="25"/>
                    </a:cxn>
                    <a:cxn ang="0">
                      <a:pos x="37" y="25"/>
                    </a:cxn>
                    <a:cxn ang="0">
                      <a:pos x="52" y="40"/>
                    </a:cxn>
                    <a:cxn ang="0">
                      <a:pos x="47" y="30"/>
                    </a:cxn>
                    <a:cxn ang="0">
                      <a:pos x="42" y="28"/>
                    </a:cxn>
                    <a:cxn ang="0">
                      <a:pos x="37" y="40"/>
                    </a:cxn>
                    <a:cxn ang="0">
                      <a:pos x="52" y="40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47" y="5"/>
                    </a:cxn>
                    <a:cxn ang="0">
                      <a:pos x="42" y="3"/>
                    </a:cxn>
                    <a:cxn ang="0">
                      <a:pos x="37" y="0"/>
                    </a:cxn>
                    <a:cxn ang="0">
                      <a:pos x="15" y="0"/>
                    </a:cxn>
                    <a:cxn ang="0">
                      <a:pos x="30" y="15"/>
                    </a:cxn>
                    <a:cxn ang="0">
                      <a:pos x="25" y="5"/>
                    </a:cxn>
                    <a:cxn ang="0">
                      <a:pos x="20" y="3"/>
                    </a:cxn>
                    <a:cxn ang="0">
                      <a:pos x="15" y="15"/>
                    </a:cxn>
                    <a:cxn ang="0">
                      <a:pos x="30" y="15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95" h="55">
                      <a:moveTo>
                        <a:pt x="3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10" y="28"/>
                      </a:lnTo>
                      <a:lnTo>
                        <a:pt x="15" y="30"/>
                      </a:lnTo>
                      <a:lnTo>
                        <a:pt x="37" y="30"/>
                      </a:lnTo>
                      <a:lnTo>
                        <a:pt x="37" y="15"/>
                      </a:lnTo>
                      <a:lnTo>
                        <a:pt x="22" y="15"/>
                      </a:lnTo>
                      <a:lnTo>
                        <a:pt x="27" y="25"/>
                      </a:lnTo>
                      <a:lnTo>
                        <a:pt x="32" y="28"/>
                      </a:lnTo>
                      <a:lnTo>
                        <a:pt x="22" y="15"/>
                      </a:lnTo>
                      <a:lnTo>
                        <a:pt x="22" y="40"/>
                      </a:lnTo>
                      <a:lnTo>
                        <a:pt x="22" y="40"/>
                      </a:lnTo>
                      <a:lnTo>
                        <a:pt x="27" y="50"/>
                      </a:lnTo>
                      <a:lnTo>
                        <a:pt x="32" y="53"/>
                      </a:lnTo>
                      <a:lnTo>
                        <a:pt x="37" y="55"/>
                      </a:lnTo>
                      <a:lnTo>
                        <a:pt x="95" y="55"/>
                      </a:lnTo>
                      <a:lnTo>
                        <a:pt x="95" y="25"/>
                      </a:lnTo>
                      <a:lnTo>
                        <a:pt x="37" y="25"/>
                      </a:lnTo>
                      <a:lnTo>
                        <a:pt x="52" y="40"/>
                      </a:lnTo>
                      <a:lnTo>
                        <a:pt x="47" y="30"/>
                      </a:lnTo>
                      <a:lnTo>
                        <a:pt x="42" y="28"/>
                      </a:lnTo>
                      <a:lnTo>
                        <a:pt x="37" y="40"/>
                      </a:lnTo>
                      <a:lnTo>
                        <a:pt x="52" y="4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47" y="5"/>
                      </a:lnTo>
                      <a:lnTo>
                        <a:pt x="42" y="3"/>
                      </a:lnTo>
                      <a:lnTo>
                        <a:pt x="37" y="0"/>
                      </a:lnTo>
                      <a:lnTo>
                        <a:pt x="15" y="0"/>
                      </a:lnTo>
                      <a:lnTo>
                        <a:pt x="30" y="15"/>
                      </a:lnTo>
                      <a:lnTo>
                        <a:pt x="25" y="5"/>
                      </a:lnTo>
                      <a:lnTo>
                        <a:pt x="20" y="3"/>
                      </a:lnTo>
                      <a:lnTo>
                        <a:pt x="15" y="15"/>
                      </a:lnTo>
                      <a:lnTo>
                        <a:pt x="30" y="15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7" name="Rectangle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5" y="1012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8" name="Rectangle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3639" y="1012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39" name="Rectangle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3712" y="1023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0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3796" y="1023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1" name="Freeform 133"/>
                <p:cNvSpPr>
                  <a:spLocks noChangeAspect="1"/>
                </p:cNvSpPr>
                <p:nvPr/>
              </p:nvSpPr>
              <p:spPr bwMode="auto">
                <a:xfrm>
                  <a:off x="3880" y="1023"/>
                  <a:ext cx="31" cy="3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25" y="30"/>
                    </a:cxn>
                    <a:cxn ang="0">
                      <a:pos x="25" y="15"/>
                    </a:cxn>
                    <a:cxn ang="0">
                      <a:pos x="10" y="15"/>
                    </a:cxn>
                    <a:cxn ang="0">
                      <a:pos x="15" y="25"/>
                    </a:cxn>
                    <a:cxn ang="0">
                      <a:pos x="20" y="28"/>
                    </a:cxn>
                    <a:cxn ang="0">
                      <a:pos x="10" y="15"/>
                    </a:cxn>
                    <a:cxn ang="0">
                      <a:pos x="10" y="38"/>
                    </a:cxn>
                    <a:cxn ang="0">
                      <a:pos x="10" y="38"/>
                    </a:cxn>
                    <a:cxn ang="0">
                      <a:pos x="15" y="48"/>
                    </a:cxn>
                    <a:cxn ang="0">
                      <a:pos x="20" y="50"/>
                    </a:cxn>
                    <a:cxn ang="0">
                      <a:pos x="25" y="53"/>
                    </a:cxn>
                    <a:cxn ang="0">
                      <a:pos x="62" y="53"/>
                    </a:cxn>
                    <a:cxn ang="0">
                      <a:pos x="62" y="38"/>
                    </a:cxn>
                    <a:cxn ang="0">
                      <a:pos x="47" y="38"/>
                    </a:cxn>
                    <a:cxn ang="0">
                      <a:pos x="52" y="48"/>
                    </a:cxn>
                    <a:cxn ang="0">
                      <a:pos x="57" y="50"/>
                    </a:cxn>
                    <a:cxn ang="0">
                      <a:pos x="47" y="38"/>
                    </a:cxn>
                    <a:cxn ang="0">
                      <a:pos x="47" y="65"/>
                    </a:cxn>
                    <a:cxn ang="0">
                      <a:pos x="47" y="65"/>
                    </a:cxn>
                    <a:cxn ang="0">
                      <a:pos x="52" y="75"/>
                    </a:cxn>
                    <a:cxn ang="0">
                      <a:pos x="57" y="78"/>
                    </a:cxn>
                    <a:cxn ang="0">
                      <a:pos x="62" y="80"/>
                    </a:cxn>
                    <a:cxn ang="0">
                      <a:pos x="70" y="80"/>
                    </a:cxn>
                    <a:cxn ang="0">
                      <a:pos x="70" y="50"/>
                    </a:cxn>
                    <a:cxn ang="0">
                      <a:pos x="62" y="50"/>
                    </a:cxn>
                    <a:cxn ang="0">
                      <a:pos x="77" y="65"/>
                    </a:cxn>
                    <a:cxn ang="0">
                      <a:pos x="72" y="55"/>
                    </a:cxn>
                    <a:cxn ang="0">
                      <a:pos x="67" y="53"/>
                    </a:cxn>
                    <a:cxn ang="0">
                      <a:pos x="62" y="65"/>
                    </a:cxn>
                    <a:cxn ang="0">
                      <a:pos x="77" y="65"/>
                    </a:cxn>
                    <a:cxn ang="0">
                      <a:pos x="77" y="38"/>
                    </a:cxn>
                    <a:cxn ang="0">
                      <a:pos x="77" y="38"/>
                    </a:cxn>
                    <a:cxn ang="0">
                      <a:pos x="72" y="28"/>
                    </a:cxn>
                    <a:cxn ang="0">
                      <a:pos x="67" y="25"/>
                    </a:cxn>
                    <a:cxn ang="0">
                      <a:pos x="62" y="23"/>
                    </a:cxn>
                    <a:cxn ang="0">
                      <a:pos x="25" y="23"/>
                    </a:cxn>
                    <a:cxn ang="0">
                      <a:pos x="40" y="38"/>
                    </a:cxn>
                    <a:cxn ang="0">
                      <a:pos x="35" y="28"/>
                    </a:cxn>
                    <a:cxn ang="0">
                      <a:pos x="30" y="25"/>
                    </a:cxn>
                    <a:cxn ang="0">
                      <a:pos x="25" y="38"/>
                    </a:cxn>
                    <a:cxn ang="0">
                      <a:pos x="40" y="38"/>
                    </a:cxn>
                    <a:cxn ang="0">
                      <a:pos x="40" y="15"/>
                    </a:cxn>
                    <a:cxn ang="0">
                      <a:pos x="40" y="15"/>
                    </a:cxn>
                    <a:cxn ang="0">
                      <a:pos x="35" y="5"/>
                    </a:cxn>
                    <a:cxn ang="0">
                      <a:pos x="30" y="3"/>
                    </a:cxn>
                    <a:cxn ang="0">
                      <a:pos x="25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7" h="80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25" y="30"/>
                      </a:lnTo>
                      <a:lnTo>
                        <a:pt x="25" y="15"/>
                      </a:lnTo>
                      <a:lnTo>
                        <a:pt x="10" y="15"/>
                      </a:lnTo>
                      <a:lnTo>
                        <a:pt x="15" y="25"/>
                      </a:lnTo>
                      <a:lnTo>
                        <a:pt x="20" y="28"/>
                      </a:lnTo>
                      <a:lnTo>
                        <a:pt x="10" y="15"/>
                      </a:lnTo>
                      <a:lnTo>
                        <a:pt x="10" y="38"/>
                      </a:lnTo>
                      <a:lnTo>
                        <a:pt x="10" y="38"/>
                      </a:lnTo>
                      <a:lnTo>
                        <a:pt x="15" y="48"/>
                      </a:lnTo>
                      <a:lnTo>
                        <a:pt x="20" y="50"/>
                      </a:lnTo>
                      <a:lnTo>
                        <a:pt x="25" y="53"/>
                      </a:lnTo>
                      <a:lnTo>
                        <a:pt x="62" y="53"/>
                      </a:lnTo>
                      <a:lnTo>
                        <a:pt x="62" y="38"/>
                      </a:lnTo>
                      <a:lnTo>
                        <a:pt x="47" y="38"/>
                      </a:lnTo>
                      <a:lnTo>
                        <a:pt x="52" y="48"/>
                      </a:lnTo>
                      <a:lnTo>
                        <a:pt x="57" y="50"/>
                      </a:lnTo>
                      <a:lnTo>
                        <a:pt x="47" y="38"/>
                      </a:lnTo>
                      <a:lnTo>
                        <a:pt x="47" y="65"/>
                      </a:lnTo>
                      <a:lnTo>
                        <a:pt x="47" y="65"/>
                      </a:lnTo>
                      <a:lnTo>
                        <a:pt x="52" y="75"/>
                      </a:lnTo>
                      <a:lnTo>
                        <a:pt x="57" y="78"/>
                      </a:lnTo>
                      <a:lnTo>
                        <a:pt x="62" y="80"/>
                      </a:lnTo>
                      <a:lnTo>
                        <a:pt x="70" y="80"/>
                      </a:lnTo>
                      <a:lnTo>
                        <a:pt x="70" y="50"/>
                      </a:lnTo>
                      <a:lnTo>
                        <a:pt x="62" y="50"/>
                      </a:lnTo>
                      <a:lnTo>
                        <a:pt x="77" y="65"/>
                      </a:lnTo>
                      <a:lnTo>
                        <a:pt x="72" y="55"/>
                      </a:lnTo>
                      <a:lnTo>
                        <a:pt x="67" y="53"/>
                      </a:lnTo>
                      <a:lnTo>
                        <a:pt x="62" y="65"/>
                      </a:lnTo>
                      <a:lnTo>
                        <a:pt x="77" y="65"/>
                      </a:lnTo>
                      <a:lnTo>
                        <a:pt x="77" y="38"/>
                      </a:lnTo>
                      <a:lnTo>
                        <a:pt x="77" y="38"/>
                      </a:lnTo>
                      <a:lnTo>
                        <a:pt x="72" y="28"/>
                      </a:lnTo>
                      <a:lnTo>
                        <a:pt x="67" y="25"/>
                      </a:lnTo>
                      <a:lnTo>
                        <a:pt x="62" y="23"/>
                      </a:lnTo>
                      <a:lnTo>
                        <a:pt x="25" y="23"/>
                      </a:lnTo>
                      <a:lnTo>
                        <a:pt x="40" y="38"/>
                      </a:lnTo>
                      <a:lnTo>
                        <a:pt x="35" y="28"/>
                      </a:lnTo>
                      <a:lnTo>
                        <a:pt x="30" y="25"/>
                      </a:lnTo>
                      <a:lnTo>
                        <a:pt x="25" y="38"/>
                      </a:lnTo>
                      <a:lnTo>
                        <a:pt x="40" y="38"/>
                      </a:lnTo>
                      <a:lnTo>
                        <a:pt x="40" y="15"/>
                      </a:lnTo>
                      <a:lnTo>
                        <a:pt x="40" y="15"/>
                      </a:lnTo>
                      <a:lnTo>
                        <a:pt x="35" y="5"/>
                      </a:lnTo>
                      <a:lnTo>
                        <a:pt x="30" y="3"/>
                      </a:lnTo>
                      <a:lnTo>
                        <a:pt x="2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2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3944" y="1043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3" name="Freeform 135"/>
                <p:cNvSpPr>
                  <a:spLocks noChangeAspect="1"/>
                </p:cNvSpPr>
                <p:nvPr/>
              </p:nvSpPr>
              <p:spPr bwMode="auto">
                <a:xfrm>
                  <a:off x="4028" y="1043"/>
                  <a:ext cx="38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70" y="30"/>
                    </a:cxn>
                    <a:cxn ang="0">
                      <a:pos x="70" y="15"/>
                    </a:cxn>
                    <a:cxn ang="0">
                      <a:pos x="55" y="15"/>
                    </a:cxn>
                    <a:cxn ang="0">
                      <a:pos x="60" y="25"/>
                    </a:cxn>
                    <a:cxn ang="0">
                      <a:pos x="65" y="28"/>
                    </a:cxn>
                    <a:cxn ang="0">
                      <a:pos x="55" y="15"/>
                    </a:cxn>
                    <a:cxn ang="0">
                      <a:pos x="55" y="40"/>
                    </a:cxn>
                    <a:cxn ang="0">
                      <a:pos x="55" y="40"/>
                    </a:cxn>
                    <a:cxn ang="0">
                      <a:pos x="60" y="50"/>
                    </a:cxn>
                    <a:cxn ang="0">
                      <a:pos x="65" y="53"/>
                    </a:cxn>
                    <a:cxn ang="0">
                      <a:pos x="70" y="55"/>
                    </a:cxn>
                    <a:cxn ang="0">
                      <a:pos x="95" y="55"/>
                    </a:cxn>
                    <a:cxn ang="0">
                      <a:pos x="95" y="25"/>
                    </a:cxn>
                    <a:cxn ang="0">
                      <a:pos x="70" y="25"/>
                    </a:cxn>
                    <a:cxn ang="0">
                      <a:pos x="85" y="40"/>
                    </a:cxn>
                    <a:cxn ang="0">
                      <a:pos x="80" y="30"/>
                    </a:cxn>
                    <a:cxn ang="0">
                      <a:pos x="75" y="28"/>
                    </a:cxn>
                    <a:cxn ang="0">
                      <a:pos x="70" y="40"/>
                    </a:cxn>
                    <a:cxn ang="0">
                      <a:pos x="85" y="40"/>
                    </a:cxn>
                    <a:cxn ang="0">
                      <a:pos x="85" y="15"/>
                    </a:cxn>
                    <a:cxn ang="0">
                      <a:pos x="85" y="15"/>
                    </a:cxn>
                    <a:cxn ang="0">
                      <a:pos x="80" y="5"/>
                    </a:cxn>
                    <a:cxn ang="0">
                      <a:pos x="75" y="3"/>
                    </a:cxn>
                    <a:cxn ang="0">
                      <a:pos x="7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5" h="55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70" y="30"/>
                      </a:lnTo>
                      <a:lnTo>
                        <a:pt x="70" y="15"/>
                      </a:lnTo>
                      <a:lnTo>
                        <a:pt x="55" y="15"/>
                      </a:lnTo>
                      <a:lnTo>
                        <a:pt x="60" y="25"/>
                      </a:lnTo>
                      <a:lnTo>
                        <a:pt x="65" y="28"/>
                      </a:lnTo>
                      <a:lnTo>
                        <a:pt x="55" y="15"/>
                      </a:lnTo>
                      <a:lnTo>
                        <a:pt x="55" y="40"/>
                      </a:lnTo>
                      <a:lnTo>
                        <a:pt x="55" y="40"/>
                      </a:lnTo>
                      <a:lnTo>
                        <a:pt x="60" y="50"/>
                      </a:lnTo>
                      <a:lnTo>
                        <a:pt x="65" y="53"/>
                      </a:lnTo>
                      <a:lnTo>
                        <a:pt x="70" y="55"/>
                      </a:lnTo>
                      <a:lnTo>
                        <a:pt x="95" y="55"/>
                      </a:lnTo>
                      <a:lnTo>
                        <a:pt x="95" y="25"/>
                      </a:lnTo>
                      <a:lnTo>
                        <a:pt x="70" y="25"/>
                      </a:lnTo>
                      <a:lnTo>
                        <a:pt x="85" y="40"/>
                      </a:lnTo>
                      <a:lnTo>
                        <a:pt x="80" y="30"/>
                      </a:lnTo>
                      <a:lnTo>
                        <a:pt x="75" y="28"/>
                      </a:lnTo>
                      <a:lnTo>
                        <a:pt x="70" y="40"/>
                      </a:lnTo>
                      <a:lnTo>
                        <a:pt x="85" y="40"/>
                      </a:lnTo>
                      <a:lnTo>
                        <a:pt x="85" y="15"/>
                      </a:lnTo>
                      <a:lnTo>
                        <a:pt x="85" y="15"/>
                      </a:lnTo>
                      <a:lnTo>
                        <a:pt x="80" y="5"/>
                      </a:lnTo>
                      <a:lnTo>
                        <a:pt x="75" y="3"/>
                      </a:lnTo>
                      <a:lnTo>
                        <a:pt x="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4" name="Freeform 136"/>
                <p:cNvSpPr>
                  <a:spLocks noChangeAspect="1"/>
                </p:cNvSpPr>
                <p:nvPr/>
              </p:nvSpPr>
              <p:spPr bwMode="auto">
                <a:xfrm>
                  <a:off x="4102" y="1053"/>
                  <a:ext cx="36" cy="2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25" y="30"/>
                    </a:cxn>
                    <a:cxn ang="0">
                      <a:pos x="25" y="15"/>
                    </a:cxn>
                    <a:cxn ang="0">
                      <a:pos x="10" y="15"/>
                    </a:cxn>
                    <a:cxn ang="0">
                      <a:pos x="15" y="25"/>
                    </a:cxn>
                    <a:cxn ang="0">
                      <a:pos x="20" y="28"/>
                    </a:cxn>
                    <a:cxn ang="0">
                      <a:pos x="10" y="15"/>
                    </a:cxn>
                    <a:cxn ang="0">
                      <a:pos x="10" y="45"/>
                    </a:cxn>
                    <a:cxn ang="0">
                      <a:pos x="10" y="45"/>
                    </a:cxn>
                    <a:cxn ang="0">
                      <a:pos x="15" y="55"/>
                    </a:cxn>
                    <a:cxn ang="0">
                      <a:pos x="20" y="58"/>
                    </a:cxn>
                    <a:cxn ang="0">
                      <a:pos x="25" y="60"/>
                    </a:cxn>
                    <a:cxn ang="0">
                      <a:pos x="90" y="60"/>
                    </a:cxn>
                    <a:cxn ang="0">
                      <a:pos x="90" y="30"/>
                    </a:cxn>
                    <a:cxn ang="0">
                      <a:pos x="25" y="30"/>
                    </a:cxn>
                    <a:cxn ang="0">
                      <a:pos x="40" y="45"/>
                    </a:cxn>
                    <a:cxn ang="0">
                      <a:pos x="35" y="35"/>
                    </a:cxn>
                    <a:cxn ang="0">
                      <a:pos x="30" y="33"/>
                    </a:cxn>
                    <a:cxn ang="0">
                      <a:pos x="25" y="45"/>
                    </a:cxn>
                    <a:cxn ang="0">
                      <a:pos x="40" y="45"/>
                    </a:cxn>
                    <a:cxn ang="0">
                      <a:pos x="40" y="15"/>
                    </a:cxn>
                    <a:cxn ang="0">
                      <a:pos x="40" y="15"/>
                    </a:cxn>
                    <a:cxn ang="0">
                      <a:pos x="35" y="5"/>
                    </a:cxn>
                    <a:cxn ang="0">
                      <a:pos x="30" y="3"/>
                    </a:cxn>
                    <a:cxn ang="0">
                      <a:pos x="25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0" h="60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25" y="30"/>
                      </a:lnTo>
                      <a:lnTo>
                        <a:pt x="25" y="15"/>
                      </a:lnTo>
                      <a:lnTo>
                        <a:pt x="10" y="15"/>
                      </a:lnTo>
                      <a:lnTo>
                        <a:pt x="15" y="25"/>
                      </a:lnTo>
                      <a:lnTo>
                        <a:pt x="20" y="28"/>
                      </a:lnTo>
                      <a:lnTo>
                        <a:pt x="10" y="15"/>
                      </a:lnTo>
                      <a:lnTo>
                        <a:pt x="10" y="45"/>
                      </a:lnTo>
                      <a:lnTo>
                        <a:pt x="10" y="45"/>
                      </a:lnTo>
                      <a:lnTo>
                        <a:pt x="15" y="55"/>
                      </a:lnTo>
                      <a:lnTo>
                        <a:pt x="20" y="58"/>
                      </a:lnTo>
                      <a:lnTo>
                        <a:pt x="25" y="60"/>
                      </a:lnTo>
                      <a:lnTo>
                        <a:pt x="90" y="60"/>
                      </a:lnTo>
                      <a:lnTo>
                        <a:pt x="90" y="30"/>
                      </a:lnTo>
                      <a:lnTo>
                        <a:pt x="25" y="30"/>
                      </a:lnTo>
                      <a:lnTo>
                        <a:pt x="40" y="45"/>
                      </a:lnTo>
                      <a:lnTo>
                        <a:pt x="35" y="35"/>
                      </a:lnTo>
                      <a:lnTo>
                        <a:pt x="30" y="33"/>
                      </a:lnTo>
                      <a:lnTo>
                        <a:pt x="25" y="45"/>
                      </a:lnTo>
                      <a:lnTo>
                        <a:pt x="40" y="45"/>
                      </a:lnTo>
                      <a:lnTo>
                        <a:pt x="40" y="15"/>
                      </a:lnTo>
                      <a:lnTo>
                        <a:pt x="40" y="15"/>
                      </a:lnTo>
                      <a:lnTo>
                        <a:pt x="35" y="5"/>
                      </a:lnTo>
                      <a:lnTo>
                        <a:pt x="30" y="3"/>
                      </a:lnTo>
                      <a:lnTo>
                        <a:pt x="2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5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4164" y="1075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6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4248" y="1075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7" name="Rectangl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4332" y="1075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8" name="Rectangle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4404" y="1087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49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4488" y="1087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50" name="Freeform 142"/>
                <p:cNvSpPr>
                  <a:spLocks noChangeAspect="1"/>
                </p:cNvSpPr>
                <p:nvPr/>
              </p:nvSpPr>
              <p:spPr bwMode="auto">
                <a:xfrm>
                  <a:off x="4572" y="1087"/>
                  <a:ext cx="38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75" y="30"/>
                    </a:cxn>
                    <a:cxn ang="0">
                      <a:pos x="75" y="15"/>
                    </a:cxn>
                    <a:cxn ang="0">
                      <a:pos x="60" y="15"/>
                    </a:cxn>
                    <a:cxn ang="0">
                      <a:pos x="65" y="25"/>
                    </a:cxn>
                    <a:cxn ang="0">
                      <a:pos x="70" y="28"/>
                    </a:cxn>
                    <a:cxn ang="0">
                      <a:pos x="60" y="15"/>
                    </a:cxn>
                    <a:cxn ang="0">
                      <a:pos x="60" y="40"/>
                    </a:cxn>
                    <a:cxn ang="0">
                      <a:pos x="60" y="40"/>
                    </a:cxn>
                    <a:cxn ang="0">
                      <a:pos x="65" y="50"/>
                    </a:cxn>
                    <a:cxn ang="0">
                      <a:pos x="70" y="53"/>
                    </a:cxn>
                    <a:cxn ang="0">
                      <a:pos x="75" y="55"/>
                    </a:cxn>
                    <a:cxn ang="0">
                      <a:pos x="95" y="55"/>
                    </a:cxn>
                    <a:cxn ang="0">
                      <a:pos x="95" y="25"/>
                    </a:cxn>
                    <a:cxn ang="0">
                      <a:pos x="75" y="25"/>
                    </a:cxn>
                    <a:cxn ang="0">
                      <a:pos x="90" y="40"/>
                    </a:cxn>
                    <a:cxn ang="0">
                      <a:pos x="85" y="30"/>
                    </a:cxn>
                    <a:cxn ang="0">
                      <a:pos x="80" y="28"/>
                    </a:cxn>
                    <a:cxn ang="0">
                      <a:pos x="75" y="40"/>
                    </a:cxn>
                    <a:cxn ang="0">
                      <a:pos x="90" y="40"/>
                    </a:cxn>
                    <a:cxn ang="0">
                      <a:pos x="90" y="15"/>
                    </a:cxn>
                    <a:cxn ang="0">
                      <a:pos x="90" y="15"/>
                    </a:cxn>
                    <a:cxn ang="0">
                      <a:pos x="85" y="5"/>
                    </a:cxn>
                    <a:cxn ang="0">
                      <a:pos x="80" y="3"/>
                    </a:cxn>
                    <a:cxn ang="0">
                      <a:pos x="75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5" h="55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75" y="30"/>
                      </a:lnTo>
                      <a:lnTo>
                        <a:pt x="75" y="15"/>
                      </a:lnTo>
                      <a:lnTo>
                        <a:pt x="60" y="15"/>
                      </a:lnTo>
                      <a:lnTo>
                        <a:pt x="65" y="25"/>
                      </a:lnTo>
                      <a:lnTo>
                        <a:pt x="70" y="28"/>
                      </a:lnTo>
                      <a:lnTo>
                        <a:pt x="60" y="15"/>
                      </a:lnTo>
                      <a:lnTo>
                        <a:pt x="60" y="40"/>
                      </a:lnTo>
                      <a:lnTo>
                        <a:pt x="60" y="40"/>
                      </a:lnTo>
                      <a:lnTo>
                        <a:pt x="65" y="50"/>
                      </a:lnTo>
                      <a:lnTo>
                        <a:pt x="70" y="53"/>
                      </a:lnTo>
                      <a:lnTo>
                        <a:pt x="75" y="55"/>
                      </a:lnTo>
                      <a:lnTo>
                        <a:pt x="95" y="55"/>
                      </a:lnTo>
                      <a:lnTo>
                        <a:pt x="95" y="25"/>
                      </a:lnTo>
                      <a:lnTo>
                        <a:pt x="75" y="25"/>
                      </a:lnTo>
                      <a:lnTo>
                        <a:pt x="90" y="40"/>
                      </a:lnTo>
                      <a:lnTo>
                        <a:pt x="85" y="30"/>
                      </a:lnTo>
                      <a:lnTo>
                        <a:pt x="80" y="28"/>
                      </a:lnTo>
                      <a:lnTo>
                        <a:pt x="75" y="40"/>
                      </a:lnTo>
                      <a:lnTo>
                        <a:pt x="90" y="40"/>
                      </a:lnTo>
                      <a:lnTo>
                        <a:pt x="90" y="15"/>
                      </a:lnTo>
                      <a:lnTo>
                        <a:pt x="90" y="15"/>
                      </a:lnTo>
                      <a:lnTo>
                        <a:pt x="85" y="5"/>
                      </a:lnTo>
                      <a:lnTo>
                        <a:pt x="80" y="3"/>
                      </a:lnTo>
                      <a:lnTo>
                        <a:pt x="7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51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4646" y="1097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52" name="Freeform 144"/>
                <p:cNvSpPr>
                  <a:spLocks noChangeAspect="1"/>
                </p:cNvSpPr>
                <p:nvPr/>
              </p:nvSpPr>
              <p:spPr bwMode="auto">
                <a:xfrm>
                  <a:off x="4719" y="1108"/>
                  <a:ext cx="47" cy="13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5" y="27"/>
                    </a:cxn>
                    <a:cxn ang="0">
                      <a:pos x="10" y="30"/>
                    </a:cxn>
                    <a:cxn ang="0">
                      <a:pos x="15" y="32"/>
                    </a:cxn>
                    <a:cxn ang="0">
                      <a:pos x="118" y="32"/>
                    </a:cxn>
                    <a:cxn ang="0">
                      <a:pos x="118" y="2"/>
                    </a:cxn>
                    <a:cxn ang="0">
                      <a:pos x="15" y="2"/>
                    </a:cxn>
                    <a:cxn ang="0">
                      <a:pos x="30" y="17"/>
                    </a:cxn>
                    <a:cxn ang="0">
                      <a:pos x="25" y="7"/>
                    </a:cxn>
                    <a:cxn ang="0">
                      <a:pos x="20" y="5"/>
                    </a:cxn>
                    <a:cxn ang="0">
                      <a:pos x="15" y="17"/>
                    </a:cxn>
                    <a:cxn ang="0">
                      <a:pos x="30" y="17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118" h="32">
                      <a:moveTo>
                        <a:pt x="30" y="0"/>
                      </a:move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5" y="27"/>
                      </a:lnTo>
                      <a:lnTo>
                        <a:pt x="10" y="30"/>
                      </a:lnTo>
                      <a:lnTo>
                        <a:pt x="15" y="32"/>
                      </a:lnTo>
                      <a:lnTo>
                        <a:pt x="118" y="32"/>
                      </a:lnTo>
                      <a:lnTo>
                        <a:pt x="118" y="2"/>
                      </a:lnTo>
                      <a:lnTo>
                        <a:pt x="15" y="2"/>
                      </a:lnTo>
                      <a:lnTo>
                        <a:pt x="30" y="17"/>
                      </a:lnTo>
                      <a:lnTo>
                        <a:pt x="25" y="7"/>
                      </a:lnTo>
                      <a:lnTo>
                        <a:pt x="20" y="5"/>
                      </a:lnTo>
                      <a:lnTo>
                        <a:pt x="15" y="17"/>
                      </a:lnTo>
                      <a:lnTo>
                        <a:pt x="30" y="1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53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4802" y="1109"/>
                  <a:ext cx="4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  <p:sp>
              <p:nvSpPr>
                <p:cNvPr id="580754" name="Freeform 146"/>
                <p:cNvSpPr>
                  <a:spLocks noChangeAspect="1"/>
                </p:cNvSpPr>
                <p:nvPr/>
              </p:nvSpPr>
              <p:spPr bwMode="auto">
                <a:xfrm>
                  <a:off x="4886" y="1109"/>
                  <a:ext cx="3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0"/>
                    </a:cxn>
                    <a:cxn ang="0">
                      <a:pos x="47" y="30"/>
                    </a:cxn>
                    <a:cxn ang="0">
                      <a:pos x="47" y="15"/>
                    </a:cxn>
                    <a:cxn ang="0">
                      <a:pos x="32" y="15"/>
                    </a:cxn>
                    <a:cxn ang="0">
                      <a:pos x="37" y="25"/>
                    </a:cxn>
                    <a:cxn ang="0">
                      <a:pos x="42" y="28"/>
                    </a:cxn>
                    <a:cxn ang="0">
                      <a:pos x="32" y="15"/>
                    </a:cxn>
                    <a:cxn ang="0">
                      <a:pos x="32" y="40"/>
                    </a:cxn>
                    <a:cxn ang="0">
                      <a:pos x="32" y="40"/>
                    </a:cxn>
                    <a:cxn ang="0">
                      <a:pos x="37" y="50"/>
                    </a:cxn>
                    <a:cxn ang="0">
                      <a:pos x="42" y="53"/>
                    </a:cxn>
                    <a:cxn ang="0">
                      <a:pos x="47" y="55"/>
                    </a:cxn>
                    <a:cxn ang="0">
                      <a:pos x="87" y="55"/>
                    </a:cxn>
                    <a:cxn ang="0">
                      <a:pos x="87" y="25"/>
                    </a:cxn>
                    <a:cxn ang="0">
                      <a:pos x="47" y="25"/>
                    </a:cxn>
                    <a:cxn ang="0">
                      <a:pos x="62" y="40"/>
                    </a:cxn>
                    <a:cxn ang="0">
                      <a:pos x="57" y="30"/>
                    </a:cxn>
                    <a:cxn ang="0">
                      <a:pos x="52" y="28"/>
                    </a:cxn>
                    <a:cxn ang="0">
                      <a:pos x="47" y="40"/>
                    </a:cxn>
                    <a:cxn ang="0">
                      <a:pos x="62" y="40"/>
                    </a:cxn>
                    <a:cxn ang="0">
                      <a:pos x="62" y="15"/>
                    </a:cxn>
                    <a:cxn ang="0">
                      <a:pos x="62" y="15"/>
                    </a:cxn>
                    <a:cxn ang="0">
                      <a:pos x="57" y="5"/>
                    </a:cxn>
                    <a:cxn ang="0">
                      <a:pos x="52" y="3"/>
                    </a:cxn>
                    <a:cxn ang="0">
                      <a:pos x="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7" h="55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47" y="30"/>
                      </a:lnTo>
                      <a:lnTo>
                        <a:pt x="47" y="15"/>
                      </a:lnTo>
                      <a:lnTo>
                        <a:pt x="32" y="15"/>
                      </a:lnTo>
                      <a:lnTo>
                        <a:pt x="37" y="25"/>
                      </a:lnTo>
                      <a:lnTo>
                        <a:pt x="42" y="28"/>
                      </a:lnTo>
                      <a:lnTo>
                        <a:pt x="32" y="15"/>
                      </a:lnTo>
                      <a:lnTo>
                        <a:pt x="32" y="40"/>
                      </a:lnTo>
                      <a:lnTo>
                        <a:pt x="32" y="40"/>
                      </a:lnTo>
                      <a:lnTo>
                        <a:pt x="37" y="50"/>
                      </a:lnTo>
                      <a:lnTo>
                        <a:pt x="42" y="53"/>
                      </a:lnTo>
                      <a:lnTo>
                        <a:pt x="47" y="55"/>
                      </a:lnTo>
                      <a:lnTo>
                        <a:pt x="87" y="55"/>
                      </a:lnTo>
                      <a:lnTo>
                        <a:pt x="87" y="25"/>
                      </a:lnTo>
                      <a:lnTo>
                        <a:pt x="47" y="25"/>
                      </a:lnTo>
                      <a:lnTo>
                        <a:pt x="62" y="40"/>
                      </a:lnTo>
                      <a:lnTo>
                        <a:pt x="57" y="30"/>
                      </a:lnTo>
                      <a:lnTo>
                        <a:pt x="52" y="28"/>
                      </a:lnTo>
                      <a:lnTo>
                        <a:pt x="47" y="40"/>
                      </a:lnTo>
                      <a:lnTo>
                        <a:pt x="62" y="40"/>
                      </a:lnTo>
                      <a:lnTo>
                        <a:pt x="62" y="15"/>
                      </a:lnTo>
                      <a:lnTo>
                        <a:pt x="62" y="15"/>
                      </a:lnTo>
                      <a:lnTo>
                        <a:pt x="57" y="5"/>
                      </a:lnTo>
                      <a:lnTo>
                        <a:pt x="52" y="3"/>
                      </a:lnTo>
                      <a:lnTo>
                        <a:pt x="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+mn-cs"/>
                  </a:endParaRPr>
                </a:p>
              </p:txBody>
            </p:sp>
          </p:grpSp>
          <p:sp>
            <p:nvSpPr>
              <p:cNvPr id="580755" name="Freeform 147"/>
              <p:cNvSpPr>
                <a:spLocks noChangeAspect="1"/>
              </p:cNvSpPr>
              <p:nvPr/>
            </p:nvSpPr>
            <p:spPr bwMode="auto">
              <a:xfrm>
                <a:off x="3575" y="958"/>
                <a:ext cx="1809" cy="171"/>
              </a:xfrm>
              <a:custGeom>
                <a:avLst/>
                <a:gdLst/>
                <a:ahLst/>
                <a:cxnLst>
                  <a:cxn ang="0">
                    <a:pos x="15" y="15"/>
                  </a:cxn>
                  <a:cxn ang="0">
                    <a:pos x="0" y="15"/>
                  </a:cxn>
                  <a:cxn ang="0">
                    <a:pos x="10" y="158"/>
                  </a:cxn>
                  <a:cxn ang="0">
                    <a:pos x="30" y="145"/>
                  </a:cxn>
                  <a:cxn ang="0">
                    <a:pos x="30" y="165"/>
                  </a:cxn>
                  <a:cxn ang="0">
                    <a:pos x="45" y="180"/>
                  </a:cxn>
                  <a:cxn ang="0">
                    <a:pos x="105" y="175"/>
                  </a:cxn>
                  <a:cxn ang="0">
                    <a:pos x="100" y="195"/>
                  </a:cxn>
                  <a:cxn ang="0">
                    <a:pos x="145" y="210"/>
                  </a:cxn>
                  <a:cxn ang="0">
                    <a:pos x="140" y="208"/>
                  </a:cxn>
                  <a:cxn ang="0">
                    <a:pos x="135" y="230"/>
                  </a:cxn>
                  <a:cxn ang="0">
                    <a:pos x="155" y="220"/>
                  </a:cxn>
                  <a:cxn ang="0">
                    <a:pos x="140" y="220"/>
                  </a:cxn>
                  <a:cxn ang="0">
                    <a:pos x="150" y="258"/>
                  </a:cxn>
                  <a:cxn ang="0">
                    <a:pos x="345" y="245"/>
                  </a:cxn>
                  <a:cxn ang="0">
                    <a:pos x="345" y="270"/>
                  </a:cxn>
                  <a:cxn ang="0">
                    <a:pos x="360" y="285"/>
                  </a:cxn>
                  <a:cxn ang="0">
                    <a:pos x="995" y="280"/>
                  </a:cxn>
                  <a:cxn ang="0">
                    <a:pos x="990" y="298"/>
                  </a:cxn>
                  <a:cxn ang="0">
                    <a:pos x="2835" y="313"/>
                  </a:cxn>
                  <a:cxn ang="0">
                    <a:pos x="2830" y="310"/>
                  </a:cxn>
                  <a:cxn ang="0">
                    <a:pos x="2825" y="333"/>
                  </a:cxn>
                  <a:cxn ang="0">
                    <a:pos x="2880" y="323"/>
                  </a:cxn>
                  <a:cxn ang="0">
                    <a:pos x="2865" y="323"/>
                  </a:cxn>
                  <a:cxn ang="0">
                    <a:pos x="2875" y="360"/>
                  </a:cxn>
                  <a:cxn ang="0">
                    <a:pos x="3080" y="348"/>
                  </a:cxn>
                  <a:cxn ang="0">
                    <a:pos x="3080" y="373"/>
                  </a:cxn>
                  <a:cxn ang="0">
                    <a:pos x="3095" y="388"/>
                  </a:cxn>
                  <a:cxn ang="0">
                    <a:pos x="3110" y="373"/>
                  </a:cxn>
                  <a:cxn ang="0">
                    <a:pos x="3110" y="373"/>
                  </a:cxn>
                  <a:cxn ang="0">
                    <a:pos x="3100" y="335"/>
                  </a:cxn>
                  <a:cxn ang="0">
                    <a:pos x="2890" y="338"/>
                  </a:cxn>
                  <a:cxn ang="0">
                    <a:pos x="2895" y="323"/>
                  </a:cxn>
                  <a:cxn ang="0">
                    <a:pos x="2880" y="308"/>
                  </a:cxn>
                  <a:cxn ang="0">
                    <a:pos x="2840" y="310"/>
                  </a:cxn>
                  <a:cxn ang="0">
                    <a:pos x="2850" y="298"/>
                  </a:cxn>
                  <a:cxn ang="0">
                    <a:pos x="1005" y="283"/>
                  </a:cxn>
                  <a:cxn ang="0">
                    <a:pos x="1005" y="298"/>
                  </a:cxn>
                  <a:cxn ang="0">
                    <a:pos x="1015" y="260"/>
                  </a:cxn>
                  <a:cxn ang="0">
                    <a:pos x="375" y="270"/>
                  </a:cxn>
                  <a:cxn ang="0">
                    <a:pos x="375" y="270"/>
                  </a:cxn>
                  <a:cxn ang="0">
                    <a:pos x="365" y="233"/>
                  </a:cxn>
                  <a:cxn ang="0">
                    <a:pos x="165" y="235"/>
                  </a:cxn>
                  <a:cxn ang="0">
                    <a:pos x="170" y="220"/>
                  </a:cxn>
                  <a:cxn ang="0">
                    <a:pos x="155" y="205"/>
                  </a:cxn>
                  <a:cxn ang="0">
                    <a:pos x="150" y="208"/>
                  </a:cxn>
                  <a:cxn ang="0">
                    <a:pos x="160" y="195"/>
                  </a:cxn>
                  <a:cxn ang="0">
                    <a:pos x="115" y="180"/>
                  </a:cxn>
                  <a:cxn ang="0">
                    <a:pos x="115" y="195"/>
                  </a:cxn>
                  <a:cxn ang="0">
                    <a:pos x="125" y="155"/>
                  </a:cxn>
                  <a:cxn ang="0">
                    <a:pos x="60" y="165"/>
                  </a:cxn>
                  <a:cxn ang="0">
                    <a:pos x="60" y="165"/>
                  </a:cxn>
                  <a:cxn ang="0">
                    <a:pos x="50" y="133"/>
                  </a:cxn>
                  <a:cxn ang="0">
                    <a:pos x="25" y="135"/>
                  </a:cxn>
                  <a:cxn ang="0">
                    <a:pos x="30" y="15"/>
                  </a:cxn>
                  <a:cxn ang="0">
                    <a:pos x="15" y="0"/>
                  </a:cxn>
                </a:cxnLst>
                <a:rect l="0" t="0" r="r" b="b"/>
                <a:pathLst>
                  <a:path w="4107" h="388">
                    <a:moveTo>
                      <a:pt x="5" y="0"/>
                    </a:moveTo>
                    <a:lnTo>
                      <a:pt x="5" y="30"/>
                    </a:lnTo>
                    <a:lnTo>
                      <a:pt x="15" y="3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5" y="25"/>
                    </a:lnTo>
                    <a:lnTo>
                      <a:pt x="10" y="28"/>
                    </a:lnTo>
                    <a:lnTo>
                      <a:pt x="0" y="15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5" y="155"/>
                    </a:lnTo>
                    <a:lnTo>
                      <a:pt x="10" y="158"/>
                    </a:lnTo>
                    <a:lnTo>
                      <a:pt x="15" y="160"/>
                    </a:lnTo>
                    <a:lnTo>
                      <a:pt x="45" y="160"/>
                    </a:lnTo>
                    <a:lnTo>
                      <a:pt x="45" y="145"/>
                    </a:lnTo>
                    <a:lnTo>
                      <a:pt x="30" y="145"/>
                    </a:lnTo>
                    <a:lnTo>
                      <a:pt x="35" y="155"/>
                    </a:lnTo>
                    <a:lnTo>
                      <a:pt x="40" y="158"/>
                    </a:lnTo>
                    <a:lnTo>
                      <a:pt x="30" y="145"/>
                    </a:lnTo>
                    <a:lnTo>
                      <a:pt x="30" y="165"/>
                    </a:lnTo>
                    <a:lnTo>
                      <a:pt x="30" y="165"/>
                    </a:lnTo>
                    <a:lnTo>
                      <a:pt x="35" y="175"/>
                    </a:lnTo>
                    <a:lnTo>
                      <a:pt x="40" y="178"/>
                    </a:lnTo>
                    <a:lnTo>
                      <a:pt x="45" y="180"/>
                    </a:lnTo>
                    <a:lnTo>
                      <a:pt x="115" y="180"/>
                    </a:lnTo>
                    <a:lnTo>
                      <a:pt x="115" y="165"/>
                    </a:lnTo>
                    <a:lnTo>
                      <a:pt x="100" y="165"/>
                    </a:lnTo>
                    <a:lnTo>
                      <a:pt x="105" y="175"/>
                    </a:lnTo>
                    <a:lnTo>
                      <a:pt x="110" y="178"/>
                    </a:lnTo>
                    <a:lnTo>
                      <a:pt x="100" y="165"/>
                    </a:lnTo>
                    <a:lnTo>
                      <a:pt x="100" y="195"/>
                    </a:lnTo>
                    <a:lnTo>
                      <a:pt x="100" y="195"/>
                    </a:lnTo>
                    <a:lnTo>
                      <a:pt x="105" y="205"/>
                    </a:lnTo>
                    <a:lnTo>
                      <a:pt x="110" y="208"/>
                    </a:lnTo>
                    <a:lnTo>
                      <a:pt x="115" y="210"/>
                    </a:lnTo>
                    <a:lnTo>
                      <a:pt x="145" y="210"/>
                    </a:lnTo>
                    <a:lnTo>
                      <a:pt x="145" y="195"/>
                    </a:lnTo>
                    <a:lnTo>
                      <a:pt x="130" y="195"/>
                    </a:lnTo>
                    <a:lnTo>
                      <a:pt x="135" y="205"/>
                    </a:lnTo>
                    <a:lnTo>
                      <a:pt x="140" y="208"/>
                    </a:lnTo>
                    <a:lnTo>
                      <a:pt x="130" y="195"/>
                    </a:lnTo>
                    <a:lnTo>
                      <a:pt x="130" y="220"/>
                    </a:lnTo>
                    <a:lnTo>
                      <a:pt x="130" y="220"/>
                    </a:lnTo>
                    <a:lnTo>
                      <a:pt x="135" y="230"/>
                    </a:lnTo>
                    <a:lnTo>
                      <a:pt x="140" y="233"/>
                    </a:lnTo>
                    <a:lnTo>
                      <a:pt x="145" y="235"/>
                    </a:lnTo>
                    <a:lnTo>
                      <a:pt x="155" y="235"/>
                    </a:lnTo>
                    <a:lnTo>
                      <a:pt x="155" y="220"/>
                    </a:lnTo>
                    <a:lnTo>
                      <a:pt x="140" y="220"/>
                    </a:lnTo>
                    <a:lnTo>
                      <a:pt x="145" y="230"/>
                    </a:lnTo>
                    <a:lnTo>
                      <a:pt x="150" y="233"/>
                    </a:lnTo>
                    <a:lnTo>
                      <a:pt x="140" y="220"/>
                    </a:lnTo>
                    <a:lnTo>
                      <a:pt x="140" y="245"/>
                    </a:lnTo>
                    <a:lnTo>
                      <a:pt x="140" y="245"/>
                    </a:lnTo>
                    <a:lnTo>
                      <a:pt x="145" y="255"/>
                    </a:lnTo>
                    <a:lnTo>
                      <a:pt x="150" y="258"/>
                    </a:lnTo>
                    <a:lnTo>
                      <a:pt x="155" y="260"/>
                    </a:lnTo>
                    <a:lnTo>
                      <a:pt x="360" y="260"/>
                    </a:lnTo>
                    <a:lnTo>
                      <a:pt x="360" y="245"/>
                    </a:lnTo>
                    <a:lnTo>
                      <a:pt x="345" y="245"/>
                    </a:lnTo>
                    <a:lnTo>
                      <a:pt x="350" y="255"/>
                    </a:lnTo>
                    <a:lnTo>
                      <a:pt x="355" y="258"/>
                    </a:lnTo>
                    <a:lnTo>
                      <a:pt x="345" y="245"/>
                    </a:lnTo>
                    <a:lnTo>
                      <a:pt x="345" y="270"/>
                    </a:lnTo>
                    <a:lnTo>
                      <a:pt x="345" y="270"/>
                    </a:lnTo>
                    <a:lnTo>
                      <a:pt x="350" y="280"/>
                    </a:lnTo>
                    <a:lnTo>
                      <a:pt x="355" y="283"/>
                    </a:lnTo>
                    <a:lnTo>
                      <a:pt x="360" y="285"/>
                    </a:lnTo>
                    <a:lnTo>
                      <a:pt x="1005" y="285"/>
                    </a:lnTo>
                    <a:lnTo>
                      <a:pt x="1005" y="270"/>
                    </a:lnTo>
                    <a:lnTo>
                      <a:pt x="990" y="270"/>
                    </a:lnTo>
                    <a:lnTo>
                      <a:pt x="995" y="280"/>
                    </a:lnTo>
                    <a:lnTo>
                      <a:pt x="1000" y="283"/>
                    </a:lnTo>
                    <a:lnTo>
                      <a:pt x="990" y="270"/>
                    </a:lnTo>
                    <a:lnTo>
                      <a:pt x="990" y="298"/>
                    </a:lnTo>
                    <a:lnTo>
                      <a:pt x="990" y="298"/>
                    </a:lnTo>
                    <a:lnTo>
                      <a:pt x="995" y="308"/>
                    </a:lnTo>
                    <a:lnTo>
                      <a:pt x="1000" y="310"/>
                    </a:lnTo>
                    <a:lnTo>
                      <a:pt x="1005" y="313"/>
                    </a:lnTo>
                    <a:lnTo>
                      <a:pt x="2835" y="313"/>
                    </a:lnTo>
                    <a:lnTo>
                      <a:pt x="2835" y="298"/>
                    </a:lnTo>
                    <a:lnTo>
                      <a:pt x="2820" y="298"/>
                    </a:lnTo>
                    <a:lnTo>
                      <a:pt x="2825" y="308"/>
                    </a:lnTo>
                    <a:lnTo>
                      <a:pt x="2830" y="310"/>
                    </a:lnTo>
                    <a:lnTo>
                      <a:pt x="2820" y="298"/>
                    </a:lnTo>
                    <a:lnTo>
                      <a:pt x="2820" y="323"/>
                    </a:lnTo>
                    <a:lnTo>
                      <a:pt x="2820" y="323"/>
                    </a:lnTo>
                    <a:lnTo>
                      <a:pt x="2825" y="333"/>
                    </a:lnTo>
                    <a:lnTo>
                      <a:pt x="2830" y="335"/>
                    </a:lnTo>
                    <a:lnTo>
                      <a:pt x="2835" y="338"/>
                    </a:lnTo>
                    <a:lnTo>
                      <a:pt x="2880" y="338"/>
                    </a:lnTo>
                    <a:lnTo>
                      <a:pt x="2880" y="323"/>
                    </a:lnTo>
                    <a:lnTo>
                      <a:pt x="2865" y="323"/>
                    </a:lnTo>
                    <a:lnTo>
                      <a:pt x="2870" y="333"/>
                    </a:lnTo>
                    <a:lnTo>
                      <a:pt x="2875" y="335"/>
                    </a:lnTo>
                    <a:lnTo>
                      <a:pt x="2865" y="323"/>
                    </a:lnTo>
                    <a:lnTo>
                      <a:pt x="2865" y="348"/>
                    </a:lnTo>
                    <a:lnTo>
                      <a:pt x="2865" y="348"/>
                    </a:lnTo>
                    <a:lnTo>
                      <a:pt x="2870" y="358"/>
                    </a:lnTo>
                    <a:lnTo>
                      <a:pt x="2875" y="360"/>
                    </a:lnTo>
                    <a:lnTo>
                      <a:pt x="2880" y="363"/>
                    </a:lnTo>
                    <a:lnTo>
                      <a:pt x="3095" y="363"/>
                    </a:lnTo>
                    <a:lnTo>
                      <a:pt x="3095" y="348"/>
                    </a:lnTo>
                    <a:lnTo>
                      <a:pt x="3080" y="348"/>
                    </a:lnTo>
                    <a:lnTo>
                      <a:pt x="3085" y="358"/>
                    </a:lnTo>
                    <a:lnTo>
                      <a:pt x="3090" y="360"/>
                    </a:lnTo>
                    <a:lnTo>
                      <a:pt x="3080" y="348"/>
                    </a:lnTo>
                    <a:lnTo>
                      <a:pt x="3080" y="373"/>
                    </a:lnTo>
                    <a:lnTo>
                      <a:pt x="3080" y="373"/>
                    </a:lnTo>
                    <a:lnTo>
                      <a:pt x="3085" y="383"/>
                    </a:lnTo>
                    <a:lnTo>
                      <a:pt x="3090" y="385"/>
                    </a:lnTo>
                    <a:lnTo>
                      <a:pt x="3095" y="388"/>
                    </a:lnTo>
                    <a:lnTo>
                      <a:pt x="4107" y="388"/>
                    </a:lnTo>
                    <a:lnTo>
                      <a:pt x="4107" y="358"/>
                    </a:lnTo>
                    <a:lnTo>
                      <a:pt x="3095" y="358"/>
                    </a:lnTo>
                    <a:lnTo>
                      <a:pt x="3110" y="373"/>
                    </a:lnTo>
                    <a:lnTo>
                      <a:pt x="3105" y="363"/>
                    </a:lnTo>
                    <a:lnTo>
                      <a:pt x="3100" y="360"/>
                    </a:lnTo>
                    <a:lnTo>
                      <a:pt x="3095" y="373"/>
                    </a:lnTo>
                    <a:lnTo>
                      <a:pt x="3110" y="373"/>
                    </a:lnTo>
                    <a:lnTo>
                      <a:pt x="3110" y="348"/>
                    </a:lnTo>
                    <a:lnTo>
                      <a:pt x="3110" y="348"/>
                    </a:lnTo>
                    <a:lnTo>
                      <a:pt x="3105" y="338"/>
                    </a:lnTo>
                    <a:lnTo>
                      <a:pt x="3100" y="335"/>
                    </a:lnTo>
                    <a:lnTo>
                      <a:pt x="3095" y="333"/>
                    </a:lnTo>
                    <a:lnTo>
                      <a:pt x="2880" y="333"/>
                    </a:lnTo>
                    <a:lnTo>
                      <a:pt x="2895" y="348"/>
                    </a:lnTo>
                    <a:lnTo>
                      <a:pt x="2890" y="338"/>
                    </a:lnTo>
                    <a:lnTo>
                      <a:pt x="2885" y="335"/>
                    </a:lnTo>
                    <a:lnTo>
                      <a:pt x="2880" y="348"/>
                    </a:lnTo>
                    <a:lnTo>
                      <a:pt x="2895" y="348"/>
                    </a:lnTo>
                    <a:lnTo>
                      <a:pt x="2895" y="323"/>
                    </a:lnTo>
                    <a:lnTo>
                      <a:pt x="2895" y="323"/>
                    </a:lnTo>
                    <a:lnTo>
                      <a:pt x="2890" y="313"/>
                    </a:lnTo>
                    <a:lnTo>
                      <a:pt x="2885" y="310"/>
                    </a:lnTo>
                    <a:lnTo>
                      <a:pt x="2880" y="308"/>
                    </a:lnTo>
                    <a:lnTo>
                      <a:pt x="2835" y="308"/>
                    </a:lnTo>
                    <a:lnTo>
                      <a:pt x="2850" y="323"/>
                    </a:lnTo>
                    <a:lnTo>
                      <a:pt x="2845" y="313"/>
                    </a:lnTo>
                    <a:lnTo>
                      <a:pt x="2840" y="310"/>
                    </a:lnTo>
                    <a:lnTo>
                      <a:pt x="2835" y="323"/>
                    </a:lnTo>
                    <a:lnTo>
                      <a:pt x="2850" y="323"/>
                    </a:lnTo>
                    <a:lnTo>
                      <a:pt x="2850" y="298"/>
                    </a:lnTo>
                    <a:lnTo>
                      <a:pt x="2850" y="298"/>
                    </a:lnTo>
                    <a:lnTo>
                      <a:pt x="2845" y="288"/>
                    </a:lnTo>
                    <a:lnTo>
                      <a:pt x="2840" y="285"/>
                    </a:lnTo>
                    <a:lnTo>
                      <a:pt x="2835" y="283"/>
                    </a:lnTo>
                    <a:lnTo>
                      <a:pt x="1005" y="283"/>
                    </a:lnTo>
                    <a:lnTo>
                      <a:pt x="1020" y="298"/>
                    </a:lnTo>
                    <a:lnTo>
                      <a:pt x="1015" y="288"/>
                    </a:lnTo>
                    <a:lnTo>
                      <a:pt x="1010" y="285"/>
                    </a:lnTo>
                    <a:lnTo>
                      <a:pt x="1005" y="298"/>
                    </a:lnTo>
                    <a:lnTo>
                      <a:pt x="1020" y="298"/>
                    </a:lnTo>
                    <a:lnTo>
                      <a:pt x="1020" y="270"/>
                    </a:lnTo>
                    <a:lnTo>
                      <a:pt x="1020" y="270"/>
                    </a:lnTo>
                    <a:lnTo>
                      <a:pt x="1015" y="260"/>
                    </a:lnTo>
                    <a:lnTo>
                      <a:pt x="1010" y="258"/>
                    </a:lnTo>
                    <a:lnTo>
                      <a:pt x="1005" y="255"/>
                    </a:lnTo>
                    <a:lnTo>
                      <a:pt x="360" y="255"/>
                    </a:lnTo>
                    <a:lnTo>
                      <a:pt x="375" y="270"/>
                    </a:lnTo>
                    <a:lnTo>
                      <a:pt x="370" y="260"/>
                    </a:lnTo>
                    <a:lnTo>
                      <a:pt x="365" y="258"/>
                    </a:lnTo>
                    <a:lnTo>
                      <a:pt x="360" y="270"/>
                    </a:lnTo>
                    <a:lnTo>
                      <a:pt x="375" y="270"/>
                    </a:lnTo>
                    <a:lnTo>
                      <a:pt x="375" y="245"/>
                    </a:lnTo>
                    <a:lnTo>
                      <a:pt x="375" y="245"/>
                    </a:lnTo>
                    <a:lnTo>
                      <a:pt x="370" y="235"/>
                    </a:lnTo>
                    <a:lnTo>
                      <a:pt x="365" y="233"/>
                    </a:lnTo>
                    <a:lnTo>
                      <a:pt x="360" y="230"/>
                    </a:lnTo>
                    <a:lnTo>
                      <a:pt x="155" y="230"/>
                    </a:lnTo>
                    <a:lnTo>
                      <a:pt x="170" y="245"/>
                    </a:lnTo>
                    <a:lnTo>
                      <a:pt x="165" y="235"/>
                    </a:lnTo>
                    <a:lnTo>
                      <a:pt x="160" y="233"/>
                    </a:lnTo>
                    <a:lnTo>
                      <a:pt x="155" y="245"/>
                    </a:lnTo>
                    <a:lnTo>
                      <a:pt x="170" y="245"/>
                    </a:lnTo>
                    <a:lnTo>
                      <a:pt x="170" y="220"/>
                    </a:lnTo>
                    <a:lnTo>
                      <a:pt x="170" y="220"/>
                    </a:lnTo>
                    <a:lnTo>
                      <a:pt x="165" y="210"/>
                    </a:lnTo>
                    <a:lnTo>
                      <a:pt x="160" y="208"/>
                    </a:lnTo>
                    <a:lnTo>
                      <a:pt x="155" y="205"/>
                    </a:lnTo>
                    <a:lnTo>
                      <a:pt x="145" y="205"/>
                    </a:lnTo>
                    <a:lnTo>
                      <a:pt x="160" y="220"/>
                    </a:lnTo>
                    <a:lnTo>
                      <a:pt x="155" y="210"/>
                    </a:lnTo>
                    <a:lnTo>
                      <a:pt x="150" y="208"/>
                    </a:lnTo>
                    <a:lnTo>
                      <a:pt x="145" y="220"/>
                    </a:lnTo>
                    <a:lnTo>
                      <a:pt x="160" y="220"/>
                    </a:lnTo>
                    <a:lnTo>
                      <a:pt x="160" y="195"/>
                    </a:lnTo>
                    <a:lnTo>
                      <a:pt x="160" y="195"/>
                    </a:lnTo>
                    <a:lnTo>
                      <a:pt x="155" y="185"/>
                    </a:lnTo>
                    <a:lnTo>
                      <a:pt x="150" y="183"/>
                    </a:lnTo>
                    <a:lnTo>
                      <a:pt x="145" y="180"/>
                    </a:lnTo>
                    <a:lnTo>
                      <a:pt x="115" y="180"/>
                    </a:lnTo>
                    <a:lnTo>
                      <a:pt x="130" y="195"/>
                    </a:lnTo>
                    <a:lnTo>
                      <a:pt x="125" y="185"/>
                    </a:lnTo>
                    <a:lnTo>
                      <a:pt x="120" y="183"/>
                    </a:lnTo>
                    <a:lnTo>
                      <a:pt x="115" y="195"/>
                    </a:lnTo>
                    <a:lnTo>
                      <a:pt x="130" y="195"/>
                    </a:lnTo>
                    <a:lnTo>
                      <a:pt x="130" y="165"/>
                    </a:lnTo>
                    <a:lnTo>
                      <a:pt x="130" y="165"/>
                    </a:lnTo>
                    <a:lnTo>
                      <a:pt x="125" y="155"/>
                    </a:lnTo>
                    <a:lnTo>
                      <a:pt x="120" y="153"/>
                    </a:lnTo>
                    <a:lnTo>
                      <a:pt x="115" y="150"/>
                    </a:lnTo>
                    <a:lnTo>
                      <a:pt x="45" y="150"/>
                    </a:lnTo>
                    <a:lnTo>
                      <a:pt x="60" y="165"/>
                    </a:lnTo>
                    <a:lnTo>
                      <a:pt x="55" y="155"/>
                    </a:lnTo>
                    <a:lnTo>
                      <a:pt x="50" y="153"/>
                    </a:lnTo>
                    <a:lnTo>
                      <a:pt x="45" y="165"/>
                    </a:lnTo>
                    <a:lnTo>
                      <a:pt x="60" y="165"/>
                    </a:lnTo>
                    <a:lnTo>
                      <a:pt x="60" y="145"/>
                    </a:lnTo>
                    <a:lnTo>
                      <a:pt x="60" y="145"/>
                    </a:lnTo>
                    <a:lnTo>
                      <a:pt x="55" y="135"/>
                    </a:lnTo>
                    <a:lnTo>
                      <a:pt x="50" y="133"/>
                    </a:lnTo>
                    <a:lnTo>
                      <a:pt x="45" y="130"/>
                    </a:lnTo>
                    <a:lnTo>
                      <a:pt x="15" y="130"/>
                    </a:lnTo>
                    <a:lnTo>
                      <a:pt x="30" y="145"/>
                    </a:lnTo>
                    <a:lnTo>
                      <a:pt x="25" y="135"/>
                    </a:lnTo>
                    <a:lnTo>
                      <a:pt x="20" y="133"/>
                    </a:lnTo>
                    <a:lnTo>
                      <a:pt x="15" y="145"/>
                    </a:lnTo>
                    <a:lnTo>
                      <a:pt x="30" y="145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25" y="5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56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700" y="1411"/>
                <a:ext cx="450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57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4838" y="1770"/>
                <a:ext cx="54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p = 0.003</a:t>
                </a:r>
                <a:endParaRPr lang="en-US" sz="1400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58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4205" y="925"/>
                <a:ext cx="1081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580759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5028" y="2421"/>
                <a:ext cx="122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10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60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4347" y="2400"/>
                <a:ext cx="6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5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61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560" y="2421"/>
                <a:ext cx="62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0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6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067" y="1963"/>
                <a:ext cx="564" cy="198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000" b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 </a:t>
                </a:r>
                <a:r>
                  <a:rPr lang="en-US" sz="2000" b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CCS 2</a:t>
                </a:r>
                <a:r>
                  <a:rPr lang="en-US" sz="2000" b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 </a:t>
                </a:r>
              </a:p>
            </p:txBody>
          </p:sp>
          <p:grpSp>
            <p:nvGrpSpPr>
              <p:cNvPr id="10" name="Group 155"/>
              <p:cNvGrpSpPr>
                <a:grpSpLocks noChangeAspect="1"/>
              </p:cNvGrpSpPr>
              <p:nvPr/>
            </p:nvGrpSpPr>
            <p:grpSpPr bwMode="auto">
              <a:xfrm>
                <a:off x="3209" y="902"/>
                <a:ext cx="214" cy="1459"/>
                <a:chOff x="733" y="786"/>
                <a:chExt cx="194" cy="1325"/>
              </a:xfrm>
            </p:grpSpPr>
            <p:sp>
              <p:nvSpPr>
                <p:cNvPr id="580764" name="Rectangle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733" y="1086"/>
                  <a:ext cx="194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0.75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65" name="Rectangle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733" y="786"/>
                  <a:ext cx="194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1.00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66" name="Rectangle 158"/>
                <p:cNvSpPr>
                  <a:spLocks noChangeAspect="1" noChangeArrowheads="1"/>
                </p:cNvSpPr>
                <p:nvPr/>
              </p:nvSpPr>
              <p:spPr bwMode="auto">
                <a:xfrm>
                  <a:off x="733" y="2006"/>
                  <a:ext cx="194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0.00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67" name="Rectangle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733" y="1702"/>
                  <a:ext cx="194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0.25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0768" name="Rectangle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733" y="1396"/>
                  <a:ext cx="194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r"/>
                  <a:r>
                    <a:rPr lang="en-US" b="1" smtClean="0">
                      <a:solidFill>
                        <a:srgbClr val="FFFFFF"/>
                      </a:solidFill>
                      <a:latin typeface="Tahoma" pitchFamily="34" charset="0"/>
                      <a:cs typeface="+mn-cs"/>
                    </a:rPr>
                    <a:t>0.50</a:t>
                  </a:r>
                  <a:endParaRPr lang="en-US" smtClean="0">
                    <a:solidFill>
                      <a:srgbClr val="FFFFFF"/>
                    </a:solidFill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580769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4224" y="1358"/>
                <a:ext cx="1204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Conservative therapy</a:t>
                </a:r>
                <a:endParaRPr lang="en-US" sz="1400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70" name="Rectangle 162"/>
              <p:cNvSpPr>
                <a:spLocks noChangeAspect="1" noChangeArrowheads="1"/>
              </p:cNvSpPr>
              <p:nvPr/>
            </p:nvSpPr>
            <p:spPr bwMode="auto">
              <a:xfrm>
                <a:off x="4224" y="897"/>
                <a:ext cx="119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Coronary reperfusion</a:t>
                </a:r>
                <a:endParaRPr lang="en-US" sz="1400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71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2956" y="3128"/>
                <a:ext cx="1204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Conservative therapy</a:t>
                </a:r>
                <a:endParaRPr lang="en-US" sz="1400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72" name="Rectangle 164"/>
              <p:cNvSpPr>
                <a:spLocks noChangeAspect="1" noChangeArrowheads="1"/>
              </p:cNvSpPr>
              <p:nvPr/>
            </p:nvSpPr>
            <p:spPr bwMode="auto">
              <a:xfrm>
                <a:off x="2956" y="2653"/>
                <a:ext cx="119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Coronary reperfusion</a:t>
                </a:r>
                <a:endParaRPr lang="en-US" sz="1400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0773" name="Rectangle 165"/>
              <p:cNvSpPr>
                <a:spLocks noChangeAspect="1" noChangeArrowheads="1"/>
              </p:cNvSpPr>
              <p:nvPr/>
            </p:nvSpPr>
            <p:spPr bwMode="auto">
              <a:xfrm rot="16200000">
                <a:off x="1240" y="3166"/>
                <a:ext cx="11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FFFFFF"/>
                    </a:solidFill>
                    <a:latin typeface="Tahoma" pitchFamily="34" charset="0"/>
                    <a:cs typeface="+mn-cs"/>
                  </a:rPr>
                  <a:t>Cumulative survival</a:t>
                </a:r>
                <a:endParaRPr lang="en-US" smtClean="0">
                  <a:solidFill>
                    <a:srgbClr val="FFFFFF"/>
                  </a:solidFill>
                  <a:latin typeface="Tahoma" pitchFamily="34" charset="0"/>
                  <a:cs typeface="+mn-cs"/>
                </a:endParaRPr>
              </a:p>
            </p:txBody>
          </p:sp>
        </p:grpSp>
      </p:grpSp>
      <p:grpSp>
        <p:nvGrpSpPr>
          <p:cNvPr id="11" name="Group 166"/>
          <p:cNvGrpSpPr>
            <a:grpSpLocks/>
          </p:cNvGrpSpPr>
          <p:nvPr/>
        </p:nvGrpSpPr>
        <p:grpSpPr bwMode="auto">
          <a:xfrm>
            <a:off x="5670550" y="2736850"/>
            <a:ext cx="3035300" cy="3090863"/>
            <a:chOff x="3554" y="1679"/>
            <a:chExt cx="1912" cy="1947"/>
          </a:xfrm>
        </p:grpSpPr>
        <p:sp>
          <p:nvSpPr>
            <p:cNvPr id="580775" name="Freeform 167"/>
            <p:cNvSpPr>
              <a:spLocks/>
            </p:cNvSpPr>
            <p:nvPr/>
          </p:nvSpPr>
          <p:spPr bwMode="auto">
            <a:xfrm>
              <a:off x="4752" y="1679"/>
              <a:ext cx="714" cy="274"/>
            </a:xfrm>
            <a:custGeom>
              <a:avLst/>
              <a:gdLst/>
              <a:ahLst/>
              <a:cxnLst>
                <a:cxn ang="0">
                  <a:pos x="380" y="261"/>
                </a:cxn>
                <a:cxn ang="0">
                  <a:pos x="216" y="261"/>
                </a:cxn>
                <a:cxn ang="0">
                  <a:pos x="72" y="253"/>
                </a:cxn>
                <a:cxn ang="0">
                  <a:pos x="40" y="249"/>
                </a:cxn>
                <a:cxn ang="0">
                  <a:pos x="0" y="149"/>
                </a:cxn>
                <a:cxn ang="0">
                  <a:pos x="252" y="13"/>
                </a:cxn>
                <a:cxn ang="0">
                  <a:pos x="632" y="5"/>
                </a:cxn>
                <a:cxn ang="0">
                  <a:pos x="712" y="73"/>
                </a:cxn>
                <a:cxn ang="0">
                  <a:pos x="644" y="205"/>
                </a:cxn>
                <a:cxn ang="0">
                  <a:pos x="468" y="249"/>
                </a:cxn>
                <a:cxn ang="0">
                  <a:pos x="380" y="261"/>
                </a:cxn>
              </a:cxnLst>
              <a:rect l="0" t="0" r="r" b="b"/>
              <a:pathLst>
                <a:path w="714" h="274">
                  <a:moveTo>
                    <a:pt x="380" y="261"/>
                  </a:moveTo>
                  <a:cubicBezTo>
                    <a:pt x="301" y="268"/>
                    <a:pt x="339" y="267"/>
                    <a:pt x="216" y="261"/>
                  </a:cubicBezTo>
                  <a:cubicBezTo>
                    <a:pt x="168" y="259"/>
                    <a:pt x="72" y="253"/>
                    <a:pt x="72" y="253"/>
                  </a:cubicBezTo>
                  <a:cubicBezTo>
                    <a:pt x="61" y="252"/>
                    <a:pt x="50" y="253"/>
                    <a:pt x="40" y="249"/>
                  </a:cubicBezTo>
                  <a:cubicBezTo>
                    <a:pt x="12" y="236"/>
                    <a:pt x="3" y="174"/>
                    <a:pt x="0" y="149"/>
                  </a:cubicBezTo>
                  <a:cubicBezTo>
                    <a:pt x="15" y="0"/>
                    <a:pt x="119" y="16"/>
                    <a:pt x="252" y="13"/>
                  </a:cubicBezTo>
                  <a:cubicBezTo>
                    <a:pt x="379" y="10"/>
                    <a:pt x="632" y="5"/>
                    <a:pt x="632" y="5"/>
                  </a:cubicBezTo>
                  <a:cubicBezTo>
                    <a:pt x="677" y="13"/>
                    <a:pt x="697" y="28"/>
                    <a:pt x="712" y="73"/>
                  </a:cubicBezTo>
                  <a:cubicBezTo>
                    <a:pt x="709" y="134"/>
                    <a:pt x="714" y="193"/>
                    <a:pt x="644" y="205"/>
                  </a:cubicBezTo>
                  <a:cubicBezTo>
                    <a:pt x="599" y="250"/>
                    <a:pt x="527" y="236"/>
                    <a:pt x="468" y="249"/>
                  </a:cubicBezTo>
                  <a:cubicBezTo>
                    <a:pt x="442" y="255"/>
                    <a:pt x="405" y="274"/>
                    <a:pt x="380" y="261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580776" name="Freeform 168"/>
            <p:cNvSpPr>
              <a:spLocks/>
            </p:cNvSpPr>
            <p:nvPr/>
          </p:nvSpPr>
          <p:spPr bwMode="auto">
            <a:xfrm>
              <a:off x="3554" y="3352"/>
              <a:ext cx="714" cy="274"/>
            </a:xfrm>
            <a:custGeom>
              <a:avLst/>
              <a:gdLst/>
              <a:ahLst/>
              <a:cxnLst>
                <a:cxn ang="0">
                  <a:pos x="380" y="261"/>
                </a:cxn>
                <a:cxn ang="0">
                  <a:pos x="216" y="261"/>
                </a:cxn>
                <a:cxn ang="0">
                  <a:pos x="72" y="253"/>
                </a:cxn>
                <a:cxn ang="0">
                  <a:pos x="40" y="249"/>
                </a:cxn>
                <a:cxn ang="0">
                  <a:pos x="0" y="149"/>
                </a:cxn>
                <a:cxn ang="0">
                  <a:pos x="252" y="13"/>
                </a:cxn>
                <a:cxn ang="0">
                  <a:pos x="632" y="5"/>
                </a:cxn>
                <a:cxn ang="0">
                  <a:pos x="712" y="73"/>
                </a:cxn>
                <a:cxn ang="0">
                  <a:pos x="644" y="205"/>
                </a:cxn>
                <a:cxn ang="0">
                  <a:pos x="468" y="249"/>
                </a:cxn>
                <a:cxn ang="0">
                  <a:pos x="380" y="261"/>
                </a:cxn>
              </a:cxnLst>
              <a:rect l="0" t="0" r="r" b="b"/>
              <a:pathLst>
                <a:path w="714" h="274">
                  <a:moveTo>
                    <a:pt x="380" y="261"/>
                  </a:moveTo>
                  <a:cubicBezTo>
                    <a:pt x="301" y="268"/>
                    <a:pt x="339" y="267"/>
                    <a:pt x="216" y="261"/>
                  </a:cubicBezTo>
                  <a:cubicBezTo>
                    <a:pt x="168" y="259"/>
                    <a:pt x="72" y="253"/>
                    <a:pt x="72" y="253"/>
                  </a:cubicBezTo>
                  <a:cubicBezTo>
                    <a:pt x="61" y="252"/>
                    <a:pt x="50" y="253"/>
                    <a:pt x="40" y="249"/>
                  </a:cubicBezTo>
                  <a:cubicBezTo>
                    <a:pt x="12" y="236"/>
                    <a:pt x="3" y="174"/>
                    <a:pt x="0" y="149"/>
                  </a:cubicBezTo>
                  <a:cubicBezTo>
                    <a:pt x="15" y="0"/>
                    <a:pt x="119" y="16"/>
                    <a:pt x="252" y="13"/>
                  </a:cubicBezTo>
                  <a:cubicBezTo>
                    <a:pt x="379" y="10"/>
                    <a:pt x="632" y="5"/>
                    <a:pt x="632" y="5"/>
                  </a:cubicBezTo>
                  <a:cubicBezTo>
                    <a:pt x="677" y="13"/>
                    <a:pt x="697" y="28"/>
                    <a:pt x="712" y="73"/>
                  </a:cubicBezTo>
                  <a:cubicBezTo>
                    <a:pt x="709" y="134"/>
                    <a:pt x="714" y="193"/>
                    <a:pt x="644" y="205"/>
                  </a:cubicBezTo>
                  <a:cubicBezTo>
                    <a:pt x="599" y="250"/>
                    <a:pt x="527" y="236"/>
                    <a:pt x="468" y="249"/>
                  </a:cubicBezTo>
                  <a:cubicBezTo>
                    <a:pt x="442" y="255"/>
                    <a:pt x="405" y="274"/>
                    <a:pt x="380" y="261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it-IT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580777" name="Rectangle 169"/>
          <p:cNvSpPr>
            <a:spLocks noChangeArrowheads="1"/>
          </p:cNvSpPr>
          <p:nvPr/>
        </p:nvSpPr>
        <p:spPr bwMode="auto">
          <a:xfrm>
            <a:off x="88900" y="6208713"/>
            <a:ext cx="24161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Balzi D, et al. Am Heart J </a:t>
            </a:r>
            <a:r>
              <a:rPr lang="it-IT" sz="1600" b="1" smtClean="0">
                <a:solidFill>
                  <a:srgbClr val="FF0000"/>
                </a:solidFill>
                <a:latin typeface="Tahoma" pitchFamily="34" charset="0"/>
                <a:cs typeface="+mn-cs"/>
              </a:rPr>
              <a:t>2006</a:t>
            </a:r>
            <a:r>
              <a:rPr lang="it-IT" sz="1600" b="1" smtClean="0">
                <a:solidFill>
                  <a:srgbClr val="FFFFFF"/>
                </a:solidFill>
                <a:latin typeface="Tahoma" pitchFamily="34" charset="0"/>
                <a:cs typeface="+mn-cs"/>
              </a:rPr>
              <a:t>; 151:1094-100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817815" y="555627"/>
            <a:ext cx="3506787" cy="492125"/>
          </a:xfrm>
          <a:prstGeom prst="rect">
            <a:avLst/>
          </a:prstGeom>
          <a:solidFill>
            <a:srgbClr val="FF3300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eaLnBrk="1" hangingPunct="1"/>
            <a:endParaRPr lang="it-IT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50800" y="66677"/>
            <a:ext cx="90424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66"/>
                </a:solidFill>
                <a:latin typeface="Tahoma" pitchFamily="34" charset="0"/>
                <a:cs typeface="+mn-cs"/>
              </a:rPr>
              <a:t>THE AMI-FLORENCE REGISTRY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8-year follow-up analysis</a:t>
            </a:r>
            <a:r>
              <a:rPr lang="en-US" sz="3200" b="1" dirty="0">
                <a:solidFill>
                  <a:srgbClr val="000066"/>
                </a:solidFill>
                <a:latin typeface="Tahoma" pitchFamily="34" charset="0"/>
                <a:cs typeface="+mn-cs"/>
              </a:rPr>
              <a:t> 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-3175" y="514350"/>
            <a:ext cx="915035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eaLnBrk="1" hangingPunct="1"/>
            <a:endParaRPr lang="it-IT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20665" y="1243014"/>
            <a:ext cx="87074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/>
          <a:lstStyle/>
          <a:p>
            <a:pPr marL="380920" indent="-380920" algn="ctr" eaLnBrk="1" hangingPunct="1"/>
            <a:r>
              <a:rPr lang="en-US" sz="2400" b="1" dirty="0">
                <a:solidFill>
                  <a:srgbClr val="000066"/>
                </a:solidFill>
                <a:latin typeface="Tahoma" pitchFamily="34" charset="0"/>
                <a:cs typeface="+mn-cs"/>
              </a:rPr>
              <a:t>Number needed to treat (</a:t>
            </a:r>
            <a:r>
              <a:rPr lang="en-US" sz="2400" b="1" dirty="0" err="1">
                <a:solidFill>
                  <a:srgbClr val="000066"/>
                </a:solidFill>
                <a:latin typeface="Tahoma" pitchFamily="34" charset="0"/>
                <a:cs typeface="+mn-cs"/>
              </a:rPr>
              <a:t>NNT</a:t>
            </a:r>
            <a:r>
              <a:rPr lang="en-US" sz="2400" b="1" dirty="0">
                <a:solidFill>
                  <a:srgbClr val="000066"/>
                </a:solidFill>
                <a:latin typeface="Tahoma" pitchFamily="34" charset="0"/>
                <a:cs typeface="+mn-cs"/>
              </a:rPr>
              <a:t>) for coronary</a:t>
            </a:r>
          </a:p>
          <a:p>
            <a:pPr marL="380920" indent="-380920" algn="ctr" eaLnBrk="1" hangingPunct="1"/>
            <a:r>
              <a:rPr lang="en-US" sz="2400" b="1" dirty="0">
                <a:solidFill>
                  <a:srgbClr val="000066"/>
                </a:solidFill>
                <a:latin typeface="Tahoma" pitchFamily="34" charset="0"/>
                <a:cs typeface="+mn-cs"/>
              </a:rPr>
              <a:t>reperfusion therapy at various time of follow-up,</a:t>
            </a:r>
          </a:p>
          <a:p>
            <a:pPr marL="380920" indent="-380920" algn="ctr" eaLnBrk="1" hangingPunct="1"/>
            <a:r>
              <a:rPr lang="en-US" sz="2400" b="1" dirty="0">
                <a:solidFill>
                  <a:srgbClr val="000066"/>
                </a:solidFill>
                <a:latin typeface="Tahoma" pitchFamily="34" charset="0"/>
                <a:cs typeface="+mn-cs"/>
              </a:rPr>
              <a:t> by </a:t>
            </a:r>
            <a:r>
              <a:rPr lang="en-US" sz="2400" b="1" dirty="0">
                <a:solidFill>
                  <a:srgbClr val="FF3300"/>
                </a:solidFill>
                <a:latin typeface="Tahoma" pitchFamily="34" charset="0"/>
                <a:cs typeface="+mn-cs"/>
              </a:rPr>
              <a:t>age</a:t>
            </a:r>
            <a:r>
              <a:rPr lang="en-US" sz="2400" b="1" dirty="0">
                <a:solidFill>
                  <a:srgbClr val="000066"/>
                </a:solidFill>
                <a:latin typeface="Tahoma" pitchFamily="34" charset="0"/>
                <a:cs typeface="+mn-cs"/>
              </a:rPr>
              <a:t> at STE-MI onset 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36540" y="2565402"/>
            <a:ext cx="8670925" cy="32353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eaLnBrk="1" hangingPunct="1"/>
            <a:endParaRPr lang="it-IT" sz="180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6392" name="Picture 15"/>
          <p:cNvPicPr>
            <a:picLocks noChangeAspect="1" noChangeArrowheads="1"/>
          </p:cNvPicPr>
          <p:nvPr/>
        </p:nvPicPr>
        <p:blipFill>
          <a:blip r:embed="rId3" cstate="print"/>
          <a:srcRect l="14038" r="13707" b="9669"/>
          <a:stretch>
            <a:fillRect/>
          </a:stretch>
        </p:blipFill>
        <p:spPr bwMode="auto">
          <a:xfrm>
            <a:off x="646113" y="2709865"/>
            <a:ext cx="7850187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32"/>
          <p:cNvSpPr>
            <a:spLocks noChangeArrowheads="1"/>
          </p:cNvSpPr>
          <p:nvPr/>
        </p:nvSpPr>
        <p:spPr bwMode="auto">
          <a:xfrm>
            <a:off x="30997" y="6383850"/>
            <a:ext cx="4991381" cy="39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71986" anchor="ctr">
            <a:spAutoFit/>
          </a:bodyPr>
          <a:lstStyle/>
          <a:p>
            <a:pPr algn="r">
              <a:lnSpc>
                <a:spcPct val="150000"/>
              </a:lnSpc>
              <a:spcBef>
                <a:spcPct val="50000"/>
              </a:spcBef>
            </a:pPr>
            <a:r>
              <a:rPr lang="en-US" sz="1400" b="1" dirty="0">
                <a:solidFill>
                  <a:srgbClr val="808080"/>
                </a:solidFill>
                <a:latin typeface="Tahoma" pitchFamily="34" charset="0"/>
                <a:cs typeface="+mn-cs"/>
              </a:rPr>
              <a:t>Barchielli A, et al. </a:t>
            </a:r>
            <a:r>
              <a:rPr lang="en-US" sz="1400" b="1" dirty="0" smtClean="0">
                <a:solidFill>
                  <a:srgbClr val="808080"/>
                </a:solidFill>
                <a:latin typeface="Tahoma" pitchFamily="34" charset="0"/>
                <a:cs typeface="+mn-cs"/>
              </a:rPr>
              <a:t>J </a:t>
            </a:r>
            <a:r>
              <a:rPr lang="en-US" sz="1400" b="1" dirty="0" err="1" smtClean="0">
                <a:solidFill>
                  <a:srgbClr val="808080"/>
                </a:solidFill>
                <a:latin typeface="Tahoma" pitchFamily="34" charset="0"/>
                <a:cs typeface="+mn-cs"/>
              </a:rPr>
              <a:t>Cardiovasc</a:t>
            </a:r>
            <a:r>
              <a:rPr lang="en-US" sz="1400" b="1" dirty="0" smtClean="0">
                <a:solidFill>
                  <a:srgbClr val="808080"/>
                </a:solidFill>
                <a:latin typeface="Tahoma" pitchFamily="34" charset="0"/>
                <a:cs typeface="+mn-cs"/>
              </a:rPr>
              <a:t> Med 2012; 13:819-27</a:t>
            </a:r>
            <a:endParaRPr lang="en-US" sz="1400" b="1" dirty="0">
              <a:solidFill>
                <a:srgbClr val="808080"/>
              </a:solidFill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1" y="2203453"/>
            <a:ext cx="8572500" cy="709613"/>
          </a:xfrm>
          <a:solidFill>
            <a:srgbClr val="003399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idea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34963" y="2906279"/>
            <a:ext cx="8809039" cy="341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/>
          <a:lstStyle/>
          <a:p>
            <a:pPr marL="266645" indent="-266645" defTabSz="457106" eaLnBrk="1" hangingPunct="1">
              <a:spcBef>
                <a:spcPts val="3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Identifying elderly  “at risk” using only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administrative data</a:t>
            </a:r>
          </a:p>
          <a:p>
            <a:pPr marL="266645" indent="-266645" defTabSz="457106" eaLnBrk="1" hangingPunct="1">
              <a:spcBef>
                <a:spcPts val="300"/>
              </a:spcBef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Advantages: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</a:p>
          <a:p>
            <a:pPr marL="825329" lvl="1" indent="-285690" defTabSz="457106" eaLnBrk="1" hangingPunct="1">
              <a:spcBef>
                <a:spcPts val="3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Prognostic stratification rapid, low-cost, objective, virtually pre-hospital</a:t>
            </a:r>
          </a:p>
          <a:p>
            <a:pPr marL="825329" lvl="1" indent="-285690" defTabSz="457106" eaLnBrk="1" hangingPunct="1">
              <a:spcBef>
                <a:spcPts val="3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Risk adjustment in horizontal (across facilities or units) and vertical (across time) comparisons</a:t>
            </a:r>
          </a:p>
          <a:p>
            <a:pPr marL="266645" indent="-266645" defTabSz="457106" eaLnBrk="1" hangingPunct="1">
              <a:spcBef>
                <a:spcPts val="300"/>
              </a:spcBef>
              <a:buFontTx/>
              <a:buChar char="•"/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To assess possible advantages, risk-adjusted, of admission of older, complex patients to an Acute Geriatrics versus Internal Medicine Unit</a:t>
            </a: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4" cstate="screen">
            <a:lum bright="-20000" contrast="40000"/>
          </a:blip>
          <a:srcRect l="1749" t="6596" r="2982" b="5873"/>
          <a:stretch>
            <a:fillRect/>
          </a:stretch>
        </p:blipFill>
        <p:spPr bwMode="auto">
          <a:xfrm>
            <a:off x="1450430" y="78830"/>
            <a:ext cx="624314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07137" y="6286500"/>
            <a:ext cx="28368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4435475" y="1810188"/>
            <a:ext cx="4151545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457106" eaLnBrk="1" hangingPunct="1"/>
            <a:r>
              <a:rPr lang="it-IT" sz="1400" b="1" i="1" dirty="0">
                <a:solidFill>
                  <a:srgbClr val="1C1C1C"/>
                </a:solidFill>
                <a:latin typeface="Times New Roman" pitchFamily="18" charset="0"/>
                <a:ea typeface="ＭＳ Ｐゴシック" pitchFamily="34" charset="-128"/>
                <a:cs typeface="Arial" charset="0"/>
              </a:rPr>
              <a:t>Di Bari M, </a:t>
            </a:r>
            <a:r>
              <a:rPr lang="it-IT" sz="1400" b="1" i="1" dirty="0" err="1">
                <a:solidFill>
                  <a:srgbClr val="1C1C1C"/>
                </a:solidFill>
                <a:latin typeface="Times New Roman" pitchFamily="18" charset="0"/>
                <a:ea typeface="ＭＳ Ｐゴシック" pitchFamily="34" charset="-128"/>
                <a:cs typeface="Arial" charset="0"/>
              </a:rPr>
              <a:t>et</a:t>
            </a:r>
            <a:r>
              <a:rPr lang="it-IT" sz="1400" b="1" i="1" dirty="0">
                <a:solidFill>
                  <a:srgbClr val="1C1C1C"/>
                </a:solidFill>
                <a:latin typeface="Times New Roman" pitchFamily="18" charset="0"/>
                <a:ea typeface="ＭＳ Ｐゴシック" pitchFamily="34" charset="-128"/>
                <a:cs typeface="Arial" charset="0"/>
              </a:rPr>
              <a:t> al. J </a:t>
            </a:r>
            <a:r>
              <a:rPr lang="it-IT" sz="1400" b="1" i="1" dirty="0" err="1">
                <a:solidFill>
                  <a:srgbClr val="1C1C1C"/>
                </a:solidFill>
                <a:latin typeface="Times New Roman" pitchFamily="18" charset="0"/>
                <a:ea typeface="ＭＳ Ｐゴシック" pitchFamily="34" charset="-128"/>
                <a:cs typeface="Arial" charset="0"/>
              </a:rPr>
              <a:t>Gerontol</a:t>
            </a:r>
            <a:r>
              <a:rPr lang="it-IT" sz="1400" b="1" i="1" dirty="0">
                <a:solidFill>
                  <a:srgbClr val="1C1C1C"/>
                </a:solidFill>
                <a:latin typeface="Times New Roman" pitchFamily="18" charset="0"/>
                <a:ea typeface="ＭＳ Ｐゴシック" pitchFamily="34" charset="-128"/>
                <a:cs typeface="Arial" charset="0"/>
              </a:rPr>
              <a:t> A </a:t>
            </a:r>
            <a:r>
              <a:rPr lang="it-IT" sz="1400" b="1" i="1" dirty="0" err="1">
                <a:solidFill>
                  <a:srgbClr val="1C1C1C"/>
                </a:solidFill>
                <a:latin typeface="Times New Roman" pitchFamily="18" charset="0"/>
                <a:ea typeface="ＭＳ Ｐゴシック" pitchFamily="34" charset="-128"/>
                <a:cs typeface="Arial" charset="0"/>
              </a:rPr>
              <a:t>Biol</a:t>
            </a:r>
            <a:r>
              <a:rPr lang="it-IT" sz="1400" b="1" i="1" dirty="0">
                <a:solidFill>
                  <a:srgbClr val="1C1C1C"/>
                </a:solidFill>
                <a:latin typeface="Times New Roman" pitchFamily="18" charset="0"/>
                <a:ea typeface="ＭＳ Ｐゴシック" pitchFamily="34" charset="-128"/>
                <a:cs typeface="Arial" charset="0"/>
              </a:rPr>
              <a:t> Sci Med Sci. 2009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"/>
            <a:ext cx="9144000" cy="1141413"/>
          </a:xfrm>
          <a:solidFill>
            <a:schemeClr val="accent2"/>
          </a:solidFill>
        </p:spPr>
        <p:txBody>
          <a:bodyPr/>
          <a:lstStyle/>
          <a:p>
            <a:pPr algn="l" eaLnBrk="1" hangingPunct="1">
              <a:tabLst>
                <a:tab pos="8780230" algn="r"/>
              </a:tabLst>
            </a:pPr>
            <a:r>
              <a:rPr lang="en-US" sz="3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34" charset="-128"/>
              </a:rPr>
              <a:t>	AMI Florence 2 – Silver Code in Acute 	Coronary Syndromes (ACS)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342903" y="1400175"/>
            <a:ext cx="8326439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1340" tIns="45672" rIns="91340" bIns="45672"/>
          <a:lstStyle/>
          <a:p>
            <a:pPr defTabSz="457106" eaLnBrk="1" hangingPunct="1"/>
            <a:endParaRPr lang="it-IT" sz="18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917577" y="1852616"/>
            <a:ext cx="184569" cy="3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40" tIns="45672" rIns="91340" bIns="45672">
            <a:spAutoFit/>
          </a:bodyPr>
          <a:lstStyle/>
          <a:p>
            <a:pPr defTabSz="913548" eaLnBrk="1" hangingPunct="1">
              <a:defRPr/>
            </a:pPr>
            <a:endParaRPr lang="it-IT" sz="1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charset="-122"/>
              <a:cs typeface="Arial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552452" y="3822703"/>
            <a:ext cx="8307771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defTabSz="828503" eaLnBrk="1" hangingPunct="1">
              <a:spcBef>
                <a:spcPct val="20000"/>
              </a:spcBef>
            </a:pPr>
            <a:r>
              <a:rPr lang="en-US" sz="2400" b="1" dirty="0">
                <a:solidFill>
                  <a:srgbClr val="E03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charset="0"/>
              </a:rPr>
              <a:t>AIMS</a:t>
            </a:r>
          </a:p>
          <a:p>
            <a:pPr marL="361875" lvl="1" indent="-361875" defTabSz="457106" eaLnBrk="1" hangingPunct="1"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Tx/>
              <a:buChar char="•"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To verify whether Silver Code predicts application of PCI during ACS</a:t>
            </a:r>
          </a:p>
          <a:p>
            <a:pPr marL="361875" lvl="1" indent="-361875" defTabSz="457106" eaLnBrk="1" hangingPunct="1"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Tx/>
              <a:buChar char="•"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To assess whether, within Silver Code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classes,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application of PCI improves survival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533400" y="1341441"/>
            <a:ext cx="8585202" cy="248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defTabSz="828503" eaLnBrk="1" hangingPunct="1">
              <a:spcBef>
                <a:spcPct val="20000"/>
              </a:spcBef>
            </a:pPr>
            <a:r>
              <a:rPr lang="en-US" sz="2400" b="1" dirty="0">
                <a:solidFill>
                  <a:srgbClr val="E03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charset="0"/>
              </a:rPr>
              <a:t>BACKGROUND</a:t>
            </a:r>
            <a:endParaRPr lang="en-US" sz="2400" dirty="0">
              <a:solidFill>
                <a:srgbClr val="E030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  <a:cs typeface="Arial" charset="0"/>
            </a:endParaRPr>
          </a:p>
          <a:p>
            <a:pPr marL="365049" lvl="1" indent="-284105" defTabSz="828503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Incidence of, and fatality from, ACS increase markedly with advancing age</a:t>
            </a:r>
          </a:p>
          <a:p>
            <a:pPr marL="365049" lvl="1" indent="-284105" defTabSz="828503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Percutaneous coronary intervention (PCI) is recommended as the first-line treatment of ACS irrespective of age, but is systematically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underused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in older, frail individuals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13901" y="6452265"/>
            <a:ext cx="4526945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20" tIns="45711" rIns="91420" bIns="45711" rtlCol="0">
            <a:spAutoFit/>
          </a:bodyPr>
          <a:lstStyle/>
          <a:p>
            <a:pPr defTabSz="91421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</a:rPr>
              <a:t>Heart 2014; 0:1–6. doi:10.1136/heartjnl-2013-305445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641475" y="31534"/>
            <a:ext cx="5861050" cy="251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5"/>
          <p:cNvGrpSpPr/>
          <p:nvPr/>
        </p:nvGrpSpPr>
        <p:grpSpPr>
          <a:xfrm>
            <a:off x="204949" y="1132915"/>
            <a:ext cx="4476976" cy="4829720"/>
            <a:chOff x="204949" y="1132915"/>
            <a:chExt cx="4476976" cy="4829720"/>
          </a:xfrm>
        </p:grpSpPr>
        <p:pic>
          <p:nvPicPr>
            <p:cNvPr id="270339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 l="6771" r="7461" b="5655"/>
            <a:stretch>
              <a:fillRect/>
            </a:stretch>
          </p:blipFill>
          <p:spPr bwMode="auto">
            <a:xfrm>
              <a:off x="204949" y="2683243"/>
              <a:ext cx="4476976" cy="327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nettore 1 8"/>
            <p:cNvCxnSpPr/>
            <p:nvPr/>
          </p:nvCxnSpPr>
          <p:spPr>
            <a:xfrm>
              <a:off x="1075334" y="1148130"/>
              <a:ext cx="2911450" cy="0"/>
            </a:xfrm>
            <a:prstGeom prst="line">
              <a:avLst/>
            </a:prstGeom>
            <a:ln w="444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1078607" y="1132915"/>
              <a:ext cx="0" cy="1340069"/>
            </a:xfrm>
            <a:prstGeom prst="straightConnector1">
              <a:avLst/>
            </a:prstGeom>
            <a:ln w="444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2"/>
          <p:cNvGrpSpPr/>
          <p:nvPr/>
        </p:nvGrpSpPr>
        <p:grpSpPr>
          <a:xfrm>
            <a:off x="4416690" y="1132915"/>
            <a:ext cx="4494363" cy="4791317"/>
            <a:chOff x="4416688" y="1132915"/>
            <a:chExt cx="4494363" cy="4791317"/>
          </a:xfrm>
        </p:grpSpPr>
        <p:pic>
          <p:nvPicPr>
            <p:cNvPr id="270340" name="Picture 4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10000"/>
            </a:blip>
            <a:srcRect l="4198" r="10784" b="5411"/>
            <a:stretch>
              <a:fillRect/>
            </a:stretch>
          </p:blipFill>
          <p:spPr bwMode="auto">
            <a:xfrm>
              <a:off x="4978438" y="2762055"/>
              <a:ext cx="3932613" cy="316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Connettore 1 18"/>
            <p:cNvCxnSpPr/>
            <p:nvPr/>
          </p:nvCxnSpPr>
          <p:spPr>
            <a:xfrm flipH="1">
              <a:off x="4416688" y="1148130"/>
              <a:ext cx="2911450" cy="0"/>
            </a:xfrm>
            <a:prstGeom prst="line">
              <a:avLst/>
            </a:prstGeom>
            <a:ln w="4445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flipH="1">
              <a:off x="7324865" y="1132915"/>
              <a:ext cx="0" cy="1340069"/>
            </a:xfrm>
            <a:prstGeom prst="straightConnector1">
              <a:avLst/>
            </a:prstGeom>
            <a:ln w="44450">
              <a:solidFill>
                <a:srgbClr val="66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313901" y="6452265"/>
            <a:ext cx="452694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FFFFFF"/>
                </a:solidFill>
              </a:rPr>
              <a:t>Heart 2014; 0:1–6. doi:10.1136/heartjnl-2013-305445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3"/>
          <p:cNvPicPr>
            <a:picLocks noChangeAspect="1"/>
          </p:cNvPicPr>
          <p:nvPr/>
        </p:nvPicPr>
        <p:blipFill>
          <a:blip r:embed="rId2" cstate="print"/>
          <a:srcRect t="21619" b="54610"/>
          <a:stretch>
            <a:fillRect/>
          </a:stretch>
        </p:blipFill>
        <p:spPr bwMode="auto">
          <a:xfrm>
            <a:off x="603250" y="1082703"/>
            <a:ext cx="76914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386010" y="2608693"/>
            <a:ext cx="8371980" cy="1685059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20" tIns="45711" rIns="91420" bIns="4571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it-IT" sz="2400" dirty="0" smtClean="0">
                <a:solidFill>
                  <a:schemeClr val="tx1"/>
                </a:solidFill>
              </a:rPr>
              <a:t>Conclusions. 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Prior functional status </a:t>
            </a:r>
            <a:r>
              <a:rPr lang="en-US" altLang="it-IT" sz="2400" dirty="0" smtClean="0">
                <a:solidFill>
                  <a:schemeClr val="tx1"/>
                </a:solidFill>
              </a:rPr>
              <a:t>and 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comorbidity</a:t>
            </a:r>
            <a:r>
              <a:rPr lang="en-US" altLang="it-IT" sz="2400" dirty="0" smtClean="0">
                <a:solidFill>
                  <a:schemeClr val="tx1"/>
                </a:solidFill>
              </a:rPr>
              <a:t> … can help us to make the right decision of 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admitting or refusing</a:t>
            </a:r>
            <a:r>
              <a:rPr lang="en-US" altLang="it-IT" sz="2400" dirty="0" smtClean="0">
                <a:solidFill>
                  <a:schemeClr val="tx1"/>
                </a:solidFill>
              </a:rPr>
              <a:t> to ICU patients older than 75 yrs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2644" name="Rettangolo 2"/>
          <p:cNvSpPr>
            <a:spLocks noChangeArrowheads="1"/>
          </p:cNvSpPr>
          <p:nvPr/>
        </p:nvSpPr>
        <p:spPr bwMode="auto">
          <a:xfrm>
            <a:off x="2317750" y="1829934"/>
            <a:ext cx="4228874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r>
              <a:rPr lang="it-IT" altLang="it-IT" sz="1400" dirty="0" err="1">
                <a:solidFill>
                  <a:schemeClr val="tx1"/>
                </a:solidFill>
              </a:rPr>
              <a:t>Pintado</a:t>
            </a:r>
            <a:r>
              <a:rPr lang="it-IT" altLang="it-IT" sz="1400" dirty="0">
                <a:solidFill>
                  <a:schemeClr val="tx1"/>
                </a:solidFill>
              </a:rPr>
              <a:t> </a:t>
            </a:r>
            <a:r>
              <a:rPr lang="it-IT" altLang="it-IT" sz="1400" dirty="0" err="1">
                <a:solidFill>
                  <a:schemeClr val="tx1"/>
                </a:solidFill>
              </a:rPr>
              <a:t>MC</a:t>
            </a:r>
            <a:r>
              <a:rPr lang="it-IT" altLang="it-IT" sz="1400" dirty="0">
                <a:solidFill>
                  <a:schemeClr val="tx1"/>
                </a:solidFill>
              </a:rPr>
              <a:t> et al The </a:t>
            </a:r>
            <a:r>
              <a:rPr lang="it-IT" altLang="it-IT" sz="1400" dirty="0" err="1">
                <a:solidFill>
                  <a:schemeClr val="tx1"/>
                </a:solidFill>
              </a:rPr>
              <a:t>Scientific</a:t>
            </a:r>
            <a:r>
              <a:rPr lang="it-IT" altLang="it-IT" sz="1400" dirty="0">
                <a:solidFill>
                  <a:schemeClr val="tx1"/>
                </a:solidFill>
              </a:rPr>
              <a:t> World Journal 2013</a:t>
            </a:r>
          </a:p>
        </p:txBody>
      </p:sp>
      <p:sp>
        <p:nvSpPr>
          <p:cNvPr id="112648" name="CasellaDiTesto 3"/>
          <p:cNvSpPr txBox="1">
            <a:spLocks noChangeArrowheads="1"/>
          </p:cNvSpPr>
          <p:nvPr/>
        </p:nvSpPr>
        <p:spPr bwMode="auto">
          <a:xfrm>
            <a:off x="2027238" y="5709354"/>
            <a:ext cx="5089525" cy="6463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91420" tIns="45711" rIns="91420" bIns="45711">
            <a:spAutoFit/>
          </a:bodyPr>
          <a:lstStyle/>
          <a:p>
            <a:pPr algn="ctr"/>
            <a:r>
              <a:rPr lang="it-IT" altLang="it-IT" sz="3600" b="1" dirty="0" smtClean="0">
                <a:latin typeface="Calibri" pitchFamily="34" charset="0"/>
              </a:rPr>
              <a:t>Ma chi, deve decidere?</a:t>
            </a:r>
            <a:endParaRPr lang="it-IT" altLang="it-IT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08515" y="2861468"/>
            <a:ext cx="4090987" cy="1978554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marL="457106" indent="-457106">
              <a:buFont typeface="Arial" panose="020B0604020202020204" pitchFamily="34" charset="0"/>
              <a:buChar char="•"/>
              <a:defRPr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Sarcopenia</a:t>
            </a:r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Delirium </a:t>
            </a:r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Stress emozionale</a:t>
            </a:r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endParaRPr lang="it-IT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endParaRPr lang="it-IT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026" y="204958"/>
            <a:ext cx="8769350" cy="952500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I geriatri, gli specialisti di complessità e fragilità:</a:t>
            </a:r>
            <a:b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dirty="0" smtClean="0"/>
              <a:t>la Geriatria non è per i deboli di cuore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67590" name="Picture 2" descr="Venini Cappellin Napoleone Martinuzzi vase 1925 Murano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77" y="2371303"/>
            <a:ext cx="32702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396877" y="5489155"/>
            <a:ext cx="2695575" cy="461963"/>
          </a:xfrm>
          <a:prstGeom prst="rect">
            <a:avLst/>
          </a:prstGeom>
        </p:spPr>
        <p:txBody>
          <a:bodyPr lIns="91420" tIns="45711" rIns="91420" bIns="45711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1"/>
                </a:solidFill>
              </a:rPr>
              <a:t>Napoleone </a:t>
            </a:r>
            <a:r>
              <a:rPr lang="it-IT" dirty="0" err="1">
                <a:solidFill>
                  <a:schemeClr val="tx1"/>
                </a:solidFill>
              </a:rPr>
              <a:t>Martinuzzi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it-IT" dirty="0">
                <a:solidFill>
                  <a:schemeClr val="tx1"/>
                </a:solidFill>
              </a:rPr>
              <a:t>(Murano, 1892 – Venezia, 1977)</a:t>
            </a:r>
          </a:p>
        </p:txBody>
      </p:sp>
      <p:pic>
        <p:nvPicPr>
          <p:cNvPr id="11" name="Picture 2" descr="https://encrypted-tbn2.gstatic.com/images?q=tbn:ANd9GcTnoZHjoxnTRnK8s9-OHbSHv00ztKyJqlSp4Eow2ARj0zMQtH79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827" y="2484343"/>
            <a:ext cx="42814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5256876" y="1749331"/>
            <a:ext cx="2651390" cy="584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Fragilità in ICU</a:t>
            </a:r>
            <a:endParaRPr lang="it-IT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6607" y="2"/>
            <a:ext cx="8810786" cy="1384976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r>
              <a:rPr lang="en-US" sz="2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Older patients in ICU - Lesson learned from </a:t>
            </a:r>
            <a:r>
              <a:rPr lang="en-US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narrative medicine</a:t>
            </a:r>
          </a:p>
          <a:p>
            <a:pPr algn="ctr" defTabSz="761842">
              <a:defRPr/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(the case of Paolo C. March 23, 2011)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62819" y="2178727"/>
            <a:ext cx="7218362" cy="4541837"/>
            <a:chOff x="555" y="1431"/>
            <a:chExt cx="4547" cy="2861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55" y="1431"/>
              <a:ext cx="4547" cy="2861"/>
              <a:chOff x="420" y="932"/>
              <a:chExt cx="4547" cy="2861"/>
            </a:xfrm>
          </p:grpSpPr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0" y="932"/>
                <a:ext cx="4547" cy="2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2590" y="2205"/>
                <a:ext cx="544" cy="13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sz="1800" dirty="0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517" y="2378"/>
              <a:ext cx="1134" cy="1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it-IT" sz="1800" dirty="0" smtClean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3967508" y="1572730"/>
            <a:ext cx="1208984" cy="58477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 eaLnBrk="1" hangingPunct="1"/>
            <a:r>
              <a:rPr lang="it-IT" sz="3200" b="1" dirty="0" smtClean="0">
                <a:solidFill>
                  <a:srgbClr val="0040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Age?</a:t>
            </a:r>
            <a:endParaRPr lang="it-IT" sz="3200" b="1" dirty="0">
              <a:solidFill>
                <a:srgbClr val="0040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602369" y="5592981"/>
            <a:ext cx="3384550" cy="7207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eaLnBrk="1" hangingPunct="1">
              <a:defRPr/>
            </a:pPr>
            <a:endParaRPr lang="it-IT" sz="1800" dirty="0">
              <a:solidFill>
                <a:prstClr val="white"/>
              </a:solidFill>
            </a:endParaRP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1008922" y="3527442"/>
            <a:ext cx="7126161" cy="108462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0" tIns="45711" rIns="91420" bIns="45711" anchor="ctr">
            <a:norm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rgbClr val="FFFFFF"/>
                </a:solidFill>
              </a:rPr>
              <a:t> 100 years and.. 35 days !!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250825" y="1212354"/>
            <a:ext cx="8713788" cy="5645645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406C"/>
                </a:solidFill>
              </a:rPr>
              <a:t>Hypertension treated with ACE-inhibitors, </a:t>
            </a:r>
            <a:r>
              <a:rPr lang="en-US" sz="2800" b="1" dirty="0" smtClean="0">
                <a:solidFill>
                  <a:srgbClr val="00406C"/>
                </a:solidFill>
                <a:latin typeface="Symbol" pitchFamily="18" charset="2"/>
              </a:rPr>
              <a:t>b</a:t>
            </a:r>
            <a:r>
              <a:rPr lang="en-US" sz="2800" b="1" dirty="0" smtClean="0">
                <a:solidFill>
                  <a:srgbClr val="00406C"/>
                </a:solidFill>
              </a:rPr>
              <a:t>-blockers and Ca-antagonists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406C"/>
                </a:solidFill>
              </a:rPr>
              <a:t>Moderate-severe CKD (1.6-1.8 mg/dL; eGFR 35 ml/min/1.73m</a:t>
            </a:r>
            <a:r>
              <a:rPr lang="en-US" sz="2800" b="1" baseline="30000" dirty="0" smtClean="0">
                <a:solidFill>
                  <a:srgbClr val="00406C"/>
                </a:solidFill>
              </a:rPr>
              <a:t>2</a:t>
            </a:r>
            <a:r>
              <a:rPr lang="en-US" sz="2800" b="1" dirty="0" smtClean="0">
                <a:solidFill>
                  <a:srgbClr val="00406C"/>
                </a:solidFill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406C"/>
                </a:solidFill>
              </a:rPr>
              <a:t>10 years before endoscopic surgery for bladder papilloma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406C"/>
                </a:solidFill>
              </a:rPr>
              <a:t>8 years before surgery for malignant melanoma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406C"/>
                </a:solidFill>
              </a:rPr>
              <a:t>2 years before ACS treated conservatively. Moderate LV systolic dysfunction (LVEF 35%). NYHA class II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406C"/>
                </a:solidFill>
              </a:rPr>
              <a:t>Cognitively intact and independent in </a:t>
            </a:r>
            <a:r>
              <a:rPr lang="en-US" sz="2800" b="1" dirty="0" err="1" smtClean="0">
                <a:solidFill>
                  <a:srgbClr val="00406C"/>
                </a:solidFill>
              </a:rPr>
              <a:t>ADL</a:t>
            </a:r>
            <a:r>
              <a:rPr lang="en-US" sz="2800" b="1" dirty="0" smtClean="0">
                <a:solidFill>
                  <a:srgbClr val="00406C"/>
                </a:solidFill>
              </a:rPr>
              <a:t>; participates in a rich familiar and social network: </a:t>
            </a:r>
            <a:r>
              <a:rPr lang="en-US" sz="2800" b="1" dirty="0" smtClean="0">
                <a:solidFill>
                  <a:srgbClr val="FF0000"/>
                </a:solidFill>
              </a:rPr>
              <a:t>NOT frail !</a:t>
            </a:r>
          </a:p>
          <a:p>
            <a:pPr eaLnBrk="1" hangingPunct="1"/>
            <a:endParaRPr lang="en-US" sz="2800" b="1" dirty="0" smtClean="0">
              <a:solidFill>
                <a:srgbClr val="00406C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3216" y="2"/>
            <a:ext cx="8477573" cy="1169533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Past clinical history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19626" y="5202619"/>
            <a:ext cx="1202573" cy="52322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but 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510" r="3301" b="3852"/>
          <a:stretch>
            <a:fillRect/>
          </a:stretch>
        </p:blipFill>
        <p:spPr bwMode="auto">
          <a:xfrm>
            <a:off x="5110509" y="1"/>
            <a:ext cx="4012232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b="34015"/>
          <a:stretch>
            <a:fillRect/>
          </a:stretch>
        </p:blipFill>
        <p:spPr bwMode="auto">
          <a:xfrm>
            <a:off x="25922" y="0"/>
            <a:ext cx="4918042" cy="213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5502" y="3704723"/>
            <a:ext cx="5532923" cy="231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256677" y="2864196"/>
            <a:ext cx="25506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500" b="1" i="1" dirty="0" smtClean="0">
                <a:solidFill>
                  <a:srgbClr val="000000"/>
                </a:solidFill>
                <a:cs typeface="+mn-cs"/>
              </a:rPr>
              <a:t>Given the current standard of care of older patients, </a:t>
            </a:r>
            <a:r>
              <a:rPr lang="en-US" sz="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 am concerned </a:t>
            </a:r>
            <a:r>
              <a:rPr lang="en-US" sz="1500" b="1" i="1" dirty="0" smtClean="0">
                <a:solidFill>
                  <a:srgbClr val="000000"/>
                </a:solidFill>
                <a:cs typeface="+mn-cs"/>
              </a:rPr>
              <a:t>about how I will be treated by the healthcare system when I am older.</a:t>
            </a:r>
            <a:endParaRPr lang="en-US" sz="1500" b="1" i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20620" y="6200120"/>
            <a:ext cx="729915" cy="400110"/>
          </a:xfrm>
          <a:prstGeom prst="rect">
            <a:avLst/>
          </a:prstGeom>
          <a:solidFill>
            <a:srgbClr val="00406C"/>
          </a:solidFill>
          <a:ln w="28575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Yes</a:t>
            </a: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27459" y="6202352"/>
            <a:ext cx="657726" cy="400110"/>
          </a:xfrm>
          <a:prstGeom prst="rect">
            <a:avLst/>
          </a:prstGeom>
          <a:solidFill>
            <a:srgbClr val="1681B6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No</a:t>
            </a: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62110" y="6200120"/>
            <a:ext cx="1698446" cy="400110"/>
          </a:xfrm>
          <a:prstGeom prst="rect">
            <a:avLst/>
          </a:prstGeom>
          <a:solidFill>
            <a:srgbClr val="6AEEFC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b="1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Don’t know</a:t>
            </a:r>
            <a:endParaRPr lang="en-US" sz="2000" b="1">
              <a:solidFill>
                <a:srgbClr val="000000">
                  <a:lumMod val="65000"/>
                  <a:lumOff val="3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975813" y="2864196"/>
            <a:ext cx="25506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500" b="1" i="1" dirty="0" smtClean="0">
                <a:solidFill>
                  <a:srgbClr val="000000"/>
                </a:solidFill>
                <a:cs typeface="+mn-cs"/>
              </a:rPr>
              <a:t>Older patients in my country’s healthcare system are </a:t>
            </a:r>
            <a:r>
              <a:rPr lang="en-US" sz="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less likely</a:t>
            </a:r>
            <a:r>
              <a:rPr lang="en-US" sz="1500" b="1" i="1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en-US" sz="1500" b="1" i="1" dirty="0" smtClean="0">
                <a:solidFill>
                  <a:srgbClr val="000000"/>
                </a:solidFill>
                <a:cs typeface="+mn-cs"/>
              </a:rPr>
              <a:t>to have their complaints given full attention than younger ones.</a:t>
            </a:r>
            <a:endParaRPr lang="en-US" sz="1500" b="1" i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09826" y="2333218"/>
            <a:ext cx="23901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185738" indent="-185738" algn="ctr" eaLnBrk="1" hangingPunct="1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+mn-cs"/>
              </a:rPr>
              <a:t>1113 MDs surveyed</a:t>
            </a:r>
            <a:endParaRPr lang="en-US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727452" y="625121"/>
            <a:ext cx="1968534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i="1" dirty="0" smtClean="0">
                <a:solidFill>
                  <a:srgbClr val="FFFFFF"/>
                </a:solidFill>
                <a:cs typeface="+mn-cs"/>
              </a:rPr>
              <a:t>Posted 4 Jan 2012</a:t>
            </a:r>
            <a:endParaRPr lang="en-US" sz="1600" b="1" i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587844" y="1772473"/>
            <a:ext cx="2384156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i="1" dirty="0" smtClean="0">
                <a:solidFill>
                  <a:srgbClr val="FFFFFF"/>
                </a:solidFill>
                <a:cs typeface="+mn-cs"/>
              </a:rPr>
              <a:t>Published 6 Jan 2012</a:t>
            </a:r>
            <a:endParaRPr lang="en-US" sz="1600" b="1" i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599307" y="2924017"/>
            <a:ext cx="3389173" cy="2657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ts val="2500"/>
              </a:lnSpc>
            </a:pPr>
            <a:r>
              <a:rPr lang="en-US" sz="1800" b="1" dirty="0">
                <a:solidFill>
                  <a:srgbClr val="000000"/>
                </a:solidFill>
                <a:cs typeface="+mn-cs"/>
              </a:rPr>
              <a:t>Show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ageism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1800" b="1" dirty="0">
                <a:solidFill>
                  <a:srgbClr val="000000"/>
                </a:solidFill>
                <a:cs typeface="+mn-cs"/>
              </a:rPr>
              <a:t>the door</a:t>
            </a:r>
            <a:r>
              <a:rPr lang="en-US" sz="1800" b="1" dirty="0" smtClean="0">
                <a:solidFill>
                  <a:srgbClr val="000000"/>
                </a:solidFill>
                <a:cs typeface="+mn-cs"/>
              </a:rPr>
              <a:t>. </a:t>
            </a:r>
            <a:r>
              <a:rPr lang="en-US" sz="1800" dirty="0" smtClean="0">
                <a:solidFill>
                  <a:srgbClr val="000000"/>
                </a:solidFill>
                <a:cs typeface="+mn-cs"/>
              </a:rPr>
              <a:t> …survey </a:t>
            </a:r>
            <a:r>
              <a:rPr lang="en-US" sz="1800" dirty="0">
                <a:solidFill>
                  <a:srgbClr val="000000"/>
                </a:solidFill>
                <a:cs typeface="+mn-cs"/>
              </a:rPr>
              <a:t>respondents believe that negative attitudes towards </a:t>
            </a:r>
            <a:r>
              <a:rPr lang="en-US" sz="1800" dirty="0" smtClean="0">
                <a:solidFill>
                  <a:srgbClr val="000000"/>
                </a:solidFill>
                <a:cs typeface="+mn-cs"/>
              </a:rPr>
              <a:t>older people </a:t>
            </a:r>
            <a:r>
              <a:rPr lang="en-US" sz="1800" dirty="0">
                <a:solidFill>
                  <a:srgbClr val="000000"/>
                </a:solidFill>
                <a:cs typeface="+mn-cs"/>
              </a:rPr>
              <a:t>constitute the leading barrier to the provision of better </a:t>
            </a:r>
            <a:r>
              <a:rPr lang="en-US" sz="1800" dirty="0" smtClean="0">
                <a:solidFill>
                  <a:srgbClr val="000000"/>
                </a:solidFill>
                <a:cs typeface="+mn-cs"/>
              </a:rPr>
              <a:t>care … 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ageism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1800" dirty="0">
                <a:solidFill>
                  <a:srgbClr val="000000"/>
                </a:solidFill>
                <a:cs typeface="+mn-cs"/>
              </a:rPr>
              <a:t>is a “</a:t>
            </a:r>
            <a:r>
              <a:rPr lang="en-US" sz="1800" dirty="0" smtClean="0">
                <a:solidFill>
                  <a:srgbClr val="000000"/>
                </a:solidFill>
                <a:cs typeface="+mn-cs"/>
              </a:rPr>
              <a:t>huge problem” across Europe…</a:t>
            </a:r>
            <a:endParaRPr lang="en-US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053166" y="2665706"/>
            <a:ext cx="2510726" cy="342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it-IT" sz="180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b="1" dirty="0" smtClean="0">
                <a:solidFill>
                  <a:srgbClr val="00406C"/>
                </a:solidFill>
              </a:rPr>
              <a:t>March 20, 2011: exertional dyspnea, progressing to dyspnea at rest over 48 hours</a:t>
            </a:r>
          </a:p>
          <a:p>
            <a:pPr eaLnBrk="1" hangingPunct="1">
              <a:spcBef>
                <a:spcPts val="2400"/>
              </a:spcBef>
            </a:pPr>
            <a:r>
              <a:rPr lang="en-US" b="1" dirty="0" smtClean="0">
                <a:solidFill>
                  <a:srgbClr val="00406C"/>
                </a:solidFill>
              </a:rPr>
              <a:t>March 23, 2011: pulmonary edema and </a:t>
            </a:r>
            <a:r>
              <a:rPr lang="en-US" b="1" dirty="0" err="1" smtClean="0">
                <a:solidFill>
                  <a:srgbClr val="00406C"/>
                </a:solidFill>
              </a:rPr>
              <a:t>anuria</a:t>
            </a:r>
            <a:endParaRPr lang="en-US" b="1" dirty="0" smtClean="0">
              <a:solidFill>
                <a:srgbClr val="00406C"/>
              </a:solidFill>
            </a:endParaRPr>
          </a:p>
          <a:p>
            <a:pPr eaLnBrk="1" hangingPunct="1">
              <a:spcBef>
                <a:spcPts val="2400"/>
              </a:spcBef>
            </a:pPr>
            <a:r>
              <a:rPr lang="en-US" b="1" dirty="0" smtClean="0">
                <a:solidFill>
                  <a:srgbClr val="00406C"/>
                </a:solidFill>
              </a:rPr>
              <a:t>Addressed by GP to the Geriatric ICU at </a:t>
            </a:r>
            <a:r>
              <a:rPr lang="en-US" b="1" dirty="0" err="1" smtClean="0">
                <a:solidFill>
                  <a:srgbClr val="00406C"/>
                </a:solidFill>
              </a:rPr>
              <a:t>Azienda</a:t>
            </a:r>
            <a:r>
              <a:rPr lang="en-US" b="1" dirty="0" smtClean="0">
                <a:solidFill>
                  <a:srgbClr val="00406C"/>
                </a:solidFill>
              </a:rPr>
              <a:t> Ospedaliero-Universitaria Careggi, Florence, Italy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3216" y="2"/>
            <a:ext cx="8477573" cy="1169533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Present clinical history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406C"/>
                </a:solidFill>
              </a:rPr>
              <a:t>ABP 100/60 mmHg, HR 120 b/min</a:t>
            </a:r>
          </a:p>
          <a:p>
            <a:pPr eaLnBrk="1" hangingPunct="1"/>
            <a:r>
              <a:rPr lang="en-US" b="1" dirty="0" smtClean="0">
                <a:solidFill>
                  <a:srgbClr val="00406C"/>
                </a:solidFill>
              </a:rPr>
              <a:t>Cardiac auscultation: 3/6 Levine systolic murmur at apex</a:t>
            </a:r>
          </a:p>
          <a:p>
            <a:pPr eaLnBrk="1" hangingPunct="1"/>
            <a:r>
              <a:rPr lang="en-US" b="1" dirty="0" smtClean="0">
                <a:solidFill>
                  <a:srgbClr val="00406C"/>
                </a:solidFill>
              </a:rPr>
              <a:t>Thoracic auscultation:  </a:t>
            </a:r>
            <a:r>
              <a:rPr lang="en-US" b="1" dirty="0" err="1" smtClean="0">
                <a:solidFill>
                  <a:srgbClr val="00406C"/>
                </a:solidFill>
              </a:rPr>
              <a:t>rales</a:t>
            </a:r>
            <a:r>
              <a:rPr lang="en-US" b="1" dirty="0" smtClean="0">
                <a:solidFill>
                  <a:srgbClr val="00406C"/>
                </a:solidFill>
              </a:rPr>
              <a:t> over the whole lung area</a:t>
            </a:r>
          </a:p>
          <a:p>
            <a:pPr eaLnBrk="1" hangingPunct="1"/>
            <a:r>
              <a:rPr lang="en-US" b="1" dirty="0" err="1" smtClean="0">
                <a:solidFill>
                  <a:srgbClr val="00406C"/>
                </a:solidFill>
              </a:rPr>
              <a:t>ECG</a:t>
            </a:r>
            <a:r>
              <a:rPr lang="en-US" b="1" dirty="0" smtClean="0">
                <a:solidFill>
                  <a:srgbClr val="00406C"/>
                </a:solidFill>
              </a:rPr>
              <a:t>: incomplete </a:t>
            </a:r>
            <a:r>
              <a:rPr lang="en-US" b="1" dirty="0" err="1" smtClean="0">
                <a:solidFill>
                  <a:srgbClr val="00406C"/>
                </a:solidFill>
              </a:rPr>
              <a:t>LBB</a:t>
            </a:r>
            <a:r>
              <a:rPr lang="en-US" b="1" dirty="0" smtClean="0">
                <a:solidFill>
                  <a:srgbClr val="00406C"/>
                </a:solidFill>
              </a:rPr>
              <a:t>; ST-segment depression in DI, </a:t>
            </a:r>
            <a:r>
              <a:rPr lang="en-US" b="1" dirty="0" err="1" smtClean="0">
                <a:solidFill>
                  <a:srgbClr val="00406C"/>
                </a:solidFill>
              </a:rPr>
              <a:t>aVL</a:t>
            </a:r>
            <a:r>
              <a:rPr lang="en-US" b="1" dirty="0" smtClean="0">
                <a:solidFill>
                  <a:srgbClr val="00406C"/>
                </a:solidFill>
              </a:rPr>
              <a:t>, V4-V6</a:t>
            </a:r>
          </a:p>
          <a:p>
            <a:pPr eaLnBrk="1" hangingPunct="1"/>
            <a:r>
              <a:rPr lang="en-US" b="1" dirty="0" smtClean="0">
                <a:solidFill>
                  <a:srgbClr val="00406C"/>
                </a:solidFill>
              </a:rPr>
              <a:t>Echocardiogram: LVEF 25%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33216" y="2"/>
            <a:ext cx="8477573" cy="1169533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Hospital admission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egnaposto contenuto 2"/>
          <p:cNvSpPr>
            <a:spLocks noGrp="1"/>
          </p:cNvSpPr>
          <p:nvPr>
            <p:ph idx="1"/>
          </p:nvPr>
        </p:nvSpPr>
        <p:spPr>
          <a:xfrm>
            <a:off x="357190" y="1782763"/>
            <a:ext cx="4143375" cy="4525962"/>
          </a:xfrm>
        </p:spPr>
        <p:txBody>
          <a:bodyPr/>
          <a:lstStyle/>
          <a:p>
            <a:pPr eaLnBrk="1" hangingPunct="1"/>
            <a:endParaRPr lang="en-US" sz="2200" b="1" dirty="0" smtClean="0">
              <a:solidFill>
                <a:srgbClr val="00406C"/>
              </a:solidFill>
            </a:endParaRPr>
          </a:p>
          <a:p>
            <a:pPr eaLnBrk="1" hangingPunct="1"/>
            <a:r>
              <a:rPr lang="en-US" sz="2400" b="1" dirty="0" err="1" smtClean="0">
                <a:solidFill>
                  <a:srgbClr val="00406C"/>
                </a:solidFill>
              </a:rPr>
              <a:t>TnI</a:t>
            </a:r>
            <a:r>
              <a:rPr lang="en-US" sz="2400" b="1" dirty="0" smtClean="0">
                <a:solidFill>
                  <a:srgbClr val="00406C"/>
                </a:solidFill>
              </a:rPr>
              <a:t> 42 </a:t>
            </a:r>
            <a:r>
              <a:rPr lang="en-US" sz="2400" b="1" dirty="0" err="1" smtClean="0">
                <a:solidFill>
                  <a:srgbClr val="00406C"/>
                </a:solidFill>
              </a:rPr>
              <a:t>ng</a:t>
            </a:r>
            <a:r>
              <a:rPr lang="en-US" sz="2400" b="1" dirty="0" smtClean="0">
                <a:solidFill>
                  <a:srgbClr val="00406C"/>
                </a:solidFill>
              </a:rPr>
              <a:t>/ml</a:t>
            </a:r>
          </a:p>
          <a:p>
            <a:pPr eaLnBrk="1" hangingPunct="1"/>
            <a:r>
              <a:rPr lang="en-US" sz="2400" b="1" dirty="0" err="1" smtClean="0">
                <a:solidFill>
                  <a:srgbClr val="00406C"/>
                </a:solidFill>
              </a:rPr>
              <a:t>CKMb</a:t>
            </a:r>
            <a:r>
              <a:rPr lang="en-US" sz="2400" b="1" dirty="0" smtClean="0">
                <a:solidFill>
                  <a:srgbClr val="00406C"/>
                </a:solidFill>
              </a:rPr>
              <a:t> 134 </a:t>
            </a:r>
            <a:r>
              <a:rPr lang="en-US" sz="2400" b="1" dirty="0" err="1" smtClean="0">
                <a:solidFill>
                  <a:srgbClr val="00406C"/>
                </a:solidFill>
              </a:rPr>
              <a:t>ng</a:t>
            </a:r>
            <a:r>
              <a:rPr lang="en-US" sz="2400" b="1" dirty="0" smtClean="0">
                <a:solidFill>
                  <a:srgbClr val="00406C"/>
                </a:solidFill>
              </a:rPr>
              <a:t>/ml</a:t>
            </a:r>
          </a:p>
          <a:p>
            <a:pPr eaLnBrk="1" hangingPunct="1"/>
            <a:r>
              <a:rPr lang="en-US" sz="2400" b="1" dirty="0" smtClean="0">
                <a:solidFill>
                  <a:srgbClr val="00406C"/>
                </a:solidFill>
              </a:rPr>
              <a:t>Creatinine 2.38 mg/dl</a:t>
            </a:r>
          </a:p>
          <a:p>
            <a:pPr eaLnBrk="1" hangingPunct="1">
              <a:buFont typeface="Arial" charset="0"/>
              <a:buNone/>
            </a:pPr>
            <a:r>
              <a:rPr lang="en-US" sz="2400" b="1" dirty="0" smtClean="0">
                <a:solidFill>
                  <a:srgbClr val="00406C"/>
                </a:solidFill>
              </a:rPr>
              <a:t>	(</a:t>
            </a:r>
            <a:r>
              <a:rPr lang="en-US" sz="2400" b="1" dirty="0" err="1" smtClean="0">
                <a:solidFill>
                  <a:srgbClr val="00406C"/>
                </a:solidFill>
              </a:rPr>
              <a:t>GFR</a:t>
            </a:r>
            <a:r>
              <a:rPr lang="en-US" sz="2400" b="1" dirty="0" smtClean="0">
                <a:solidFill>
                  <a:srgbClr val="00406C"/>
                </a:solidFill>
              </a:rPr>
              <a:t> 20 ml/min/1.73m</a:t>
            </a:r>
            <a:r>
              <a:rPr lang="en-US" sz="2400" b="1" baseline="30000" dirty="0" smtClean="0">
                <a:solidFill>
                  <a:srgbClr val="00406C"/>
                </a:solidFill>
              </a:rPr>
              <a:t>2</a:t>
            </a:r>
            <a:r>
              <a:rPr lang="en-US" sz="2400" b="1" dirty="0" smtClean="0">
                <a:solidFill>
                  <a:srgbClr val="00406C"/>
                </a:solidFill>
              </a:rPr>
              <a:t>)</a:t>
            </a:r>
          </a:p>
          <a:p>
            <a:pPr eaLnBrk="1" hangingPunct="1"/>
            <a:r>
              <a:rPr lang="en-US" sz="2400" b="1" dirty="0" smtClean="0">
                <a:solidFill>
                  <a:srgbClr val="00406C"/>
                </a:solidFill>
              </a:rPr>
              <a:t>K+ 6.7 </a:t>
            </a:r>
            <a:r>
              <a:rPr lang="en-US" sz="2400" b="1" dirty="0" err="1" smtClean="0">
                <a:solidFill>
                  <a:srgbClr val="00406C"/>
                </a:solidFill>
              </a:rPr>
              <a:t>mEq</a:t>
            </a:r>
            <a:r>
              <a:rPr lang="en-US" sz="2400" b="1" dirty="0" smtClean="0">
                <a:solidFill>
                  <a:srgbClr val="00406C"/>
                </a:solidFill>
              </a:rPr>
              <a:t>/l</a:t>
            </a:r>
          </a:p>
          <a:p>
            <a:pPr eaLnBrk="1" hangingPunct="1"/>
            <a:r>
              <a:rPr lang="en-US" sz="24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Arterial pH 7.37, O</a:t>
            </a:r>
            <a:r>
              <a:rPr lang="en-US" sz="2400" b="1" baseline="-25000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4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Sat 85% (FIO</a:t>
            </a:r>
            <a:r>
              <a:rPr lang="en-US" sz="2400" b="1" baseline="-25000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4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 50%), lactate 4.3 mmol/L, BE -9 mmol/L</a:t>
            </a:r>
          </a:p>
          <a:p>
            <a:pPr eaLnBrk="1" hangingPunct="1"/>
            <a:endParaRPr lang="en-US" sz="2400" b="1" dirty="0" smtClean="0">
              <a:solidFill>
                <a:srgbClr val="00406C"/>
              </a:solidFill>
            </a:endParaRPr>
          </a:p>
          <a:p>
            <a:pPr eaLnBrk="1" hangingPunct="1"/>
            <a:endParaRPr lang="en-US" sz="2200" b="1" dirty="0" smtClean="0">
              <a:solidFill>
                <a:srgbClr val="00406C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85813" y="1643063"/>
            <a:ext cx="2273300" cy="461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0" tIns="45711" rIns="91420" bIns="4571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prstClr val="white"/>
                </a:solidFill>
              </a:rPr>
              <a:t>23.3.10  h 16.00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86315" y="1614488"/>
            <a:ext cx="4143375" cy="4684712"/>
            <a:chOff x="3015" y="1017"/>
            <a:chExt cx="2610" cy="2951"/>
          </a:xfrm>
        </p:grpSpPr>
        <p:sp>
          <p:nvSpPr>
            <p:cNvPr id="9224" name="Segnaposto contenuto 2"/>
            <p:cNvSpPr txBox="1">
              <a:spLocks/>
            </p:cNvSpPr>
            <p:nvPr/>
          </p:nvSpPr>
          <p:spPr bwMode="auto">
            <a:xfrm>
              <a:off x="3015" y="1117"/>
              <a:ext cx="2610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829" indent="-342829" eaLnBrk="1" hangingPunct="1">
                <a:spcBef>
                  <a:spcPct val="20000"/>
                </a:spcBef>
                <a:buFont typeface="Arial" charset="0"/>
                <a:buChar char="•"/>
              </a:pPr>
              <a:endParaRPr lang="en-US" sz="22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endParaRPr>
            </a:p>
            <a:p>
              <a:pPr marL="342829" indent="-342829" eaLnBrk="1" hangingPunct="1">
                <a:spcBef>
                  <a:spcPct val="20000"/>
                </a:spcBef>
                <a:buFont typeface="Arial" charset="0"/>
                <a:buChar char="•"/>
              </a:pPr>
              <a:r>
                <a:rPr lang="en-US" sz="2400" b="1" dirty="0" err="1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TnI</a:t>
              </a:r>
              <a:r>
                <a:rPr lang="en-US" sz="2400" b="1" dirty="0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 49 </a:t>
              </a:r>
              <a:r>
                <a:rPr lang="en-US" sz="2400" b="1" dirty="0" err="1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ng</a:t>
              </a:r>
              <a:r>
                <a:rPr lang="en-US" sz="2400" b="1" dirty="0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/ml</a:t>
              </a:r>
            </a:p>
            <a:p>
              <a:pPr marL="342829" indent="-342829" eaLnBrk="1" hangingPunct="1">
                <a:spcBef>
                  <a:spcPct val="20000"/>
                </a:spcBef>
                <a:buFont typeface="Arial" charset="0"/>
                <a:buChar char="•"/>
              </a:pPr>
              <a:r>
                <a:rPr lang="en-US" sz="2400" b="1" dirty="0" err="1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CKMb</a:t>
              </a:r>
              <a:r>
                <a:rPr lang="en-US" sz="2400" b="1" dirty="0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 104 </a:t>
              </a:r>
              <a:r>
                <a:rPr lang="en-US" sz="2400" b="1" dirty="0" err="1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ng</a:t>
              </a:r>
              <a:r>
                <a:rPr lang="en-US" sz="2400" b="1" dirty="0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/ml</a:t>
              </a:r>
            </a:p>
            <a:p>
              <a:pPr marL="342829" indent="-342829" eaLnBrk="1" hangingPunct="1">
                <a:spcBef>
                  <a:spcPct val="20000"/>
                </a:spcBef>
                <a:buFont typeface="Arial" charset="0"/>
                <a:buChar char="•"/>
              </a:pPr>
              <a:r>
                <a:rPr lang="en-US" sz="2400" b="1" dirty="0" smtClean="0">
                  <a:solidFill>
                    <a:srgbClr val="00406C"/>
                  </a:solidFill>
                  <a:latin typeface="Calibri" pitchFamily="34" charset="0"/>
                  <a:cs typeface="Arial" charset="0"/>
                </a:rPr>
                <a:t>Creatinine 2.71 mg/dl</a:t>
              </a:r>
            </a:p>
            <a:p>
              <a:pPr marL="342829" indent="-342829" eaLnBrk="1" hangingPunct="1">
                <a:spcBef>
                  <a:spcPct val="20000"/>
                </a:spcBef>
              </a:pPr>
              <a:endParaRPr lang="en-US" sz="24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3375" y="1017"/>
              <a:ext cx="1410" cy="29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prstClr val="white"/>
                  </a:solidFill>
                </a:rPr>
                <a:t>23.3.10  h 18.00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33216" y="2"/>
            <a:ext cx="8477573" cy="1169533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Laboratory exams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4998" t="12222" r="15833" b="7777"/>
          <a:stretch>
            <a:fillRect/>
          </a:stretch>
        </p:blipFill>
        <p:spPr bwMode="auto">
          <a:xfrm>
            <a:off x="2071688" y="1500188"/>
            <a:ext cx="50720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3216" y="2"/>
            <a:ext cx="8477573" cy="1169533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Cath. Lab.: Right coronary artery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 cstate="print"/>
          <a:srcRect l="30734" t="15034" r="11864" b="7050"/>
          <a:stretch>
            <a:fillRect/>
          </a:stretch>
        </p:blipFill>
        <p:spPr bwMode="auto">
          <a:xfrm>
            <a:off x="46040" y="1412877"/>
            <a:ext cx="4525962" cy="4608513"/>
          </a:xfrm>
          <a:prstGeom prst="rect">
            <a:avLst/>
          </a:prstGeom>
          <a:noFill/>
          <a:ln w="9525">
            <a:solidFill>
              <a:srgbClr val="00406C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26042" t="11935" r="16177" b="7768"/>
          <a:stretch>
            <a:fillRect/>
          </a:stretch>
        </p:blipFill>
        <p:spPr bwMode="auto">
          <a:xfrm>
            <a:off x="3059115" y="1884363"/>
            <a:ext cx="4429125" cy="4616450"/>
          </a:xfrm>
          <a:prstGeom prst="rect">
            <a:avLst/>
          </a:prstGeom>
          <a:noFill/>
          <a:ln w="9525">
            <a:solidFill>
              <a:srgbClr val="00406C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4858" t="13020" r="15660" b="7671"/>
          <a:stretch>
            <a:fillRect/>
          </a:stretch>
        </p:blipFill>
        <p:spPr bwMode="auto">
          <a:xfrm>
            <a:off x="4356100" y="2071688"/>
            <a:ext cx="4786313" cy="4786312"/>
          </a:xfrm>
          <a:prstGeom prst="rect">
            <a:avLst/>
          </a:prstGeom>
          <a:noFill/>
          <a:ln w="9525">
            <a:solidFill>
              <a:srgbClr val="00406C"/>
            </a:solidFill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3216" y="2"/>
            <a:ext cx="8477573" cy="1169533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Cath. Lab.: Left coronary artery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41450"/>
            <a:ext cx="8229600" cy="11858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rgbClr val="00406C"/>
                </a:solidFill>
              </a:rPr>
              <a:t>In the cath. lab., a bi-lumen 12F catheter was inserted into the right femoral vein for CVVHDF (24 hours)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1100" b="1" dirty="0" smtClean="0">
              <a:solidFill>
                <a:srgbClr val="00406C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2800" b="1" dirty="0" smtClean="0">
              <a:solidFill>
                <a:srgbClr val="00406C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1100" b="1" dirty="0" smtClean="0">
              <a:solidFill>
                <a:srgbClr val="00406C"/>
              </a:solidFill>
            </a:endParaRPr>
          </a:p>
        </p:txBody>
      </p:sp>
      <p:sp>
        <p:nvSpPr>
          <p:cNvPr id="13316" name="Segnaposto contenuto 2"/>
          <p:cNvSpPr txBox="1">
            <a:spLocks/>
          </p:cNvSpPr>
          <p:nvPr/>
        </p:nvSpPr>
        <p:spPr bwMode="auto">
          <a:xfrm>
            <a:off x="317719" y="3160256"/>
            <a:ext cx="8454325" cy="243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/>
          <a:lstStyle/>
          <a:p>
            <a:pPr marL="342829" indent="-342829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Asymptomatic, ABP 120/60 mmHg; HR 64 b/min</a:t>
            </a:r>
          </a:p>
          <a:p>
            <a:pPr marL="342829" indent="-342829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Good </a:t>
            </a:r>
            <a:r>
              <a:rPr lang="en-US" sz="2800" b="1" dirty="0" err="1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diuresis</a:t>
            </a:r>
            <a:r>
              <a:rPr lang="en-US" sz="28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 (creatinine reduced to 1.8, and stable)</a:t>
            </a:r>
          </a:p>
          <a:p>
            <a:pPr marL="342829" indent="-342829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No complication</a:t>
            </a:r>
          </a:p>
          <a:p>
            <a:pPr marL="342829" indent="-342829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b="1" dirty="0" smtClean="0">
                <a:solidFill>
                  <a:srgbClr val="00406C"/>
                </a:solidFill>
                <a:latin typeface="Calibri" pitchFamily="34" charset="0"/>
                <a:cs typeface="Arial" charset="0"/>
              </a:rPr>
              <a:t>Left ventricular ejection fraction remarkably improved to 45%</a:t>
            </a:r>
          </a:p>
          <a:p>
            <a:pPr marL="342829" indent="-342829" eaLnBrk="1" hangingPunct="1">
              <a:spcBef>
                <a:spcPct val="20000"/>
              </a:spcBef>
            </a:pPr>
            <a:endParaRPr lang="en-US" sz="2800" b="1" dirty="0" smtClean="0">
              <a:solidFill>
                <a:srgbClr val="00406C"/>
              </a:solidFill>
              <a:latin typeface="Calibri" pitchFamily="34" charset="0"/>
              <a:cs typeface="Arial" charset="0"/>
            </a:endParaRPr>
          </a:p>
          <a:p>
            <a:pPr marL="342829" indent="-342829" eaLnBrk="1" hangingPunct="1">
              <a:spcBef>
                <a:spcPct val="20000"/>
              </a:spcBef>
            </a:pPr>
            <a:endParaRPr lang="en-US" sz="2800" b="1" dirty="0" smtClean="0">
              <a:solidFill>
                <a:srgbClr val="00406C"/>
              </a:solidFill>
              <a:latin typeface="Calibri" pitchFamily="34" charset="0"/>
              <a:cs typeface="Arial" charset="0"/>
            </a:endParaRPr>
          </a:p>
          <a:p>
            <a:pPr marL="342829" indent="-342829" eaLnBrk="1" hangingPunct="1">
              <a:spcBef>
                <a:spcPct val="20000"/>
              </a:spcBef>
            </a:pPr>
            <a:endParaRPr lang="en-US" sz="2800" b="1" dirty="0" smtClean="0">
              <a:solidFill>
                <a:srgbClr val="00406C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060918" y="2479677"/>
            <a:ext cx="3022169" cy="523220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After 5 days … </a:t>
            </a:r>
          </a:p>
        </p:txBody>
      </p:sp>
      <p:sp>
        <p:nvSpPr>
          <p:cNvPr id="6" name="Rettangolo 5"/>
          <p:cNvSpPr/>
          <p:nvPr/>
        </p:nvSpPr>
        <p:spPr>
          <a:xfrm>
            <a:off x="784311" y="5732145"/>
            <a:ext cx="7565854" cy="954089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Discharged on April 2, 2011 (</a:t>
            </a:r>
            <a:r>
              <a:rPr lang="en-US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LoS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 8 days), independent in BADL … 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33216" y="2"/>
            <a:ext cx="8477573" cy="1169533"/>
          </a:xfrm>
          <a:prstGeom prst="rect">
            <a:avLst/>
          </a:prstGeom>
          <a:solidFill>
            <a:srgbClr val="0070C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lIns="91420" tIns="45711" rIns="91420" bIns="45711" rtlCol="0">
            <a:spAutoFit/>
          </a:bodyPr>
          <a:lstStyle/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Subsequent in-hospital stay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defTabSz="761842">
              <a:defRPr/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0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1" descr="foto 1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50827" y="333375"/>
            <a:ext cx="857567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134233" y="5562600"/>
            <a:ext cx="6875560" cy="954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Aggressive, E-B therapies for Paolo C.: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have they been worthwhile?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08515" y="3184664"/>
            <a:ext cx="4090987" cy="1440564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marL="457106" indent="-457106">
              <a:buFont typeface="Arial" panose="020B0604020202020204" pitchFamily="34" charset="0"/>
              <a:buChar char="•"/>
              <a:defRPr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Delirium </a:t>
            </a:r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Stress emozionale</a:t>
            </a:r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endParaRPr lang="it-IT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endParaRPr lang="it-IT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https://encrypted-tbn2.gstatic.com/images?q=tbn:ANd9GcTnoZHjoxnTRnK8s9-OHbSHv00ztKyJqlSp4Eow2ARj0zMQtH79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1827" y="2578939"/>
            <a:ext cx="42814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5256876" y="1843927"/>
            <a:ext cx="2651390" cy="584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Fragilità in ICU</a:t>
            </a:r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200026" y="204958"/>
            <a:ext cx="8769350" cy="952500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I geriatri, gli specialisti di complessità e fragilità:</a:t>
            </a:r>
            <a:b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dirty="0" smtClean="0"/>
              <a:t>la Geriatria non è per i deboli di cuore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11" name="Picture 2" descr="Venini Cappellin Napoleone Martinuzzi vase 1925 Muran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7" y="2371303"/>
            <a:ext cx="32702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396877" y="5489155"/>
            <a:ext cx="2695575" cy="461963"/>
          </a:xfrm>
          <a:prstGeom prst="rect">
            <a:avLst/>
          </a:prstGeom>
        </p:spPr>
        <p:txBody>
          <a:bodyPr lIns="91420" tIns="45711" rIns="91420" bIns="45711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1"/>
                </a:solidFill>
              </a:rPr>
              <a:t>Napoleone </a:t>
            </a:r>
            <a:r>
              <a:rPr lang="it-IT" dirty="0" err="1">
                <a:solidFill>
                  <a:schemeClr val="tx1"/>
                </a:solidFill>
              </a:rPr>
              <a:t>Martinuzzi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it-IT" dirty="0">
                <a:solidFill>
                  <a:schemeClr val="tx1"/>
                </a:solidFill>
              </a:rPr>
              <a:t>(Murano, 1892 – Venezia, 1977)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06156" y="79080"/>
            <a:ext cx="4731688" cy="6509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918" tIns="41460" rIns="82918" bIns="41460" anchor="ctr"/>
          <a:lstStyle/>
          <a:p>
            <a:pPr algn="ctr" defTabSz="407399" eaLnBrk="1">
              <a:buSzPct val="100000"/>
            </a:pPr>
            <a:r>
              <a:rPr lang="en-US" altLang="en-US" sz="3600" b="1" dirty="0" smtClean="0">
                <a:solidFill>
                  <a:srgbClr val="FF0000"/>
                </a:solidFill>
              </a:rPr>
              <a:t>Delirium in ICU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755520" y="2164095"/>
            <a:ext cx="2059200" cy="1080113"/>
          </a:xfrm>
          <a:prstGeom prst="rect">
            <a:avLst/>
          </a:prstGeom>
          <a:solidFill>
            <a:srgbClr val="95B3D7"/>
          </a:solidFill>
          <a:ln w="25560" cap="sq" cmpd="sng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81615" tIns="42439" rIns="81615" bIns="42439" anchor="ctr"/>
          <a:lstStyle/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N = 499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dirty="0" smtClean="0">
                <a:solidFill>
                  <a:srgbClr val="000000"/>
                </a:solidFill>
              </a:rPr>
              <a:t> total patients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755520" y="3691112"/>
            <a:ext cx="2059200" cy="1080113"/>
          </a:xfrm>
          <a:prstGeom prst="rect">
            <a:avLst/>
          </a:prstGeom>
          <a:gradFill rotWithShape="0">
            <a:gsLst>
              <a:gs pos="0">
                <a:srgbClr val="CCFF00"/>
              </a:gs>
              <a:gs pos="100000">
                <a:srgbClr val="FFFF00"/>
              </a:gs>
            </a:gsLst>
            <a:lin ang="0" scaled="1"/>
          </a:gradFill>
          <a:ln w="25560" cap="sq" cmpd="sng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81615" tIns="42439" rIns="81615" bIns="42439" anchor="ctr"/>
          <a:lstStyle/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N = 91</a:t>
            </a:r>
            <a:r>
              <a:rPr lang="en-US" altLang="en-US" sz="2200" dirty="0" smtClean="0">
                <a:solidFill>
                  <a:srgbClr val="000000"/>
                </a:solidFill>
              </a:rPr>
              <a:t> 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dirty="0" smtClean="0">
                <a:solidFill>
                  <a:srgbClr val="000000"/>
                </a:solidFill>
              </a:rPr>
              <a:t>delirium cases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(18%)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4801" y="5247055"/>
            <a:ext cx="4505760" cy="1078674"/>
          </a:xfrm>
          <a:prstGeom prst="rect">
            <a:avLst/>
          </a:prstGeom>
          <a:gradFill rotWithShape="0">
            <a:gsLst>
              <a:gs pos="0">
                <a:srgbClr val="CCFF00"/>
              </a:gs>
              <a:gs pos="100000">
                <a:srgbClr val="FFFF00"/>
              </a:gs>
            </a:gsLst>
            <a:lin ang="0" scaled="1"/>
          </a:gradFill>
          <a:ln w="25560" cap="sq" cmpd="sng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81615" tIns="42439" rIns="81615" bIns="42439" anchor="ctr"/>
          <a:lstStyle/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endParaRPr lang="en-US" altLang="en-US" sz="1600" b="1" dirty="0" smtClean="0">
              <a:solidFill>
                <a:srgbClr val="000000"/>
              </a:solidFill>
            </a:endParaRP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N = 44 prevalent cases 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dirty="0" smtClean="0">
                <a:solidFill>
                  <a:srgbClr val="000000"/>
                </a:solidFill>
              </a:rPr>
              <a:t>(on admission)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9%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endParaRPr lang="en-US" altLang="en-US" sz="2200" b="1" dirty="0" smtClean="0">
              <a:solidFill>
                <a:srgbClr val="000000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4636800" y="5252817"/>
            <a:ext cx="4440960" cy="1081554"/>
          </a:xfrm>
          <a:prstGeom prst="rect">
            <a:avLst/>
          </a:prstGeom>
          <a:gradFill rotWithShape="0">
            <a:gsLst>
              <a:gs pos="0">
                <a:srgbClr val="CCFF00"/>
              </a:gs>
              <a:gs pos="100000">
                <a:srgbClr val="FFFF00"/>
              </a:gs>
            </a:gsLst>
            <a:lin ang="0" scaled="1"/>
          </a:gradFill>
          <a:ln w="25560" cap="sq" cmpd="sng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81615" tIns="42439" rIns="81615" bIns="42439" anchor="ctr"/>
          <a:lstStyle/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N = 47 incident cases 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dirty="0" smtClean="0">
                <a:solidFill>
                  <a:srgbClr val="000000"/>
                </a:solidFill>
              </a:rPr>
              <a:t>(onset </a:t>
            </a:r>
            <a:r>
              <a:rPr lang="en-US" altLang="en-US" sz="2200" dirty="0" smtClean="0">
                <a:solidFill>
                  <a:srgbClr val="000000"/>
                </a:solidFill>
                <a:sym typeface="Arial" pitchFamily="34" charset="0"/>
              </a:rPr>
              <a:t>≥</a:t>
            </a:r>
            <a:r>
              <a:rPr lang="en-US" altLang="en-US" sz="2200" dirty="0" smtClean="0">
                <a:solidFill>
                  <a:srgbClr val="000000"/>
                </a:solidFill>
                <a:cs typeface="+mn-cs"/>
              </a:rPr>
              <a:t>24 hours after admission</a:t>
            </a:r>
            <a:r>
              <a:rPr lang="en-US" altLang="en-US" sz="2200" dirty="0" smtClean="0">
                <a:solidFill>
                  <a:srgbClr val="000000"/>
                </a:solidFill>
              </a:rPr>
              <a:t>)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9%</a:t>
            </a:r>
          </a:p>
        </p:txBody>
      </p:sp>
      <p:cxnSp>
        <p:nvCxnSpPr>
          <p:cNvPr id="24585" name="AutoShape 9"/>
          <p:cNvCxnSpPr>
            <a:cxnSpLocks noChangeShapeType="1"/>
          </p:cNvCxnSpPr>
          <p:nvPr/>
        </p:nvCxnSpPr>
        <p:spPr bwMode="auto">
          <a:xfrm>
            <a:off x="2736000" y="2328269"/>
            <a:ext cx="653760" cy="457968"/>
          </a:xfrm>
          <a:prstGeom prst="straightConnector1">
            <a:avLst/>
          </a:prstGeom>
          <a:noFill/>
          <a:ln w="82800" cap="sq" cmpd="sng">
            <a:solidFill>
              <a:srgbClr val="C00000"/>
            </a:solidFill>
            <a:round/>
            <a:headEnd/>
            <a:tailEnd type="arrow" w="med" len="med"/>
          </a:ln>
          <a:effectLst/>
        </p:spPr>
      </p:cxnSp>
      <p:cxnSp>
        <p:nvCxnSpPr>
          <p:cNvPr id="24586" name="AutoShape 10"/>
          <p:cNvCxnSpPr>
            <a:cxnSpLocks noChangeShapeType="1"/>
          </p:cNvCxnSpPr>
          <p:nvPr/>
        </p:nvCxnSpPr>
        <p:spPr bwMode="auto">
          <a:xfrm flipH="1">
            <a:off x="6006240" y="2338350"/>
            <a:ext cx="718560" cy="456528"/>
          </a:xfrm>
          <a:prstGeom prst="straightConnector1">
            <a:avLst/>
          </a:prstGeom>
          <a:noFill/>
          <a:ln w="82800" cap="sq" cmpd="sng">
            <a:solidFill>
              <a:srgbClr val="C00000"/>
            </a:solidFill>
            <a:round/>
            <a:headEnd/>
            <a:tailEnd type="arrow" w="med" len="med"/>
          </a:ln>
          <a:effectLst/>
        </p:spPr>
      </p:cxnSp>
      <p:cxnSp>
        <p:nvCxnSpPr>
          <p:cNvPr id="24587" name="AutoShape 11"/>
          <p:cNvCxnSpPr>
            <a:cxnSpLocks noChangeShapeType="1"/>
          </p:cNvCxnSpPr>
          <p:nvPr/>
        </p:nvCxnSpPr>
        <p:spPr bwMode="auto">
          <a:xfrm flipH="1">
            <a:off x="2937600" y="4501916"/>
            <a:ext cx="588960" cy="522775"/>
          </a:xfrm>
          <a:prstGeom prst="straightConnector1">
            <a:avLst/>
          </a:prstGeom>
          <a:noFill/>
          <a:ln w="82800" cap="sq" cmpd="sng">
            <a:solidFill>
              <a:srgbClr val="C00000"/>
            </a:solidFill>
            <a:round/>
            <a:headEnd/>
            <a:tailEnd type="arrow" w="med" len="med"/>
          </a:ln>
          <a:effectLst/>
        </p:spPr>
      </p:cxnSp>
      <p:cxnSp>
        <p:nvCxnSpPr>
          <p:cNvPr id="24588" name="AutoShape 12"/>
          <p:cNvCxnSpPr>
            <a:cxnSpLocks noChangeShapeType="1"/>
          </p:cNvCxnSpPr>
          <p:nvPr/>
        </p:nvCxnSpPr>
        <p:spPr bwMode="auto">
          <a:xfrm>
            <a:off x="6073920" y="4501916"/>
            <a:ext cx="587520" cy="522775"/>
          </a:xfrm>
          <a:prstGeom prst="straightConnector1">
            <a:avLst/>
          </a:prstGeom>
          <a:noFill/>
          <a:ln w="82800" cap="sq" cmpd="sng">
            <a:solidFill>
              <a:srgbClr val="C00000"/>
            </a:solidFill>
            <a:round/>
            <a:headEnd/>
            <a:tailEnd type="arrow" w="med" len="med"/>
          </a:ln>
          <a:effectLst/>
        </p:spPr>
      </p:cxnSp>
      <p:sp>
        <p:nvSpPr>
          <p:cNvPr id="24589" name="AutoShape 13"/>
          <p:cNvSpPr>
            <a:spLocks noChangeArrowheads="1"/>
          </p:cNvSpPr>
          <p:nvPr/>
        </p:nvSpPr>
        <p:spPr bwMode="auto">
          <a:xfrm>
            <a:off x="4518720" y="3316214"/>
            <a:ext cx="483840" cy="3240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 cap="sq" cmpd="sng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wrap="none" lIns="82918" tIns="41460" rIns="82918" bIns="41460" anchor="ctr"/>
          <a:lstStyle/>
          <a:p>
            <a:pPr defTabSz="407399" eaLnBrk="1">
              <a:lnSpc>
                <a:spcPct val="93000"/>
              </a:lnSpc>
              <a:buSzPct val="100000"/>
            </a:pPr>
            <a:endParaRPr lang="en-US" sz="1600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708001" y="6489323"/>
            <a:ext cx="5271840" cy="31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8" tIns="41460" rIns="82918" bIns="41460">
            <a:spAutoFit/>
          </a:bodyPr>
          <a:lstStyle/>
          <a:p>
            <a:pPr algn="r" defTabSz="407399" eaLnBrk="1">
              <a:lnSpc>
                <a:spcPct val="93000"/>
              </a:lnSpc>
              <a:buSzPct val="100000"/>
            </a:pPr>
            <a:r>
              <a:rPr lang="en-US" altLang="en-US" sz="1600" i="1" dirty="0" smtClean="0">
                <a:solidFill>
                  <a:srgbClr val="000000"/>
                </a:solidFill>
                <a:cs typeface="+mn-cs"/>
              </a:rPr>
              <a:t>Mossello E et al., </a:t>
            </a:r>
            <a:r>
              <a:rPr lang="en-US" altLang="en-US" sz="1600" i="1" dirty="0" err="1" smtClean="0">
                <a:solidFill>
                  <a:srgbClr val="000000"/>
                </a:solidFill>
                <a:cs typeface="+mn-cs"/>
              </a:rPr>
              <a:t>EUGMS</a:t>
            </a:r>
            <a:r>
              <a:rPr lang="en-US" altLang="en-US" sz="1600" i="1" dirty="0" smtClean="0">
                <a:solidFill>
                  <a:srgbClr val="000000"/>
                </a:solidFill>
                <a:cs typeface="+mn-cs"/>
              </a:rPr>
              <a:t>, Rotterdam, 2014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8000" y="906057"/>
            <a:ext cx="2856960" cy="1440151"/>
          </a:xfrm>
          <a:prstGeom prst="roundRect">
            <a:avLst>
              <a:gd name="adj" fmla="val 16667"/>
            </a:avLst>
          </a:prstGeom>
          <a:solidFill>
            <a:srgbClr val="DCE6F2"/>
          </a:solidFill>
          <a:ln w="25560" cap="sq" cmpd="sng">
            <a:solidFill>
              <a:srgbClr val="385D8A"/>
            </a:solidFill>
            <a:round/>
            <a:headEnd/>
            <a:tailEnd/>
          </a:ln>
          <a:effectLst/>
        </p:spPr>
        <p:txBody>
          <a:bodyPr lIns="81615" tIns="42439" rIns="81615" bIns="42439" anchor="ctr"/>
          <a:lstStyle/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N = 126 </a:t>
            </a:r>
            <a:r>
              <a:rPr lang="en-US" altLang="en-US" sz="2200" dirty="0" smtClean="0">
                <a:solidFill>
                  <a:srgbClr val="000000"/>
                </a:solidFill>
              </a:rPr>
              <a:t>patients in Pistoia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</a:rPr>
              <a:t>(Cardiology Division)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6033602" y="906057"/>
            <a:ext cx="2780640" cy="1440151"/>
          </a:xfrm>
          <a:prstGeom prst="roundRect">
            <a:avLst>
              <a:gd name="adj" fmla="val 16667"/>
            </a:avLst>
          </a:prstGeom>
          <a:solidFill>
            <a:srgbClr val="DCE6F2"/>
          </a:solidFill>
          <a:ln w="25560" cap="sq" cmpd="sng">
            <a:solidFill>
              <a:srgbClr val="385D8A"/>
            </a:solidFill>
            <a:round/>
            <a:headEnd/>
            <a:tailEnd/>
          </a:ln>
          <a:effectLst/>
        </p:spPr>
        <p:txBody>
          <a:bodyPr lIns="81615" tIns="42439" rIns="81615" bIns="42439" anchor="ctr"/>
          <a:lstStyle/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200" b="1" dirty="0" smtClean="0">
                <a:solidFill>
                  <a:srgbClr val="000000"/>
                </a:solidFill>
              </a:rPr>
              <a:t>N = 373</a:t>
            </a:r>
            <a:r>
              <a:rPr lang="en-US" altLang="en-US" sz="2200" dirty="0" smtClean="0">
                <a:solidFill>
                  <a:srgbClr val="000000"/>
                </a:solidFill>
              </a:rPr>
              <a:t> patients in Florence</a:t>
            </a:r>
            <a:r>
              <a:rPr lang="en-US" altLang="en-US" sz="1600" dirty="0" smtClean="0">
                <a:solidFill>
                  <a:srgbClr val="000000"/>
                </a:solidFill>
              </a:rPr>
              <a:t> </a:t>
            </a:r>
          </a:p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</a:rPr>
              <a:t>(Geriatric Cardiology Division)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342902" y="781050"/>
            <a:ext cx="8534400" cy="51244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449171" eaLnBrk="1">
              <a:lnSpc>
                <a:spcPct val="93000"/>
              </a:lnSpc>
              <a:buSzPct val="100000"/>
            </a:pPr>
            <a:endParaRPr lang="it-IT" sz="1800" dirty="0" smtClean="0">
              <a:ea typeface="Microsoft YaHei" pitchFamily="34" charset="-122"/>
            </a:endParaRPr>
          </a:p>
        </p:txBody>
      </p:sp>
      <p:graphicFrame>
        <p:nvGraphicFramePr>
          <p:cNvPr id="27650" name="Group 2"/>
          <p:cNvGraphicFramePr>
            <a:graphicFrameLocks noGrp="1"/>
          </p:cNvGraphicFramePr>
          <p:nvPr/>
        </p:nvGraphicFramePr>
        <p:xfrm>
          <a:off x="495451" y="1005885"/>
          <a:ext cx="8210880" cy="4697775"/>
        </p:xfrm>
        <a:graphic>
          <a:graphicData uri="http://schemas.openxmlformats.org/drawingml/2006/table">
            <a:tbl>
              <a:tblPr/>
              <a:tblGrid>
                <a:gridCol w="3147840"/>
                <a:gridCol w="3365280"/>
                <a:gridCol w="1697760"/>
              </a:tblGrid>
              <a:tr h="587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n-US" altLang="en-US" sz="2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OR [95% CI] 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587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Age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1.04 [1.0 - 1.1]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0.04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</a:tr>
              <a:tr h="587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ADL</a:t>
                      </a: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disability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1.1 [0.98 - 1.3]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0.093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87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Charlson Index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1.1 [1.0 - 1.3]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0.024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587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Dementia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3.5 [1.9 - 6.4]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&lt; 0.001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87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Modified </a:t>
                      </a:r>
                      <a:r>
                        <a:rPr kumimoji="0" lang="en-US" altLang="en-US" sz="2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REMS</a:t>
                      </a: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#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1.2 [1.1 - 1.3]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&lt; 0.001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587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STEMI *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4.4 [2.0 - 10.1]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&lt; 0.001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8470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Respiratory failure *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10.9 [2.7 - 44.3]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0.001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734" name="Text Box 86"/>
          <p:cNvSpPr txBox="1">
            <a:spLocks noChangeArrowheads="1"/>
          </p:cNvSpPr>
          <p:nvPr/>
        </p:nvSpPr>
        <p:spPr bwMode="auto">
          <a:xfrm>
            <a:off x="0" y="240506"/>
            <a:ext cx="9144000" cy="5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615" tIns="42439" rIns="81615" bIns="42439">
            <a:spAutoFit/>
          </a:bodyPr>
          <a:lstStyle/>
          <a:p>
            <a:pPr algn="ctr" defTabSz="407399" eaLnBrk="1"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800" b="1" dirty="0" smtClean="0">
                <a:solidFill>
                  <a:schemeClr val="tx1"/>
                </a:solidFill>
              </a:rPr>
              <a:t>Factors independently associated with delirium</a:t>
            </a:r>
          </a:p>
        </p:txBody>
      </p:sp>
      <p:sp>
        <p:nvSpPr>
          <p:cNvPr id="27735" name="Text Box 87"/>
          <p:cNvSpPr txBox="1">
            <a:spLocks noChangeArrowheads="1"/>
          </p:cNvSpPr>
          <p:nvPr/>
        </p:nvSpPr>
        <p:spPr bwMode="auto">
          <a:xfrm>
            <a:off x="394560" y="6010668"/>
            <a:ext cx="3834540" cy="65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615" tIns="42439" rIns="81615" bIns="42439">
            <a:spAutoFit/>
          </a:bodyPr>
          <a:lstStyle/>
          <a:p>
            <a:pPr defTabSz="407399" eaLnBrk="1">
              <a:lnSpc>
                <a:spcPct val="93000"/>
              </a:lnSpc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# Rapid Emergency Score</a:t>
            </a:r>
          </a:p>
          <a:p>
            <a:pPr defTabSz="407399" eaLnBrk="1">
              <a:lnSpc>
                <a:spcPct val="93000"/>
              </a:lnSpc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* vs. angina/</a:t>
            </a:r>
            <a:r>
              <a:rPr lang="en-US" altLang="en-US" sz="2000" dirty="0" err="1" smtClean="0">
                <a:solidFill>
                  <a:srgbClr val="000000"/>
                </a:solidFill>
                <a:cs typeface="+mn-cs"/>
              </a:rPr>
              <a:t>NSTEMI</a:t>
            </a:r>
            <a:endParaRPr lang="en-US" altLang="en-US" sz="20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6" name="Text Box 88"/>
          <p:cNvSpPr txBox="1">
            <a:spLocks noChangeArrowheads="1"/>
          </p:cNvSpPr>
          <p:nvPr/>
        </p:nvSpPr>
        <p:spPr bwMode="auto">
          <a:xfrm>
            <a:off x="3708001" y="6489324"/>
            <a:ext cx="5271840" cy="31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18" tIns="41460" rIns="82918" bIns="41460">
            <a:spAutoFit/>
          </a:bodyPr>
          <a:lstStyle/>
          <a:p>
            <a:pPr algn="r" defTabSz="407399" eaLnBrk="1">
              <a:lnSpc>
                <a:spcPct val="93000"/>
              </a:lnSpc>
              <a:buSzPct val="100000"/>
            </a:pPr>
            <a:r>
              <a:rPr lang="it-IT" altLang="en-US" sz="1600" i="1" dirty="0" smtClean="0">
                <a:solidFill>
                  <a:srgbClr val="000000"/>
                </a:solidFill>
                <a:cs typeface="+mn-cs"/>
              </a:rPr>
              <a:t>Mossello E et al., </a:t>
            </a:r>
            <a:r>
              <a:rPr lang="it-IT" altLang="en-US" sz="1600" i="1" dirty="0" err="1" smtClean="0">
                <a:solidFill>
                  <a:srgbClr val="000000"/>
                </a:solidFill>
                <a:cs typeface="+mn-cs"/>
              </a:rPr>
              <a:t>EUGMS</a:t>
            </a:r>
            <a:r>
              <a:rPr lang="it-IT" altLang="en-US" sz="1600" i="1" dirty="0" smtClean="0">
                <a:solidFill>
                  <a:srgbClr val="000000"/>
                </a:solidFill>
                <a:cs typeface="+mn-cs"/>
              </a:rPr>
              <a:t>, Rotterdam, 2014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 flipH="1" flipV="1">
            <a:off x="135300" y="213256"/>
            <a:ext cx="4466312" cy="33497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CasellaDiTesto 2"/>
          <p:cNvSpPr txBox="1"/>
          <p:nvPr/>
        </p:nvSpPr>
        <p:spPr>
          <a:xfrm>
            <a:off x="640650" y="3689121"/>
            <a:ext cx="3455612" cy="923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FF0000"/>
                </a:solidFill>
              </a:rPr>
              <a:t>Anni ‘70 </a:t>
            </a:r>
            <a:r>
              <a:rPr lang="it-IT" sz="1800" dirty="0" smtClean="0">
                <a:solidFill>
                  <a:srgbClr val="000000"/>
                </a:solidFill>
              </a:rPr>
              <a:t>- </a:t>
            </a:r>
            <a:r>
              <a:rPr lang="it-IT" sz="1800" b="1" dirty="0" err="1" smtClean="0">
                <a:solidFill>
                  <a:srgbClr val="000000"/>
                </a:solidFill>
              </a:rPr>
              <a:t>Low-tech</a:t>
            </a:r>
            <a:r>
              <a:rPr lang="it-IT" sz="18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it-IT" sz="1800" dirty="0" smtClean="0">
                <a:solidFill>
                  <a:srgbClr val="000000"/>
                </a:solidFill>
              </a:rPr>
              <a:t>ECG, pacemaker, defibrillatore, monitoraggio emodinamico</a:t>
            </a:r>
            <a:endParaRPr lang="it-IT" sz="1800" dirty="0">
              <a:solidFill>
                <a:srgbClr val="00000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321062" y="1996976"/>
            <a:ext cx="4750676" cy="4577237"/>
            <a:chOff x="4368360" y="1949676"/>
            <a:chExt cx="4750676" cy="4577237"/>
          </a:xfrm>
        </p:grpSpPr>
        <p:pic>
          <p:nvPicPr>
            <p:cNvPr id="4" name="Picture 2" descr="IM001254"/>
            <p:cNvPicPr>
              <a:picLocks noChangeAspect="1" noChangeArrowheads="1"/>
            </p:cNvPicPr>
            <p:nvPr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00" r="12119"/>
            <a:stretch>
              <a:fillRect/>
            </a:stretch>
          </p:blipFill>
          <p:spPr bwMode="auto">
            <a:xfrm>
              <a:off x="4368360" y="2963906"/>
              <a:ext cx="4750676" cy="3563007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4945769" y="1949676"/>
              <a:ext cx="3595856" cy="95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800" b="1" smtClean="0">
                  <a:solidFill>
                    <a:srgbClr val="FF0000"/>
                  </a:solidFill>
                </a:rPr>
                <a:t>Anni ‘90 </a:t>
              </a:r>
              <a:r>
                <a:rPr lang="it-IT" sz="1800" dirty="0" smtClean="0">
                  <a:solidFill>
                    <a:srgbClr val="000000"/>
                  </a:solidFill>
                </a:rPr>
                <a:t>- </a:t>
              </a:r>
              <a:r>
                <a:rPr lang="it-IT" sz="1800" b="1" dirty="0" smtClean="0">
                  <a:solidFill>
                    <a:srgbClr val="000000"/>
                  </a:solidFill>
                </a:rPr>
                <a:t>High-tech</a:t>
              </a:r>
              <a:r>
                <a:rPr lang="it-IT" sz="1800" dirty="0" smtClean="0">
                  <a:solidFill>
                    <a:srgbClr val="000000"/>
                  </a:solidFill>
                </a:rPr>
                <a:t>: </a:t>
              </a:r>
            </a:p>
            <a:p>
              <a:r>
                <a:rPr lang="it-IT" sz="1800" dirty="0" smtClean="0">
                  <a:solidFill>
                    <a:srgbClr val="000000"/>
                  </a:solidFill>
                </a:rPr>
                <a:t>supporto a circolo, polmoni, rene </a:t>
              </a:r>
            </a:p>
            <a:p>
              <a:pPr algn="ctr"/>
              <a:r>
                <a:rPr lang="it-IT" sz="1800" dirty="0" smtClean="0">
                  <a:solidFill>
                    <a:srgbClr val="000000"/>
                  </a:solidFill>
                </a:rPr>
                <a:t>(+ PCI)</a:t>
              </a:r>
              <a:endParaRPr lang="it-IT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5054171" y="540620"/>
            <a:ext cx="3582992" cy="954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Lo scenario (1):</a:t>
            </a:r>
          </a:p>
          <a:p>
            <a:pPr algn="ctr"/>
            <a:r>
              <a:rPr lang="it-IT" sz="2800" dirty="0" smtClean="0">
                <a:solidFill>
                  <a:srgbClr val="000000"/>
                </a:solidFill>
              </a:rPr>
              <a:t>ICU Geriatria Firenze</a:t>
            </a:r>
            <a:endParaRPr lang="it-IT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auto">
          <a:xfrm>
            <a:off x="323850" y="685802"/>
            <a:ext cx="8534400" cy="533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449171" eaLnBrk="1">
              <a:lnSpc>
                <a:spcPct val="93000"/>
              </a:lnSpc>
              <a:buSzPct val="100000"/>
            </a:pPr>
            <a:endParaRPr lang="it-IT" sz="1800" dirty="0" smtClean="0">
              <a:ea typeface="Microsoft YaHei" pitchFamily="34" charset="-122"/>
            </a:endParaRPr>
          </a:p>
        </p:txBody>
      </p:sp>
      <p:sp>
        <p:nvSpPr>
          <p:cNvPr id="34925" name="Text Box 109"/>
          <p:cNvSpPr txBox="1">
            <a:spLocks noChangeArrowheads="1"/>
          </p:cNvSpPr>
          <p:nvPr/>
        </p:nvSpPr>
        <p:spPr bwMode="auto">
          <a:xfrm>
            <a:off x="3708001" y="6489326"/>
            <a:ext cx="5271840" cy="31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10" tIns="41455" rIns="82910" bIns="41455">
            <a:spAutoFit/>
          </a:bodyPr>
          <a:lstStyle/>
          <a:p>
            <a:pPr algn="r" defTabSz="407357" eaLnBrk="1">
              <a:lnSpc>
                <a:spcPct val="93000"/>
              </a:lnSpc>
              <a:buSzPct val="100000"/>
            </a:pPr>
            <a:r>
              <a:rPr lang="it-IT" altLang="en-US" sz="1600" i="1" dirty="0" smtClean="0">
                <a:solidFill>
                  <a:srgbClr val="000000"/>
                </a:solidFill>
                <a:cs typeface="+mn-cs"/>
              </a:rPr>
              <a:t>Mossello E et al., </a:t>
            </a:r>
            <a:r>
              <a:rPr lang="it-IT" altLang="en-US" sz="1600" i="1" dirty="0" err="1" smtClean="0">
                <a:solidFill>
                  <a:srgbClr val="000000"/>
                </a:solidFill>
                <a:cs typeface="+mn-cs"/>
              </a:rPr>
              <a:t>EUGMS</a:t>
            </a:r>
            <a:r>
              <a:rPr lang="it-IT" altLang="en-US" sz="1600" i="1" dirty="0" smtClean="0">
                <a:solidFill>
                  <a:srgbClr val="000000"/>
                </a:solidFill>
                <a:cs typeface="+mn-cs"/>
              </a:rPr>
              <a:t>, Rotterdam, 2014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0" y="183358"/>
            <a:ext cx="9144000" cy="45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615" tIns="42439" rIns="81615" bIns="42439">
            <a:spAutoFit/>
          </a:bodyPr>
          <a:lstStyle/>
          <a:p>
            <a:pPr algn="ctr" defTabSz="407399" eaLnBrk="1">
              <a:buSzPct val="100000"/>
            </a:pPr>
            <a:r>
              <a:rPr lang="en-US" altLang="en-US" sz="2400" b="1" dirty="0" smtClean="0">
                <a:solidFill>
                  <a:schemeClr val="tx1"/>
                </a:solidFill>
              </a:rPr>
              <a:t>Factors independently associated with in-hospital mortality</a:t>
            </a:r>
          </a:p>
        </p:txBody>
      </p:sp>
      <p:graphicFrame>
        <p:nvGraphicFramePr>
          <p:cNvPr id="9" name="Group 2"/>
          <p:cNvGraphicFramePr>
            <a:graphicFrameLocks noGrp="1"/>
          </p:cNvGraphicFramePr>
          <p:nvPr/>
        </p:nvGraphicFramePr>
        <p:xfrm>
          <a:off x="476401" y="682035"/>
          <a:ext cx="8210880" cy="5285785"/>
        </p:xfrm>
        <a:graphic>
          <a:graphicData uri="http://schemas.openxmlformats.org/drawingml/2006/table">
            <a:tbl>
              <a:tblPr/>
              <a:tblGrid>
                <a:gridCol w="3147840"/>
                <a:gridCol w="3365280"/>
                <a:gridCol w="1697760"/>
              </a:tblGrid>
              <a:tr h="56904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n-US" altLang="en-US" sz="2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OR [95% CI] 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5738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Age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1.1 [1.0 - 1.2]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0.008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738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ADL</a:t>
                      </a: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disability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1.5 [0.9 -  2.3]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0.081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738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Charlson Index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1.1 [0.9 - 1.4]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0.383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738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Dementia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4.7 [0.9 - 25.4]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0.069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738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Modified </a:t>
                      </a:r>
                      <a:r>
                        <a:rPr kumimoji="0" lang="en-US" altLang="en-US" sz="2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REMS</a:t>
                      </a: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#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1.2 [1.1 - 1.4]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0.022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6904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Delirium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3.3 [1.1 - 10.4]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0.039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</a:tr>
              <a:tr h="7092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Respiratory failure *</a:t>
                      </a:r>
                    </a:p>
                  </a:txBody>
                  <a:tcPr marL="81638" marR="81638" marT="196147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11.9  [1.1 - 129.2]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0.042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6904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Other diagnosis *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5.9  [1.1 - 32.0]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2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0.038</a:t>
                      </a:r>
                    </a:p>
                  </a:txBody>
                  <a:tcPr marL="81638" marR="81638" marT="143959" marB="4245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 Box 87"/>
          <p:cNvSpPr txBox="1">
            <a:spLocks noChangeArrowheads="1"/>
          </p:cNvSpPr>
          <p:nvPr/>
        </p:nvSpPr>
        <p:spPr bwMode="auto">
          <a:xfrm>
            <a:off x="394560" y="6086867"/>
            <a:ext cx="3834540" cy="65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615" tIns="42439" rIns="81615" bIns="42439">
            <a:spAutoFit/>
          </a:bodyPr>
          <a:lstStyle/>
          <a:p>
            <a:pPr defTabSz="407399" eaLnBrk="1">
              <a:lnSpc>
                <a:spcPct val="93000"/>
              </a:lnSpc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# Rapid Emergency Score</a:t>
            </a:r>
          </a:p>
          <a:p>
            <a:pPr defTabSz="407399" eaLnBrk="1">
              <a:lnSpc>
                <a:spcPct val="93000"/>
              </a:lnSpc>
              <a:buSzPct val="100000"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* vs. angina/</a:t>
            </a:r>
            <a:r>
              <a:rPr lang="en-US" altLang="en-US" sz="2000" dirty="0" err="1" smtClean="0">
                <a:solidFill>
                  <a:srgbClr val="000000"/>
                </a:solidFill>
                <a:cs typeface="+mn-cs"/>
              </a:rPr>
              <a:t>NSTEMI</a:t>
            </a:r>
            <a:endParaRPr lang="en-US" altLang="en-US" sz="2000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00" y="113774"/>
            <a:ext cx="8222400" cy="991128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it-IT" altLang="en-US" sz="3200" b="1" dirty="0">
                <a:solidFill>
                  <a:schemeClr val="tx1"/>
                </a:solidFill>
                <a:sym typeface="Arial" pitchFamily="34" charset="0"/>
              </a:rPr>
              <a:t>Trattamento dell'agitazione psicomotoria e rischio di morte cardiaca improvvisa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8000" contrast="60000"/>
          </a:blip>
          <a:srcRect l="15068" r="7086" b="20288"/>
          <a:stretch>
            <a:fillRect/>
          </a:stretch>
        </p:blipFill>
        <p:spPr>
          <a:xfrm>
            <a:off x="991262" y="2397996"/>
            <a:ext cx="7161479" cy="394565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828961" y="6472041"/>
            <a:ext cx="5271840" cy="31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27" tIns="41464" rIns="82927" bIns="41464">
            <a:spAutoFit/>
          </a:bodyPr>
          <a:lstStyle/>
          <a:p>
            <a:pPr algn="r" defTabSz="407442" eaLnBrk="1">
              <a:lnSpc>
                <a:spcPct val="93000"/>
              </a:lnSpc>
              <a:buSzPct val="100000"/>
            </a:pPr>
            <a:r>
              <a:rPr lang="it-IT" altLang="en-US" sz="16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Ray </a:t>
            </a:r>
            <a:r>
              <a:rPr lang="it-IT" altLang="en-US" sz="16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WA</a:t>
            </a:r>
            <a:r>
              <a:rPr lang="it-IT" altLang="en-US" sz="16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et al., N </a:t>
            </a:r>
            <a:r>
              <a:rPr lang="it-IT" altLang="en-US" sz="16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Engl</a:t>
            </a:r>
            <a:r>
              <a:rPr lang="it-IT" altLang="en-US" sz="16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J Med, 2009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94880" y="1263087"/>
            <a:ext cx="7554240" cy="102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27" tIns="41464" rIns="82927" bIns="41464">
            <a:spAutoFit/>
          </a:bodyPr>
          <a:lstStyle/>
          <a:p>
            <a:pPr defTabSz="407442" eaLnBrk="1">
              <a:lnSpc>
                <a:spcPct val="93000"/>
              </a:lnSpc>
              <a:buSzPct val="100000"/>
            </a:pPr>
            <a:r>
              <a:rPr lang="it-IT" altLang="en-US" sz="2200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Rischio di morte cardiaca improvvisa: confronto di 44.218 trattati con antipsicotici tipici e 46.089 trattati con atipici vs. 186.600 non trattati con antipsicotici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Text Box 2"/>
          <p:cNvSpPr txBox="1">
            <a:spLocks noChangeArrowheads="1"/>
          </p:cNvSpPr>
          <p:nvPr/>
        </p:nvSpPr>
        <p:spPr bwMode="auto">
          <a:xfrm>
            <a:off x="249239" y="2012950"/>
            <a:ext cx="8645525" cy="240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marL="384135" indent="-384135">
              <a:buClr>
                <a:srgbClr val="FF3300"/>
              </a:buClr>
              <a:buSzPct val="130000"/>
              <a:buFont typeface="Monotype Sorts" pitchFamily="2" charset="2"/>
              <a:buChar char="è"/>
            </a:pP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An “ICU syndrome” is particularly frequent among older, critically ill patients</a:t>
            </a:r>
            <a:r>
              <a:rPr lang="en-US" sz="2000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  <a:p>
            <a:pPr marL="895257" lvl="1" indent="-320642">
              <a:lnSpc>
                <a:spcPct val="90000"/>
              </a:lnSpc>
              <a:spcBef>
                <a:spcPct val="40000"/>
              </a:spcBef>
              <a:buFont typeface="Verdana" pitchFamily="34" charset="0"/>
              <a:buChar char="—"/>
            </a:pPr>
            <a:r>
              <a:rPr lang="en-US" sz="1800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Elderly Patient’s Experiences of Pain and Distress in Intensive Care: A Grounded Theory Study</a:t>
            </a:r>
          </a:p>
          <a:p>
            <a:pPr marL="895257" lvl="1" indent="-320642">
              <a:lnSpc>
                <a:spcPct val="90000"/>
              </a:lnSpc>
              <a:spcBef>
                <a:spcPct val="40000"/>
              </a:spcBef>
            </a:pPr>
            <a:r>
              <a:rPr lang="en-US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				(Hall-Lord ML, et al. </a:t>
            </a:r>
            <a:r>
              <a:rPr lang="en-US" i="1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Intensive </a:t>
            </a:r>
            <a:r>
              <a:rPr lang="en-US" i="1" dirty="0" err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Crit</a:t>
            </a:r>
            <a:r>
              <a:rPr lang="en-US" i="1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Care </a:t>
            </a:r>
            <a:r>
              <a:rPr lang="en-US" i="1" dirty="0" err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Nurs</a:t>
            </a:r>
            <a:r>
              <a:rPr lang="en-US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1994)</a:t>
            </a:r>
          </a:p>
          <a:p>
            <a:pPr marL="895257" lvl="1" indent="-320642">
              <a:lnSpc>
                <a:spcPct val="90000"/>
              </a:lnSpc>
              <a:spcBef>
                <a:spcPct val="40000"/>
              </a:spcBef>
              <a:buFont typeface="Verdana" pitchFamily="34" charset="0"/>
              <a:buChar char="—"/>
            </a:pPr>
            <a:r>
              <a:rPr lang="en-US" sz="1800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Stress and the Intensive Care Patient: Perceptions of Patients and Nurses</a:t>
            </a:r>
            <a:endParaRPr lang="en-US" sz="2000" dirty="0">
              <a:solidFill>
                <a:schemeClr val="tx1"/>
              </a:solidFill>
              <a:latin typeface="Verdana" pitchFamily="34" charset="0"/>
              <a:cs typeface="Times New Roman" pitchFamily="18" charset="0"/>
            </a:endParaRPr>
          </a:p>
          <a:p>
            <a:pPr marL="895257" lvl="1" indent="-320642">
              <a:lnSpc>
                <a:spcPct val="90000"/>
              </a:lnSpc>
              <a:spcBef>
                <a:spcPct val="40000"/>
              </a:spcBef>
            </a:pPr>
            <a:r>
              <a:rPr lang="en-US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				(</a:t>
            </a:r>
            <a:r>
              <a:rPr lang="en-US" dirty="0" err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Cornock</a:t>
            </a:r>
            <a:r>
              <a:rPr lang="en-US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MA, </a:t>
            </a:r>
            <a:r>
              <a:rPr lang="en-US" i="1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J Adv </a:t>
            </a:r>
            <a:r>
              <a:rPr lang="en-US" i="1" dirty="0" err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Nurs</a:t>
            </a:r>
            <a:r>
              <a:rPr lang="en-US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1998)</a:t>
            </a:r>
            <a:endParaRPr lang="en-US" b="1" dirty="0">
              <a:solidFill>
                <a:schemeClr val="tx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188" y="161925"/>
            <a:ext cx="8936037" cy="101441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Verdana" pitchFamily="34" charset="0"/>
              </a:rPr>
              <a:t>Older Patients in ICUs &amp;</a:t>
            </a:r>
            <a:br>
              <a:rPr lang="en-US" sz="3200" b="1" dirty="0">
                <a:solidFill>
                  <a:schemeClr val="tx1"/>
                </a:solidFill>
                <a:latin typeface="Verdana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Verdana" pitchFamily="34" charset="0"/>
              </a:rPr>
              <a:t>Emotional Distress</a:t>
            </a:r>
          </a:p>
        </p:txBody>
      </p:sp>
      <p:sp>
        <p:nvSpPr>
          <p:cNvPr id="796676" name="Line 4"/>
          <p:cNvSpPr>
            <a:spLocks noChangeShapeType="1"/>
          </p:cNvSpPr>
          <p:nvPr/>
        </p:nvSpPr>
        <p:spPr bwMode="auto">
          <a:xfrm>
            <a:off x="-3175" y="1563688"/>
            <a:ext cx="9150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5" y="73448"/>
            <a:ext cx="8222400" cy="1317202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it-IT" altLang="en-US" sz="2900" b="1" dirty="0">
                <a:solidFill>
                  <a:schemeClr val="tx1"/>
                </a:solidFill>
                <a:sym typeface="Arial" pitchFamily="34" charset="0"/>
              </a:rPr>
              <a:t>L'agitazione psicomotoria può causare </a:t>
            </a:r>
            <a:br>
              <a:rPr lang="it-IT" altLang="en-US" sz="2900" b="1" dirty="0">
                <a:solidFill>
                  <a:schemeClr val="tx1"/>
                </a:solidFill>
                <a:sym typeface="Arial" pitchFamily="34" charset="0"/>
              </a:rPr>
            </a:br>
            <a:r>
              <a:rPr lang="it-IT" altLang="en-US" sz="2900" b="1" dirty="0">
                <a:solidFill>
                  <a:schemeClr val="tx1"/>
                </a:solidFill>
                <a:sym typeface="Arial" pitchFamily="34" charset="0"/>
              </a:rPr>
              <a:t>danni cardiovascolari? </a:t>
            </a:r>
            <a:r>
              <a:rPr lang="it-IT" altLang="en-US" sz="2900" b="1" dirty="0">
                <a:solidFill>
                  <a:srgbClr val="FF0000"/>
                </a:solidFill>
                <a:sym typeface="Arial" pitchFamily="34" charset="0"/>
              </a:rPr>
              <a:t/>
            </a:r>
            <a:br>
              <a:rPr lang="it-IT" altLang="en-US" sz="2900" b="1" dirty="0">
                <a:solidFill>
                  <a:srgbClr val="FF0000"/>
                </a:solidFill>
                <a:sym typeface="Arial" pitchFamily="34" charset="0"/>
              </a:rPr>
            </a:br>
            <a:endParaRPr lang="it-IT" altLang="en-US" sz="2900" b="1" dirty="0">
              <a:solidFill>
                <a:srgbClr val="FF0000"/>
              </a:solidFill>
              <a:sym typeface="Arial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28961" y="6270419"/>
            <a:ext cx="5271840" cy="54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10" tIns="41455" rIns="82910" bIns="41455">
            <a:spAutoFit/>
          </a:bodyPr>
          <a:lstStyle/>
          <a:p>
            <a:pPr algn="r" defTabSz="407357" eaLnBrk="1">
              <a:lnSpc>
                <a:spcPct val="93000"/>
              </a:lnSpc>
              <a:buSzPct val="100000"/>
            </a:pPr>
            <a:r>
              <a:rPr lang="it-IT" altLang="en-US" sz="16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Otahbachi</a:t>
            </a:r>
            <a:r>
              <a:rPr lang="it-IT" altLang="en-US" sz="16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M et al., Am J </a:t>
            </a:r>
            <a:r>
              <a:rPr lang="it-IT" altLang="en-US" sz="16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Forensic</a:t>
            </a:r>
            <a:r>
              <a:rPr lang="it-IT" altLang="en-US" sz="16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Med </a:t>
            </a:r>
            <a:r>
              <a:rPr lang="it-IT" altLang="en-US" sz="16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Pathol</a:t>
            </a:r>
            <a:r>
              <a:rPr lang="it-IT" altLang="en-US" sz="16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2010</a:t>
            </a:r>
          </a:p>
          <a:p>
            <a:pPr algn="r" defTabSz="407357" eaLnBrk="1">
              <a:lnSpc>
                <a:spcPct val="93000"/>
              </a:lnSpc>
              <a:buSzPct val="100000"/>
            </a:pPr>
            <a:r>
              <a:rPr lang="it-IT" altLang="en-US" sz="16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Nguyen</a:t>
            </a:r>
            <a:r>
              <a:rPr lang="it-IT" altLang="en-US" sz="16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H et al., Permanente J, 2012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27195" y="5468383"/>
            <a:ext cx="8775360" cy="71337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910" tIns="41455" rIns="82910" bIns="41455">
            <a:spAutoFit/>
          </a:bodyPr>
          <a:lstStyle/>
          <a:p>
            <a:pPr marL="336826" indent="-336826" defTabSz="407357" eaLnBrk="1">
              <a:lnSpc>
                <a:spcPct val="93000"/>
              </a:lnSpc>
              <a:buSzPct val="100000"/>
              <a:buFont typeface="Times New Roman" pitchFamily="18" charset="0"/>
              <a:buChar char="•"/>
            </a:pPr>
            <a:r>
              <a:rPr lang="it-IT" altLang="en-US" sz="2200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Un caso di </a:t>
            </a:r>
            <a:r>
              <a:rPr lang="it-IT" altLang="en-US" sz="2200" dirty="0" smtClean="0">
                <a:solidFill>
                  <a:srgbClr val="FF0000"/>
                </a:solidFill>
                <a:ea typeface="Microsoft YaHei" pitchFamily="34" charset="-122"/>
                <a:cs typeface="Arial"/>
              </a:rPr>
              <a:t>delirium ipercinetico</a:t>
            </a:r>
            <a:r>
              <a:rPr lang="it-IT" altLang="en-US" sz="2200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in donna </a:t>
            </a:r>
            <a:r>
              <a:rPr lang="it-IT" altLang="en-US" sz="2200" dirty="0" smtClean="0">
                <a:solidFill>
                  <a:srgbClr val="FF0000"/>
                </a:solidFill>
                <a:ea typeface="Microsoft YaHei" pitchFamily="34" charset="-122"/>
                <a:cs typeface="Arial"/>
              </a:rPr>
              <a:t>ottantenne</a:t>
            </a:r>
            <a:r>
              <a:rPr lang="it-IT" altLang="en-US" sz="2200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associato al quadro ecografico di </a:t>
            </a:r>
            <a:r>
              <a:rPr lang="it-IT" altLang="en-US" sz="2200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Tako-Tsubo</a:t>
            </a:r>
            <a:endParaRPr lang="it-IT" altLang="en-US" sz="2200" dirty="0" smtClean="0">
              <a:solidFill>
                <a:srgbClr val="000000"/>
              </a:solidFill>
              <a:ea typeface="Microsoft YaHei" pitchFamily="34" charset="-122"/>
              <a:cs typeface="Arial"/>
            </a:endParaRPr>
          </a:p>
        </p:txBody>
      </p:sp>
      <p:pic>
        <p:nvPicPr>
          <p:cNvPr id="4096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79521" y="2317132"/>
            <a:ext cx="3060000" cy="3093445"/>
          </a:xfrm>
          <a:ln/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04482" y="2652507"/>
            <a:ext cx="5551200" cy="24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0" tIns="41455" rIns="82910" bIns="41455">
            <a:spAutoFit/>
          </a:bodyPr>
          <a:lstStyle/>
          <a:p>
            <a:pPr marL="238946" indent="-238946" defTabSz="407357" eaLnBrk="1">
              <a:lnSpc>
                <a:spcPct val="93000"/>
              </a:lnSpc>
              <a:spcAft>
                <a:spcPct val="20000"/>
              </a:spcAft>
              <a:buSzPct val="100000"/>
              <a:buFont typeface="Wingdings" pitchFamily="2" charset="2"/>
              <a:buChar char="ü"/>
            </a:pPr>
            <a:r>
              <a:rPr lang="it-IT" altLang="en-US" sz="22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La sindrome di </a:t>
            </a:r>
            <a:r>
              <a:rPr lang="it-IT" altLang="en-US" sz="22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Tako-Tsubo</a:t>
            </a:r>
            <a:r>
              <a:rPr lang="it-IT" altLang="en-US" sz="22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: dolore toracico con a-discinesia </a:t>
            </a:r>
            <a:r>
              <a:rPr lang="it-IT" altLang="en-US" sz="22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antero-apicale</a:t>
            </a:r>
            <a:r>
              <a:rPr lang="it-IT" altLang="en-US" sz="22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del </a:t>
            </a:r>
            <a:r>
              <a:rPr lang="it-IT" altLang="en-US" sz="2200" i="1" dirty="0" err="1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VS</a:t>
            </a:r>
            <a:r>
              <a:rPr lang="it-IT" altLang="en-US" sz="22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 in assenza di stenosi coronariche</a:t>
            </a:r>
          </a:p>
          <a:p>
            <a:pPr marL="238946" indent="-238946" defTabSz="407357" eaLnBrk="1">
              <a:lnSpc>
                <a:spcPct val="93000"/>
              </a:lnSpc>
              <a:spcAft>
                <a:spcPct val="20000"/>
              </a:spcAft>
              <a:buSzPct val="100000"/>
              <a:buFont typeface="Wingdings" pitchFamily="2" charset="2"/>
              <a:buChar char="ü"/>
            </a:pPr>
            <a:r>
              <a:rPr lang="it-IT" altLang="en-US" sz="22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Tipicamente scatenata da stress emotivo (&gt; sesso femminile)</a:t>
            </a:r>
          </a:p>
          <a:p>
            <a:pPr marL="238946" indent="-238946" defTabSz="407357" eaLnBrk="1">
              <a:lnSpc>
                <a:spcPct val="93000"/>
              </a:lnSpc>
              <a:spcAft>
                <a:spcPct val="20000"/>
              </a:spcAft>
              <a:buSzPct val="100000"/>
              <a:buFont typeface="Wingdings" pitchFamily="2" charset="2"/>
              <a:buChar char="ü"/>
            </a:pPr>
            <a:r>
              <a:rPr lang="it-IT" altLang="en-US" sz="2200" i="1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Può essere causa di edema polmonare acuto o aritmia ventricolare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46241" y="1469610"/>
            <a:ext cx="8572320" cy="101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10" tIns="41455" rIns="82910" bIns="41455">
            <a:spAutoFit/>
          </a:bodyPr>
          <a:lstStyle/>
          <a:p>
            <a:pPr marL="336826" indent="-336826" defTabSz="407357" eaLnBrk="1">
              <a:lnSpc>
                <a:spcPct val="93000"/>
              </a:lnSpc>
              <a:buSzPct val="100000"/>
              <a:buFont typeface="Times New Roman" pitchFamily="18" charset="0"/>
              <a:buChar char="•"/>
            </a:pPr>
            <a:r>
              <a:rPr lang="it-IT" altLang="en-US" sz="2200" dirty="0" smtClean="0">
                <a:solidFill>
                  <a:srgbClr val="000000"/>
                </a:solidFill>
                <a:ea typeface="Microsoft YaHei" pitchFamily="34" charset="-122"/>
                <a:cs typeface="Arial"/>
              </a:rPr>
              <a:t>Casi di morte cardiaca improvvisa descritti in corso di agitazione psicomotoria acuta, particolarmente in associazione all'utilizzo di contenzioni </a:t>
            </a:r>
            <a:endParaRPr lang="it-IT" altLang="en-US" sz="1600" dirty="0" smtClean="0">
              <a:solidFill>
                <a:srgbClr val="000000"/>
              </a:solidFill>
              <a:ea typeface="Microsoft YaHei" pitchFamily="34" charset="-122"/>
              <a:cs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5301" y="857251"/>
            <a:ext cx="4318791" cy="5385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t-IT" altLang="en-US" sz="2900" b="1" kern="0" dirty="0" smtClean="0">
                <a:solidFill>
                  <a:srgbClr val="FF0000"/>
                </a:solidFill>
                <a:latin typeface="Calibri"/>
                <a:ea typeface="+mj-ea"/>
                <a:cs typeface="Arial"/>
                <a:sym typeface="Arial" pitchFamily="34" charset="0"/>
              </a:rPr>
              <a:t>La sindrome di </a:t>
            </a:r>
            <a:r>
              <a:rPr lang="it-IT" altLang="en-US" sz="2900" b="1" kern="0" dirty="0" err="1" smtClean="0">
                <a:solidFill>
                  <a:srgbClr val="FF0000"/>
                </a:solidFill>
                <a:latin typeface="Calibri"/>
                <a:ea typeface="+mj-ea"/>
                <a:cs typeface="Arial"/>
                <a:sym typeface="Arial" pitchFamily="34" charset="0"/>
              </a:rPr>
              <a:t>Tako-Tsubo</a:t>
            </a:r>
            <a:endParaRPr lang="it-IT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ldLvl="0" animBg="1" autoUpdateAnimBg="0"/>
      <p:bldP spid="40966" grpId="0" bldLvl="0" autoUpdateAnimBg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115973"/>
            <a:ext cx="8220960" cy="1137719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it-IT" altLang="en-US" sz="3500" b="1" dirty="0">
                <a:solidFill>
                  <a:schemeClr val="tx1"/>
                </a:solidFill>
                <a:sym typeface="Arial" pitchFamily="34" charset="0"/>
              </a:rPr>
              <a:t>Quali strategie assistenziali di prevenzione </a:t>
            </a:r>
            <a:r>
              <a:rPr lang="it-IT" altLang="en-US" sz="3500" b="1" dirty="0" smtClean="0">
                <a:solidFill>
                  <a:schemeClr val="tx1"/>
                </a:solidFill>
                <a:sym typeface="Arial" pitchFamily="34" charset="0"/>
              </a:rPr>
              <a:t>del delirium </a:t>
            </a:r>
            <a:r>
              <a:rPr lang="it-IT" altLang="en-US" sz="3500" b="1" dirty="0">
                <a:solidFill>
                  <a:schemeClr val="tx1"/>
                </a:solidFill>
                <a:sym typeface="Arial" pitchFamily="34" charset="0"/>
              </a:rPr>
              <a:t>in ICU geriatrica?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1504950"/>
            <a:ext cx="8220960" cy="2857500"/>
          </a:xfrm>
        </p:spPr>
        <p:txBody>
          <a:bodyPr/>
          <a:lstStyle/>
          <a:p>
            <a:pPr algn="ctr"/>
            <a:r>
              <a:rPr lang="it-IT" altLang="en-US" sz="272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49238" y="1604114"/>
            <a:ext cx="8645525" cy="4864225"/>
            <a:chOff x="498475" y="1604114"/>
            <a:chExt cx="8645525" cy="4864225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98475" y="1604114"/>
              <a:ext cx="8645525" cy="9879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1420" tIns="45711" rIns="91420" bIns="45711">
              <a:spAutoFit/>
            </a:bodyPr>
            <a:lstStyle/>
            <a:p>
              <a:pPr>
                <a:spcBef>
                  <a:spcPct val="30000"/>
                </a:spcBef>
                <a:buClr>
                  <a:srgbClr val="00FF00"/>
                </a:buClr>
                <a:buSzPct val="130000"/>
              </a:pPr>
              <a:r>
                <a:rPr lang="en-US" sz="2000" b="1" dirty="0" smtClean="0">
                  <a:solidFill>
                    <a:schemeClr val="tx1"/>
                  </a:solidFill>
                </a:rPr>
                <a:t>A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Multicomponent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Intervention to Prevent Delirium in Hospitalized Older Patients</a:t>
              </a:r>
              <a:endParaRPr lang="en-US" altLang="it-IT" sz="2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marL="895164" lvl="1" indent="-320609">
                <a:lnSpc>
                  <a:spcPct val="90000"/>
                </a:lnSpc>
                <a:spcBef>
                  <a:spcPct val="40000"/>
                </a:spcBef>
                <a:buClr>
                  <a:srgbClr val="FF6600"/>
                </a:buClr>
              </a:pPr>
              <a:r>
                <a:rPr lang="en-US" altLang="it-IT" sz="1400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Inouye SK, N </a:t>
              </a:r>
              <a:r>
                <a:rPr lang="en-US" altLang="it-IT" sz="1400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Engl</a:t>
              </a:r>
              <a:r>
                <a:rPr lang="en-US" altLang="it-IT" sz="1400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J Med 1999; 340:669-676</a:t>
              </a:r>
              <a:endParaRPr lang="en-US" altLang="it-IT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pic>
          <p:nvPicPr>
            <p:cNvPr id="6" name="Picture 21" descr=" "/>
            <p:cNvPicPr>
              <a:picLocks noChangeAspect="1" noChangeArrowheads="1"/>
            </p:cNvPicPr>
            <p:nvPr/>
          </p:nvPicPr>
          <p:blipFill>
            <a:blip r:embed="rId2" cstate="print"/>
            <a:srcRect l="4541" t="5602"/>
            <a:stretch>
              <a:fillRect/>
            </a:stretch>
          </p:blipFill>
          <p:spPr bwMode="auto">
            <a:xfrm>
              <a:off x="2054374" y="2584993"/>
              <a:ext cx="5533726" cy="38833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33"/>
            <a:ext cx="8220960" cy="1137719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it-IT" altLang="en-US" sz="3500" b="1" dirty="0">
                <a:solidFill>
                  <a:schemeClr val="tx1"/>
                </a:solidFill>
                <a:sym typeface="Arial" pitchFamily="34" charset="0"/>
              </a:rPr>
              <a:t>Quali strategie assistenziali di prevenzione dello stress emozionale in ICU geriatrica?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1504950"/>
            <a:ext cx="8220960" cy="2857500"/>
          </a:xfrm>
        </p:spPr>
        <p:txBody>
          <a:bodyPr/>
          <a:lstStyle/>
          <a:p>
            <a:pPr algn="ctr"/>
            <a:r>
              <a:rPr lang="it-IT" altLang="en-US" sz="27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9240" y="4678364"/>
            <a:ext cx="8645525" cy="167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marL="384095" indent="-384095">
              <a:spcBef>
                <a:spcPct val="30000"/>
              </a:spcBef>
              <a:buClr>
                <a:srgbClr val="00FF00"/>
              </a:buClr>
              <a:buSzPct val="130000"/>
              <a:buFont typeface="Monotype Sorts" pitchFamily="2" charset="2"/>
              <a:buChar char="è"/>
            </a:pPr>
            <a:r>
              <a:rPr lang="en-US" altLang="it-IT" sz="20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Increasing visits by relatives might affect favorably some outcome of the critically ill in ICU</a:t>
            </a:r>
            <a:r>
              <a:rPr lang="en-US" altLang="it-IT" sz="2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[</a:t>
            </a:r>
            <a:r>
              <a:rPr lang="en-US" altLang="it-IT" sz="2000" u="sng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though it might increase the risk of septic complications</a:t>
            </a:r>
            <a:r>
              <a:rPr lang="en-US" altLang="it-IT" sz="2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</a:t>
            </a:r>
          </a:p>
          <a:p>
            <a:pPr marL="895164" lvl="1" indent="-320609">
              <a:lnSpc>
                <a:spcPct val="90000"/>
              </a:lnSpc>
              <a:spcBef>
                <a:spcPct val="40000"/>
              </a:spcBef>
              <a:buFont typeface="Verdana" pitchFamily="34" charset="0"/>
              <a:buChar char="—"/>
            </a:pPr>
            <a:r>
              <a:rPr lang="en-US" altLang="it-IT" sz="18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ABC of Intensive Care: Other Supportive Care</a:t>
            </a:r>
            <a:endParaRPr lang="en-US" altLang="it-IT" sz="2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marL="895164" lvl="1" indent="-320609">
              <a:lnSpc>
                <a:spcPct val="90000"/>
              </a:lnSpc>
              <a:spcBef>
                <a:spcPct val="40000"/>
              </a:spcBef>
              <a:buClr>
                <a:srgbClr val="FF6600"/>
              </a:buClr>
            </a:pPr>
            <a:r>
              <a:rPr lang="en-US" altLang="it-IT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				(Adam S, et al. </a:t>
            </a:r>
            <a:r>
              <a:rPr lang="en-US" altLang="it-IT" sz="14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 Med J</a:t>
            </a:r>
            <a:r>
              <a:rPr lang="en-US" altLang="it-IT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1999)</a:t>
            </a:r>
            <a:endParaRPr lang="en-US" altLang="it-IT" sz="14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2" name="Picture 4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7032625"/>
          </a:xfrm>
          <a:prstGeom prst="rect">
            <a:avLst/>
          </a:prstGeom>
          <a:noFill/>
        </p:spPr>
      </p:pic>
      <p:sp>
        <p:nvSpPr>
          <p:cNvPr id="933893" name="Text Box 5"/>
          <p:cNvSpPr txBox="1">
            <a:spLocks noChangeArrowheads="1"/>
          </p:cNvSpPr>
          <p:nvPr/>
        </p:nvSpPr>
        <p:spPr bwMode="auto">
          <a:xfrm>
            <a:off x="5192714" y="282576"/>
            <a:ext cx="3602037" cy="136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“Hombre </a:t>
            </a:r>
            <a:r>
              <a:rPr lang="en-US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Operado</a:t>
            </a: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”, 1969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18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Antonio </a:t>
            </a:r>
            <a:r>
              <a:rPr lang="en-US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Lòpez</a:t>
            </a: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Garcìa</a:t>
            </a:r>
            <a:endParaRPr lang="en-US" sz="18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Tomelloso</a:t>
            </a: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, Spain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1936 - living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77863" y="636588"/>
            <a:ext cx="7789862" cy="5842000"/>
            <a:chOff x="677863" y="636588"/>
            <a:chExt cx="7789862" cy="5842000"/>
          </a:xfrm>
        </p:grpSpPr>
        <p:pic>
          <p:nvPicPr>
            <p:cNvPr id="4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7863" y="636588"/>
              <a:ext cx="7789862" cy="584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ttangolo 4"/>
            <p:cNvSpPr/>
            <p:nvPr/>
          </p:nvSpPr>
          <p:spPr>
            <a:xfrm>
              <a:off x="3981450" y="1371600"/>
              <a:ext cx="333375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151315" y="6537326"/>
            <a:ext cx="4966103" cy="24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it-IT" altLang="it-IT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Fumagalli S et al, </a:t>
            </a:r>
            <a:r>
              <a:rPr lang="it-IT" altLang="it-IT" sz="14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Circulation</a:t>
            </a:r>
            <a:r>
              <a:rPr lang="it-IT" altLang="it-IT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2006; 113:946-52  </a:t>
            </a:r>
          </a:p>
        </p:txBody>
      </p:sp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2" cstate="print"/>
          <a:srcRect t="12647"/>
          <a:stretch>
            <a:fillRect/>
          </a:stretch>
        </p:blipFill>
        <p:spPr bwMode="auto">
          <a:xfrm>
            <a:off x="315028" y="2049527"/>
            <a:ext cx="8487208" cy="444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4933" t="26868" r="3734"/>
          <a:stretch>
            <a:fillRect/>
          </a:stretch>
        </p:blipFill>
        <p:spPr bwMode="auto">
          <a:xfrm>
            <a:off x="19050" y="239715"/>
            <a:ext cx="696595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6188" y="0"/>
            <a:ext cx="2774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30"/>
          <p:cNvSpPr>
            <a:spLocks noChangeArrowheads="1"/>
          </p:cNvSpPr>
          <p:nvPr/>
        </p:nvSpPr>
        <p:spPr bwMode="auto">
          <a:xfrm>
            <a:off x="4104016" y="6505794"/>
            <a:ext cx="4966103" cy="24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it-IT" altLang="it-IT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Fumagalli S et al, </a:t>
            </a:r>
            <a:r>
              <a:rPr lang="it-IT" altLang="it-IT" sz="14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Circulation</a:t>
            </a:r>
            <a:r>
              <a:rPr lang="it-IT" altLang="it-IT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2006; 113:946-52  </a:t>
            </a:r>
          </a:p>
        </p:txBody>
      </p:sp>
      <p:pic>
        <p:nvPicPr>
          <p:cNvPr id="448514" name="Picture 2"/>
          <p:cNvPicPr>
            <a:picLocks noChangeAspect="1" noChangeArrowheads="1"/>
          </p:cNvPicPr>
          <p:nvPr/>
        </p:nvPicPr>
        <p:blipFill>
          <a:blip r:embed="rId2" cstate="print"/>
          <a:srcRect l="6733" t="4085" r="2614" b="8426"/>
          <a:stretch>
            <a:fillRect/>
          </a:stretch>
        </p:blipFill>
        <p:spPr bwMode="auto">
          <a:xfrm>
            <a:off x="291852" y="1261240"/>
            <a:ext cx="8584131" cy="498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6188" y="0"/>
            <a:ext cx="2774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" name="Rettangolo arrotondato 81"/>
          <p:cNvSpPr/>
          <p:nvPr/>
        </p:nvSpPr>
        <p:spPr>
          <a:xfrm>
            <a:off x="346842" y="4114801"/>
            <a:ext cx="8607973" cy="536027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  <p:sp>
        <p:nvSpPr>
          <p:cNvPr id="83" name="Rettangolo 82"/>
          <p:cNvSpPr/>
          <p:nvPr/>
        </p:nvSpPr>
        <p:spPr>
          <a:xfrm>
            <a:off x="346841" y="3436885"/>
            <a:ext cx="8592207" cy="130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916" y="644996"/>
            <a:ext cx="5834171" cy="215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Immagin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3700" y="2872570"/>
            <a:ext cx="58166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Immagin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3536" y="1643188"/>
            <a:ext cx="2501900" cy="749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CasellaDiTesto 6"/>
          <p:cNvSpPr txBox="1"/>
          <p:nvPr/>
        </p:nvSpPr>
        <p:spPr>
          <a:xfrm>
            <a:off x="125413" y="163515"/>
            <a:ext cx="4183062" cy="523202"/>
          </a:xfrm>
          <a:prstGeom prst="rect">
            <a:avLst/>
          </a:prstGeom>
          <a:noFill/>
        </p:spPr>
        <p:txBody>
          <a:bodyPr lIns="91420" tIns="45711" rIns="91420" bIns="45711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4BACC6">
                    <a:lumMod val="75000"/>
                  </a:srgbClr>
                </a:solidFill>
              </a:rPr>
              <a:t>Dopo </a:t>
            </a:r>
            <a:r>
              <a:rPr lang="it-IT" sz="2800" dirty="0" smtClean="0">
                <a:solidFill>
                  <a:srgbClr val="4BACC6">
                    <a:lumMod val="75000"/>
                  </a:srgbClr>
                </a:solidFill>
              </a:rPr>
              <a:t>“solo” </a:t>
            </a:r>
            <a:r>
              <a:rPr lang="it-IT" sz="2800" dirty="0">
                <a:solidFill>
                  <a:srgbClr val="4BACC6">
                    <a:lumMod val="75000"/>
                  </a:srgbClr>
                </a:solidFill>
              </a:rPr>
              <a:t>sette anni…</a:t>
            </a:r>
          </a:p>
        </p:txBody>
      </p:sp>
      <p:pic>
        <p:nvPicPr>
          <p:cNvPr id="450562" name="Picture 2"/>
          <p:cNvPicPr>
            <a:picLocks noChangeAspect="1" noChangeArrowheads="1"/>
          </p:cNvPicPr>
          <p:nvPr/>
        </p:nvPicPr>
        <p:blipFill>
          <a:blip r:embed="rId5" cstate="print"/>
          <a:srcRect l="6409" t="10683" r="3061"/>
          <a:stretch>
            <a:fillRect/>
          </a:stretch>
        </p:blipFill>
        <p:spPr bwMode="auto">
          <a:xfrm>
            <a:off x="488731" y="3783736"/>
            <a:ext cx="8166538" cy="24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ttangolo arrotondato 7"/>
          <p:cNvSpPr/>
          <p:nvPr/>
        </p:nvSpPr>
        <p:spPr>
          <a:xfrm>
            <a:off x="551791" y="5659816"/>
            <a:ext cx="2885090" cy="299545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ttangolo 1"/>
          <p:cNvSpPr>
            <a:spLocks noChangeArrowheads="1"/>
          </p:cNvSpPr>
          <p:nvPr/>
        </p:nvSpPr>
        <p:spPr bwMode="auto">
          <a:xfrm>
            <a:off x="276225" y="1293002"/>
            <a:ext cx="8602663" cy="498951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 sz="1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Segnaposto contenuto 6"/>
          <p:cNvGraphicFramePr>
            <a:graphicFrameLocks noGrp="1"/>
          </p:cNvGraphicFramePr>
          <p:nvPr/>
        </p:nvGraphicFramePr>
        <p:xfrm>
          <a:off x="522288" y="1523190"/>
          <a:ext cx="8156575" cy="4759325"/>
        </p:xfrm>
        <a:graphic>
          <a:graphicData uri="http://schemas.openxmlformats.org/presentationml/2006/ole">
            <p:oleObj spid="_x0000_s452610" r:id="rId3" imgW="8230313" imgH="4523624" progId="Excel.Sheet.8">
              <p:embed/>
            </p:oleObj>
          </a:graphicData>
        </a:graphic>
      </p:graphicFrame>
      <p:sp>
        <p:nvSpPr>
          <p:cNvPr id="71683" name="CasellaDiTesto 10"/>
          <p:cNvSpPr txBox="1">
            <a:spLocks noChangeArrowheads="1"/>
          </p:cNvSpPr>
          <p:nvPr/>
        </p:nvSpPr>
        <p:spPr bwMode="auto">
          <a:xfrm>
            <a:off x="115888" y="6327946"/>
            <a:ext cx="889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it-IT" altLang="it-IT" i="1" dirty="0" smtClean="0">
                <a:solidFill>
                  <a:schemeClr val="tx1"/>
                </a:solidFill>
              </a:rPr>
              <a:t>Gruppo italiano per la Valutazione degli interventi in Terapia Intensiva (</a:t>
            </a:r>
            <a:r>
              <a:rPr lang="it-IT" altLang="it-IT" i="1" dirty="0" err="1" smtClean="0">
                <a:solidFill>
                  <a:schemeClr val="tx1"/>
                </a:solidFill>
              </a:rPr>
              <a:t>GiViTI</a:t>
            </a:r>
            <a:r>
              <a:rPr lang="it-IT" altLang="it-IT" i="1" dirty="0" smtClean="0">
                <a:solidFill>
                  <a:schemeClr val="tx1"/>
                </a:solidFill>
              </a:rPr>
              <a:t>), 2008</a:t>
            </a:r>
          </a:p>
          <a:p>
            <a:pPr algn="r">
              <a:defRPr/>
            </a:pPr>
            <a:r>
              <a:rPr lang="it-IT" altLang="it-IT" i="1" dirty="0" smtClean="0">
                <a:solidFill>
                  <a:schemeClr val="tx1"/>
                </a:solidFill>
              </a:rPr>
              <a:t>http://www.giviti.marionegri.it/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0716" y="116931"/>
            <a:ext cx="8422573" cy="954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20" tIns="45711" rIns="91420" bIns="45711">
            <a:spAutoFit/>
          </a:bodyPr>
          <a:lstStyle/>
          <a:p>
            <a:pPr algn="ctr">
              <a:defRPr/>
            </a:pPr>
            <a:r>
              <a:rPr lang="it-IT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 scenario (2):</a:t>
            </a:r>
          </a:p>
          <a:p>
            <a:pPr algn="ctr">
              <a:defRPr/>
            </a:pPr>
            <a:r>
              <a:rPr lang="it-IT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anziani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oltre il 60%</a:t>
            </a:r>
            <a:r>
              <a:rPr lang="it-IT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dei ricoveri in Terapia Intensiva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24000" contrast="42000"/>
          </a:blip>
          <a:srcRect/>
          <a:stretch>
            <a:fillRect/>
          </a:stretch>
        </p:blipFill>
        <p:spPr>
          <a:xfrm>
            <a:off x="2407680" y="1007428"/>
            <a:ext cx="4034880" cy="1636012"/>
          </a:xfrm>
          <a:ln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-24000" contrast="42000"/>
          </a:blip>
          <a:srcRect/>
          <a:stretch>
            <a:fillRect/>
          </a:stretch>
        </p:blipFill>
        <p:spPr>
          <a:xfrm>
            <a:off x="449280" y="2734699"/>
            <a:ext cx="4033440" cy="1476155"/>
          </a:xfrm>
          <a:ln/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24000" contrast="42000"/>
          </a:blip>
          <a:srcRect/>
          <a:stretch>
            <a:fillRect/>
          </a:stretch>
        </p:blipFill>
        <p:spPr>
          <a:xfrm>
            <a:off x="4939200" y="2694375"/>
            <a:ext cx="4033440" cy="1533761"/>
          </a:xfrm>
          <a:ln/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244800" y="4572332"/>
            <a:ext cx="4409280" cy="1949965"/>
            <a:chOff x="0" y="0"/>
            <a:chExt cx="12314" cy="5446"/>
          </a:xfrm>
        </p:grpSpPr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5" cstate="print">
              <a:lum bright="-24000" contrast="42000"/>
            </a:blip>
            <a:srcRect t="6615" r="37794"/>
            <a:stretch>
              <a:fillRect/>
            </a:stretch>
          </p:blipFill>
          <p:spPr bwMode="auto">
            <a:xfrm>
              <a:off x="64" y="0"/>
              <a:ext cx="8878" cy="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5" name="Picture 7"/>
            <p:cNvPicPr>
              <a:picLocks noChangeAspect="1" noChangeArrowheads="1"/>
            </p:cNvPicPr>
            <p:nvPr/>
          </p:nvPicPr>
          <p:blipFill>
            <a:blip r:embed="rId6" cstate="print">
              <a:lum bright="-24000" contrast="42000"/>
            </a:blip>
            <a:srcRect/>
            <a:stretch>
              <a:fillRect/>
            </a:stretch>
          </p:blipFill>
          <p:spPr bwMode="auto">
            <a:xfrm>
              <a:off x="0" y="1064"/>
              <a:ext cx="12315" cy="4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lum bright="-24000" contrast="42000"/>
          </a:blip>
          <a:srcRect/>
          <a:stretch>
            <a:fillRect/>
          </a:stretch>
        </p:blipFill>
        <p:spPr bwMode="auto">
          <a:xfrm>
            <a:off x="4246560" y="4817158"/>
            <a:ext cx="4734720" cy="19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77462" y="15768"/>
            <a:ext cx="7189076" cy="8828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91420" tIns="45711" rIns="91420" bIns="45711" anchor="ctr"/>
          <a:lstStyle/>
          <a:p>
            <a:pPr algn="ctr" eaLnBrk="1" hangingPunct="1">
              <a:defRPr/>
            </a:pPr>
            <a:r>
              <a:rPr lang="it-IT" sz="3000" b="1" dirty="0" smtClean="0">
                <a:solidFill>
                  <a:srgbClr val="FF0000"/>
                </a:solidFill>
                <a:latin typeface="Calibri"/>
                <a:cs typeface="+mn-cs"/>
              </a:rPr>
              <a:t>Incidenza e predittori di delirium </a:t>
            </a:r>
            <a:r>
              <a:rPr lang="it-IT" sz="3000" b="1" dirty="0" err="1" smtClean="0">
                <a:solidFill>
                  <a:srgbClr val="FF0000"/>
                </a:solidFill>
                <a:latin typeface="Calibri"/>
                <a:cs typeface="+mn-cs"/>
              </a:rPr>
              <a:t>post-CCH</a:t>
            </a:r>
            <a:endParaRPr lang="it-IT" sz="30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80"/>
          <p:cNvGrpSpPr>
            <a:grpSpLocks/>
          </p:cNvGrpSpPr>
          <p:nvPr/>
        </p:nvGrpSpPr>
        <p:grpSpPr bwMode="auto">
          <a:xfrm>
            <a:off x="285750" y="6000750"/>
            <a:ext cx="2651125" cy="623888"/>
            <a:chOff x="214282" y="428604"/>
            <a:chExt cx="2651367" cy="624306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2" name="CasellaDiTesto 281"/>
            <p:cNvSpPr txBox="1"/>
            <p:nvPr/>
          </p:nvSpPr>
          <p:spPr>
            <a:xfrm>
              <a:off x="214282" y="428604"/>
              <a:ext cx="2651367" cy="338365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>
                  <a:solidFill>
                    <a:srgbClr val="F79646">
                      <a:lumMod val="75000"/>
                    </a:srgbClr>
                  </a:solidFill>
                  <a:latin typeface="Calibri"/>
                  <a:cs typeface="+mn-cs"/>
                </a:rPr>
                <a:t>Gruppo </a:t>
              </a:r>
              <a:r>
                <a:rPr lang="it-IT" sz="1600" b="1" dirty="0" err="1">
                  <a:solidFill>
                    <a:srgbClr val="F79646">
                      <a:lumMod val="75000"/>
                    </a:srgbClr>
                  </a:solidFill>
                  <a:latin typeface="Calibri"/>
                  <a:cs typeface="+mn-cs"/>
                </a:rPr>
                <a:t>A=</a:t>
              </a:r>
              <a:r>
                <a:rPr lang="it-IT" sz="1600" b="1" dirty="0">
                  <a:solidFill>
                    <a:srgbClr val="F79646">
                      <a:lumMod val="75000"/>
                    </a:srgbClr>
                  </a:solidFill>
                  <a:latin typeface="Calibri"/>
                  <a:cs typeface="+mn-cs"/>
                </a:rPr>
                <a:t>  </a:t>
              </a:r>
              <a:r>
                <a:rPr lang="it-IT" sz="1600" b="1" dirty="0" err="1">
                  <a:solidFill>
                    <a:srgbClr val="F79646">
                      <a:lumMod val="75000"/>
                    </a:srgbClr>
                  </a:solidFill>
                  <a:latin typeface="Calibri"/>
                  <a:cs typeface="+mn-cs"/>
                </a:rPr>
                <a:t>SPPB=</a:t>
              </a:r>
              <a:r>
                <a:rPr lang="it-IT" sz="1600" b="1" dirty="0">
                  <a:solidFill>
                    <a:srgbClr val="F79646">
                      <a:lumMod val="75000"/>
                    </a:srgbClr>
                  </a:solidFill>
                  <a:latin typeface="Calibri"/>
                  <a:cs typeface="+mn-cs"/>
                </a:rPr>
                <a:t> 7-12 punti</a:t>
              </a:r>
            </a:p>
          </p:txBody>
        </p:sp>
        <p:sp>
          <p:nvSpPr>
            <p:cNvPr id="19549" name="CasellaDiTesto 282"/>
            <p:cNvSpPr txBox="1">
              <a:spLocks noChangeArrowheads="1"/>
            </p:cNvSpPr>
            <p:nvPr/>
          </p:nvSpPr>
          <p:spPr bwMode="auto">
            <a:xfrm>
              <a:off x="214282" y="714356"/>
              <a:ext cx="2521524" cy="3385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sz="1600" b="1">
                  <a:solidFill>
                    <a:srgbClr val="002060"/>
                  </a:solidFill>
                  <a:latin typeface="Calibri" pitchFamily="34" charset="0"/>
                  <a:cs typeface="+mn-cs"/>
                </a:rPr>
                <a:t>Gruppo B=  SPPB 0-6 punti</a:t>
              </a:r>
            </a:p>
          </p:txBody>
        </p:sp>
      </p:grpSp>
      <p:grpSp>
        <p:nvGrpSpPr>
          <p:cNvPr id="3" name="Gruppo 274"/>
          <p:cNvGrpSpPr>
            <a:grpSpLocks/>
          </p:cNvGrpSpPr>
          <p:nvPr/>
        </p:nvGrpSpPr>
        <p:grpSpPr bwMode="auto">
          <a:xfrm>
            <a:off x="1553368" y="1357313"/>
            <a:ext cx="5965827" cy="4751387"/>
            <a:chOff x="1857355" y="1333500"/>
            <a:chExt cx="5965845" cy="4750848"/>
          </a:xfrm>
        </p:grpSpPr>
        <p:sp>
          <p:nvSpPr>
            <p:cNvPr id="19461" name="Rectangle 7"/>
            <p:cNvSpPr>
              <a:spLocks noChangeArrowheads="1"/>
            </p:cNvSpPr>
            <p:nvPr/>
          </p:nvSpPr>
          <p:spPr bwMode="auto">
            <a:xfrm>
              <a:off x="2686050" y="1333500"/>
              <a:ext cx="5137150" cy="4157663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62" name="Line 8"/>
            <p:cNvSpPr>
              <a:spLocks noChangeShapeType="1"/>
            </p:cNvSpPr>
            <p:nvPr/>
          </p:nvSpPr>
          <p:spPr bwMode="auto">
            <a:xfrm>
              <a:off x="2686050" y="5491163"/>
              <a:ext cx="5137150" cy="15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63" name="Line 9"/>
            <p:cNvSpPr>
              <a:spLocks noChangeShapeType="1"/>
            </p:cNvSpPr>
            <p:nvPr/>
          </p:nvSpPr>
          <p:spPr bwMode="auto">
            <a:xfrm>
              <a:off x="2941638" y="5491163"/>
              <a:ext cx="1587" cy="666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64" name="Line 10"/>
            <p:cNvSpPr>
              <a:spLocks noChangeShapeType="1"/>
            </p:cNvSpPr>
            <p:nvPr/>
          </p:nvSpPr>
          <p:spPr bwMode="auto">
            <a:xfrm>
              <a:off x="4262438" y="5491163"/>
              <a:ext cx="1587" cy="666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65" name="Line 11"/>
            <p:cNvSpPr>
              <a:spLocks noChangeShapeType="1"/>
            </p:cNvSpPr>
            <p:nvPr/>
          </p:nvSpPr>
          <p:spPr bwMode="auto">
            <a:xfrm>
              <a:off x="5584825" y="5491163"/>
              <a:ext cx="1588" cy="666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66" name="Line 12"/>
            <p:cNvSpPr>
              <a:spLocks noChangeShapeType="1"/>
            </p:cNvSpPr>
            <p:nvPr/>
          </p:nvSpPr>
          <p:spPr bwMode="auto">
            <a:xfrm>
              <a:off x="6905625" y="5491163"/>
              <a:ext cx="1588" cy="666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67" name="Line 18"/>
            <p:cNvSpPr>
              <a:spLocks noChangeShapeType="1"/>
            </p:cNvSpPr>
            <p:nvPr/>
          </p:nvSpPr>
          <p:spPr bwMode="auto">
            <a:xfrm>
              <a:off x="2686050" y="1333500"/>
              <a:ext cx="1588" cy="41576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68" name="Line 19"/>
            <p:cNvSpPr>
              <a:spLocks noChangeShapeType="1"/>
            </p:cNvSpPr>
            <p:nvPr/>
          </p:nvSpPr>
          <p:spPr bwMode="auto">
            <a:xfrm flipH="1">
              <a:off x="2617788" y="5283200"/>
              <a:ext cx="68262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69" name="Line 20"/>
            <p:cNvSpPr>
              <a:spLocks noChangeShapeType="1"/>
            </p:cNvSpPr>
            <p:nvPr/>
          </p:nvSpPr>
          <p:spPr bwMode="auto">
            <a:xfrm flipH="1">
              <a:off x="2617788" y="4348163"/>
              <a:ext cx="68262" cy="15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70" name="Line 21"/>
            <p:cNvSpPr>
              <a:spLocks noChangeShapeType="1"/>
            </p:cNvSpPr>
            <p:nvPr/>
          </p:nvSpPr>
          <p:spPr bwMode="auto">
            <a:xfrm flipH="1">
              <a:off x="2617788" y="3411538"/>
              <a:ext cx="68262" cy="15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71" name="Line 22"/>
            <p:cNvSpPr>
              <a:spLocks noChangeShapeType="1"/>
            </p:cNvSpPr>
            <p:nvPr/>
          </p:nvSpPr>
          <p:spPr bwMode="auto">
            <a:xfrm flipH="1">
              <a:off x="2617788" y="2476500"/>
              <a:ext cx="68262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72" name="Line 23"/>
            <p:cNvSpPr>
              <a:spLocks noChangeShapeType="1"/>
            </p:cNvSpPr>
            <p:nvPr/>
          </p:nvSpPr>
          <p:spPr bwMode="auto">
            <a:xfrm flipH="1">
              <a:off x="2617788" y="1541463"/>
              <a:ext cx="68262" cy="15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73" name="Oval 32"/>
            <p:cNvSpPr>
              <a:spLocks noChangeArrowheads="1"/>
            </p:cNvSpPr>
            <p:nvPr/>
          </p:nvSpPr>
          <p:spPr bwMode="auto">
            <a:xfrm>
              <a:off x="5084763" y="4227513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74" name="Oval 33"/>
            <p:cNvSpPr>
              <a:spLocks noChangeArrowheads="1"/>
            </p:cNvSpPr>
            <p:nvPr/>
          </p:nvSpPr>
          <p:spPr bwMode="auto">
            <a:xfrm>
              <a:off x="5084763" y="4227513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75" name="Oval 34"/>
            <p:cNvSpPr>
              <a:spLocks noChangeArrowheads="1"/>
            </p:cNvSpPr>
            <p:nvPr/>
          </p:nvSpPr>
          <p:spPr bwMode="auto">
            <a:xfrm>
              <a:off x="3895725" y="2752725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76" name="Oval 35"/>
            <p:cNvSpPr>
              <a:spLocks noChangeArrowheads="1"/>
            </p:cNvSpPr>
            <p:nvPr/>
          </p:nvSpPr>
          <p:spPr bwMode="auto">
            <a:xfrm>
              <a:off x="3895725" y="2752725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77" name="Oval 36"/>
            <p:cNvSpPr>
              <a:spLocks noChangeArrowheads="1"/>
            </p:cNvSpPr>
            <p:nvPr/>
          </p:nvSpPr>
          <p:spPr bwMode="auto">
            <a:xfrm>
              <a:off x="5216525" y="4346575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78" name="Oval 37"/>
            <p:cNvSpPr>
              <a:spLocks noChangeArrowheads="1"/>
            </p:cNvSpPr>
            <p:nvPr/>
          </p:nvSpPr>
          <p:spPr bwMode="auto">
            <a:xfrm>
              <a:off x="5216525" y="4346575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79" name="Oval 60"/>
            <p:cNvSpPr>
              <a:spLocks noChangeArrowheads="1"/>
            </p:cNvSpPr>
            <p:nvPr/>
          </p:nvSpPr>
          <p:spPr bwMode="auto">
            <a:xfrm>
              <a:off x="6207125" y="4926013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0" name="Oval 61"/>
            <p:cNvSpPr>
              <a:spLocks noChangeArrowheads="1"/>
            </p:cNvSpPr>
            <p:nvPr/>
          </p:nvSpPr>
          <p:spPr bwMode="auto">
            <a:xfrm>
              <a:off x="6207125" y="4926013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1" name="Oval 66"/>
            <p:cNvSpPr>
              <a:spLocks noChangeArrowheads="1"/>
            </p:cNvSpPr>
            <p:nvPr/>
          </p:nvSpPr>
          <p:spPr bwMode="auto">
            <a:xfrm>
              <a:off x="4556125" y="3643313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2" name="Oval 67"/>
            <p:cNvSpPr>
              <a:spLocks noChangeArrowheads="1"/>
            </p:cNvSpPr>
            <p:nvPr/>
          </p:nvSpPr>
          <p:spPr bwMode="auto">
            <a:xfrm>
              <a:off x="4556125" y="3643313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3" name="Oval 72"/>
            <p:cNvSpPr>
              <a:spLocks noChangeArrowheads="1"/>
            </p:cNvSpPr>
            <p:nvPr/>
          </p:nvSpPr>
          <p:spPr bwMode="auto">
            <a:xfrm>
              <a:off x="4886325" y="402748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4" name="Oval 73"/>
            <p:cNvSpPr>
              <a:spLocks noChangeArrowheads="1"/>
            </p:cNvSpPr>
            <p:nvPr/>
          </p:nvSpPr>
          <p:spPr bwMode="auto">
            <a:xfrm>
              <a:off x="4886325" y="402748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5" name="Oval 82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6" name="Oval 83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7" name="Oval 92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8" name="Oval 93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89" name="Oval 100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0" name="Oval 101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1" name="Oval 108"/>
            <p:cNvSpPr>
              <a:spLocks noChangeArrowheads="1"/>
            </p:cNvSpPr>
            <p:nvPr/>
          </p:nvSpPr>
          <p:spPr bwMode="auto">
            <a:xfrm>
              <a:off x="3895725" y="2752725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2" name="Oval 109"/>
            <p:cNvSpPr>
              <a:spLocks noChangeArrowheads="1"/>
            </p:cNvSpPr>
            <p:nvPr/>
          </p:nvSpPr>
          <p:spPr bwMode="auto">
            <a:xfrm>
              <a:off x="3895725" y="2752725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3" name="Oval 142"/>
            <p:cNvSpPr>
              <a:spLocks noChangeArrowheads="1"/>
            </p:cNvSpPr>
            <p:nvPr/>
          </p:nvSpPr>
          <p:spPr bwMode="auto">
            <a:xfrm>
              <a:off x="3233738" y="1903413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4" name="Oval 143"/>
            <p:cNvSpPr>
              <a:spLocks noChangeArrowheads="1"/>
            </p:cNvSpPr>
            <p:nvPr/>
          </p:nvSpPr>
          <p:spPr bwMode="auto">
            <a:xfrm>
              <a:off x="3233738" y="1903413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5" name="Oval 156"/>
            <p:cNvSpPr>
              <a:spLocks noChangeArrowheads="1"/>
            </p:cNvSpPr>
            <p:nvPr/>
          </p:nvSpPr>
          <p:spPr bwMode="auto">
            <a:xfrm>
              <a:off x="5414963" y="4505325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6" name="Oval 157"/>
            <p:cNvSpPr>
              <a:spLocks noChangeArrowheads="1"/>
            </p:cNvSpPr>
            <p:nvPr/>
          </p:nvSpPr>
          <p:spPr bwMode="auto">
            <a:xfrm>
              <a:off x="5414963" y="4505325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7" name="Oval 170"/>
            <p:cNvSpPr>
              <a:spLocks noChangeArrowheads="1"/>
            </p:cNvSpPr>
            <p:nvPr/>
          </p:nvSpPr>
          <p:spPr bwMode="auto">
            <a:xfrm>
              <a:off x="4027488" y="293528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8" name="Oval 171"/>
            <p:cNvSpPr>
              <a:spLocks noChangeArrowheads="1"/>
            </p:cNvSpPr>
            <p:nvPr/>
          </p:nvSpPr>
          <p:spPr bwMode="auto">
            <a:xfrm>
              <a:off x="4027488" y="293528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99" name="Oval 174"/>
            <p:cNvSpPr>
              <a:spLocks noChangeArrowheads="1"/>
            </p:cNvSpPr>
            <p:nvPr/>
          </p:nvSpPr>
          <p:spPr bwMode="auto">
            <a:xfrm>
              <a:off x="4886325" y="402748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0" name="Oval 175"/>
            <p:cNvSpPr>
              <a:spLocks noChangeArrowheads="1"/>
            </p:cNvSpPr>
            <p:nvPr/>
          </p:nvSpPr>
          <p:spPr bwMode="auto">
            <a:xfrm>
              <a:off x="4886325" y="402748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1" name="Oval 176"/>
            <p:cNvSpPr>
              <a:spLocks noChangeArrowheads="1"/>
            </p:cNvSpPr>
            <p:nvPr/>
          </p:nvSpPr>
          <p:spPr bwMode="auto">
            <a:xfrm>
              <a:off x="3565525" y="230663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2" name="Oval 177"/>
            <p:cNvSpPr>
              <a:spLocks noChangeArrowheads="1"/>
            </p:cNvSpPr>
            <p:nvPr/>
          </p:nvSpPr>
          <p:spPr bwMode="auto">
            <a:xfrm>
              <a:off x="3565525" y="230663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3" name="Oval 196"/>
            <p:cNvSpPr>
              <a:spLocks noChangeArrowheads="1"/>
            </p:cNvSpPr>
            <p:nvPr/>
          </p:nvSpPr>
          <p:spPr bwMode="auto">
            <a:xfrm>
              <a:off x="4291013" y="3298825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4" name="Oval 197"/>
            <p:cNvSpPr>
              <a:spLocks noChangeArrowheads="1"/>
            </p:cNvSpPr>
            <p:nvPr/>
          </p:nvSpPr>
          <p:spPr bwMode="auto">
            <a:xfrm>
              <a:off x="4291013" y="3298825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5" name="Oval 200"/>
            <p:cNvSpPr>
              <a:spLocks noChangeArrowheads="1"/>
            </p:cNvSpPr>
            <p:nvPr/>
          </p:nvSpPr>
          <p:spPr bwMode="auto">
            <a:xfrm>
              <a:off x="3565525" y="230663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6" name="Oval 201"/>
            <p:cNvSpPr>
              <a:spLocks noChangeArrowheads="1"/>
            </p:cNvSpPr>
            <p:nvPr/>
          </p:nvSpPr>
          <p:spPr bwMode="auto">
            <a:xfrm>
              <a:off x="3565525" y="230663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7" name="Oval 207"/>
            <p:cNvSpPr>
              <a:spLocks noChangeArrowheads="1"/>
            </p:cNvSpPr>
            <p:nvPr/>
          </p:nvSpPr>
          <p:spPr bwMode="auto">
            <a:xfrm>
              <a:off x="5216525" y="4346575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8" name="Oval 208"/>
            <p:cNvSpPr>
              <a:spLocks noChangeArrowheads="1"/>
            </p:cNvSpPr>
            <p:nvPr/>
          </p:nvSpPr>
          <p:spPr bwMode="auto">
            <a:xfrm>
              <a:off x="5216525" y="4346575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09" name="Oval 209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0" name="Oval 210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1" name="Oval 211"/>
            <p:cNvSpPr>
              <a:spLocks noChangeArrowheads="1"/>
            </p:cNvSpPr>
            <p:nvPr/>
          </p:nvSpPr>
          <p:spPr bwMode="auto">
            <a:xfrm>
              <a:off x="6140450" y="49022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2" name="Oval 212"/>
            <p:cNvSpPr>
              <a:spLocks noChangeArrowheads="1"/>
            </p:cNvSpPr>
            <p:nvPr/>
          </p:nvSpPr>
          <p:spPr bwMode="auto">
            <a:xfrm>
              <a:off x="6140450" y="49022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3" name="Oval 217"/>
            <p:cNvSpPr>
              <a:spLocks noChangeArrowheads="1"/>
            </p:cNvSpPr>
            <p:nvPr/>
          </p:nvSpPr>
          <p:spPr bwMode="auto">
            <a:xfrm>
              <a:off x="4752975" y="388143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4" name="Oval 218"/>
            <p:cNvSpPr>
              <a:spLocks noChangeArrowheads="1"/>
            </p:cNvSpPr>
            <p:nvPr/>
          </p:nvSpPr>
          <p:spPr bwMode="auto">
            <a:xfrm>
              <a:off x="4752975" y="388143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5" name="Oval 221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6" name="Oval 222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7" name="Oval 235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8" name="Oval 236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19" name="Oval 237"/>
            <p:cNvSpPr>
              <a:spLocks noChangeArrowheads="1"/>
            </p:cNvSpPr>
            <p:nvPr/>
          </p:nvSpPr>
          <p:spPr bwMode="auto">
            <a:xfrm>
              <a:off x="3565525" y="230663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0" name="Oval 238"/>
            <p:cNvSpPr>
              <a:spLocks noChangeArrowheads="1"/>
            </p:cNvSpPr>
            <p:nvPr/>
          </p:nvSpPr>
          <p:spPr bwMode="auto">
            <a:xfrm>
              <a:off x="3565525" y="230663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1" name="Oval 243"/>
            <p:cNvSpPr>
              <a:spLocks noChangeArrowheads="1"/>
            </p:cNvSpPr>
            <p:nvPr/>
          </p:nvSpPr>
          <p:spPr bwMode="auto">
            <a:xfrm>
              <a:off x="4027488" y="2935288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2" name="Oval 244"/>
            <p:cNvSpPr>
              <a:spLocks noChangeArrowheads="1"/>
            </p:cNvSpPr>
            <p:nvPr/>
          </p:nvSpPr>
          <p:spPr bwMode="auto">
            <a:xfrm>
              <a:off x="4027488" y="2935288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3" name="Oval 245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4" name="Oval 246"/>
            <p:cNvSpPr>
              <a:spLocks noChangeArrowheads="1"/>
            </p:cNvSpPr>
            <p:nvPr/>
          </p:nvSpPr>
          <p:spPr bwMode="auto">
            <a:xfrm>
              <a:off x="5546725" y="45974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5" name="Oval 247"/>
            <p:cNvSpPr>
              <a:spLocks noChangeArrowheads="1"/>
            </p:cNvSpPr>
            <p:nvPr/>
          </p:nvSpPr>
          <p:spPr bwMode="auto">
            <a:xfrm>
              <a:off x="4422775" y="347345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6" name="Oval 248"/>
            <p:cNvSpPr>
              <a:spLocks noChangeArrowheads="1"/>
            </p:cNvSpPr>
            <p:nvPr/>
          </p:nvSpPr>
          <p:spPr bwMode="auto">
            <a:xfrm>
              <a:off x="4422775" y="347345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7" name="Oval 249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8" name="Oval 250"/>
            <p:cNvSpPr>
              <a:spLocks noChangeArrowheads="1"/>
            </p:cNvSpPr>
            <p:nvPr/>
          </p:nvSpPr>
          <p:spPr bwMode="auto">
            <a:xfrm>
              <a:off x="5876925" y="47879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29" name="Oval 255"/>
            <p:cNvSpPr>
              <a:spLocks noChangeArrowheads="1"/>
            </p:cNvSpPr>
            <p:nvPr/>
          </p:nvSpPr>
          <p:spPr bwMode="auto">
            <a:xfrm>
              <a:off x="4094163" y="3027363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30" name="Oval 256"/>
            <p:cNvSpPr>
              <a:spLocks noChangeArrowheads="1"/>
            </p:cNvSpPr>
            <p:nvPr/>
          </p:nvSpPr>
          <p:spPr bwMode="auto">
            <a:xfrm>
              <a:off x="4094163" y="3027363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31" name="Oval 263"/>
            <p:cNvSpPr>
              <a:spLocks noChangeArrowheads="1"/>
            </p:cNvSpPr>
            <p:nvPr/>
          </p:nvSpPr>
          <p:spPr bwMode="auto">
            <a:xfrm>
              <a:off x="6075363" y="4876800"/>
              <a:ext cx="76200" cy="76200"/>
            </a:xfrm>
            <a:prstGeom prst="ellipse">
              <a:avLst/>
            </a:prstGeom>
            <a:solidFill>
              <a:srgbClr val="3E58A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32" name="Oval 264"/>
            <p:cNvSpPr>
              <a:spLocks noChangeArrowheads="1"/>
            </p:cNvSpPr>
            <p:nvPr/>
          </p:nvSpPr>
          <p:spPr bwMode="auto">
            <a:xfrm>
              <a:off x="6075363" y="4876800"/>
              <a:ext cx="76200" cy="76200"/>
            </a:xfrm>
            <a:prstGeom prst="ellipse">
              <a:avLst/>
            </a:prstGeom>
            <a:noFill/>
            <a:ln w="6">
              <a:solidFill>
                <a:srgbClr val="3E58A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it-IT" altLang="it-IT" sz="18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grpSp>
          <p:nvGrpSpPr>
            <p:cNvPr id="4" name="Gruppo 275"/>
            <p:cNvGrpSpPr/>
            <p:nvPr/>
          </p:nvGrpSpPr>
          <p:grpSpPr>
            <a:xfrm>
              <a:off x="3233738" y="3552825"/>
              <a:ext cx="3379788" cy="1716088"/>
              <a:chOff x="3233738" y="3552825"/>
              <a:chExt cx="3379788" cy="1716088"/>
            </a:xfrm>
            <a:solidFill>
              <a:schemeClr val="accent6">
                <a:lumMod val="75000"/>
              </a:schemeClr>
            </a:solidFill>
          </p:grpSpPr>
          <p:grpSp>
            <p:nvGrpSpPr>
              <p:cNvPr id="5" name="Gruppo 271"/>
              <p:cNvGrpSpPr/>
              <p:nvPr/>
            </p:nvGrpSpPr>
            <p:grpSpPr>
              <a:xfrm>
                <a:off x="3233738" y="3552825"/>
                <a:ext cx="738188" cy="808038"/>
                <a:chOff x="3233738" y="3552825"/>
                <a:chExt cx="738188" cy="808038"/>
              </a:xfrm>
              <a:grpFill/>
            </p:grpSpPr>
            <p:sp>
              <p:nvSpPr>
                <p:cNvPr id="4134" name="Oval 38"/>
                <p:cNvSpPr>
                  <a:spLocks noChangeArrowheads="1"/>
                </p:cNvSpPr>
                <p:nvPr/>
              </p:nvSpPr>
              <p:spPr bwMode="auto">
                <a:xfrm>
                  <a:off x="3565526" y="39497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35" name="Oval 39"/>
                <p:cNvSpPr>
                  <a:spLocks noChangeArrowheads="1"/>
                </p:cNvSpPr>
                <p:nvPr/>
              </p:nvSpPr>
              <p:spPr bwMode="auto">
                <a:xfrm>
                  <a:off x="3565526" y="39497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4" name="Oval 48"/>
                <p:cNvSpPr>
                  <a:spLocks noChangeArrowheads="1"/>
                </p:cNvSpPr>
                <p:nvPr/>
              </p:nvSpPr>
              <p:spPr bwMode="auto">
                <a:xfrm>
                  <a:off x="3565526" y="39497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5" name="Oval 49"/>
                <p:cNvSpPr>
                  <a:spLocks noChangeArrowheads="1"/>
                </p:cNvSpPr>
                <p:nvPr/>
              </p:nvSpPr>
              <p:spPr bwMode="auto">
                <a:xfrm>
                  <a:off x="3565526" y="39497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4" name="Oval 58"/>
                <p:cNvSpPr>
                  <a:spLocks noChangeArrowheads="1"/>
                </p:cNvSpPr>
                <p:nvPr/>
              </p:nvSpPr>
              <p:spPr bwMode="auto">
                <a:xfrm>
                  <a:off x="3233738" y="355282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5" name="Oval 59"/>
                <p:cNvSpPr>
                  <a:spLocks noChangeArrowheads="1"/>
                </p:cNvSpPr>
                <p:nvPr/>
              </p:nvSpPr>
              <p:spPr bwMode="auto">
                <a:xfrm>
                  <a:off x="3233738" y="355282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/>
              </p:nvSpPr>
              <p:spPr bwMode="auto">
                <a:xfrm>
                  <a:off x="3895726" y="428466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/>
              </p:nvSpPr>
              <p:spPr bwMode="auto">
                <a:xfrm>
                  <a:off x="3895726" y="428466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4" name="Oval 78"/>
                <p:cNvSpPr>
                  <a:spLocks noChangeArrowheads="1"/>
                </p:cNvSpPr>
                <p:nvPr/>
              </p:nvSpPr>
              <p:spPr bwMode="auto">
                <a:xfrm>
                  <a:off x="3367088" y="37195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5" name="Oval 79"/>
                <p:cNvSpPr>
                  <a:spLocks noChangeArrowheads="1"/>
                </p:cNvSpPr>
                <p:nvPr/>
              </p:nvSpPr>
              <p:spPr bwMode="auto">
                <a:xfrm>
                  <a:off x="3367088" y="37195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0" name="Oval 84"/>
                <p:cNvSpPr>
                  <a:spLocks noChangeArrowheads="1"/>
                </p:cNvSpPr>
                <p:nvPr/>
              </p:nvSpPr>
              <p:spPr bwMode="auto">
                <a:xfrm>
                  <a:off x="3697288" y="409257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1" name="Oval 85"/>
                <p:cNvSpPr>
                  <a:spLocks noChangeArrowheads="1"/>
                </p:cNvSpPr>
                <p:nvPr/>
              </p:nvSpPr>
              <p:spPr bwMode="auto">
                <a:xfrm>
                  <a:off x="3697288" y="409257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2" name="Oval 106"/>
                <p:cNvSpPr>
                  <a:spLocks noChangeArrowheads="1"/>
                </p:cNvSpPr>
                <p:nvPr/>
              </p:nvSpPr>
              <p:spPr bwMode="auto">
                <a:xfrm>
                  <a:off x="3829051" y="42227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3" name="Oval 107"/>
                <p:cNvSpPr>
                  <a:spLocks noChangeArrowheads="1"/>
                </p:cNvSpPr>
                <p:nvPr/>
              </p:nvSpPr>
              <p:spPr bwMode="auto">
                <a:xfrm>
                  <a:off x="3829051" y="42227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</p:grpSp>
          <p:grpSp>
            <p:nvGrpSpPr>
              <p:cNvPr id="6" name="Gruppo 272"/>
              <p:cNvGrpSpPr/>
              <p:nvPr/>
            </p:nvGrpSpPr>
            <p:grpSpPr>
              <a:xfrm>
                <a:off x="4094163" y="4451350"/>
                <a:ext cx="868363" cy="525463"/>
                <a:chOff x="4094163" y="4451350"/>
                <a:chExt cx="868363" cy="525463"/>
              </a:xfrm>
              <a:grpFill/>
            </p:grpSpPr>
            <p:sp>
              <p:nvSpPr>
                <p:cNvPr id="4142" name="Oval 46"/>
                <p:cNvSpPr>
                  <a:spLocks noChangeArrowheads="1"/>
                </p:cNvSpPr>
                <p:nvPr/>
              </p:nvSpPr>
              <p:spPr bwMode="auto">
                <a:xfrm>
                  <a:off x="4489451" y="471646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3" name="Oval 47"/>
                <p:cNvSpPr>
                  <a:spLocks noChangeArrowheads="1"/>
                </p:cNvSpPr>
                <p:nvPr/>
              </p:nvSpPr>
              <p:spPr bwMode="auto">
                <a:xfrm>
                  <a:off x="4489451" y="471646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0" name="Oval 54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1" name="Oval 55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2" name="Oval 56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3" name="Oval 57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8" name="Oval 102"/>
                <p:cNvSpPr>
                  <a:spLocks noChangeArrowheads="1"/>
                </p:cNvSpPr>
                <p:nvPr/>
              </p:nvSpPr>
              <p:spPr bwMode="auto">
                <a:xfrm>
                  <a:off x="4687888" y="481647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9" name="Oval 103"/>
                <p:cNvSpPr>
                  <a:spLocks noChangeArrowheads="1"/>
                </p:cNvSpPr>
                <p:nvPr/>
              </p:nvSpPr>
              <p:spPr bwMode="auto">
                <a:xfrm>
                  <a:off x="4687888" y="481647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6" name="Oval 120"/>
                <p:cNvSpPr>
                  <a:spLocks noChangeArrowheads="1"/>
                </p:cNvSpPr>
                <p:nvPr/>
              </p:nvSpPr>
              <p:spPr bwMode="auto">
                <a:xfrm>
                  <a:off x="4357688" y="46370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7" name="Oval 121"/>
                <p:cNvSpPr>
                  <a:spLocks noChangeArrowheads="1"/>
                </p:cNvSpPr>
                <p:nvPr/>
              </p:nvSpPr>
              <p:spPr bwMode="auto">
                <a:xfrm>
                  <a:off x="4357688" y="46370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36" name="Oval 140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37" name="Oval 141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2" name="Oval 146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3" name="Oval 147"/>
                <p:cNvSpPr>
                  <a:spLocks noChangeArrowheads="1"/>
                </p:cNvSpPr>
                <p:nvPr/>
              </p:nvSpPr>
              <p:spPr bwMode="auto">
                <a:xfrm>
                  <a:off x="4752976" y="484663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8" name="Oval 152"/>
                <p:cNvSpPr>
                  <a:spLocks noChangeArrowheads="1"/>
                </p:cNvSpPr>
                <p:nvPr/>
              </p:nvSpPr>
              <p:spPr bwMode="auto">
                <a:xfrm>
                  <a:off x="4489451" y="471646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9" name="Oval 153"/>
                <p:cNvSpPr>
                  <a:spLocks noChangeArrowheads="1"/>
                </p:cNvSpPr>
                <p:nvPr/>
              </p:nvSpPr>
              <p:spPr bwMode="auto">
                <a:xfrm>
                  <a:off x="4489451" y="471646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0" name="Oval 154"/>
                <p:cNvSpPr>
                  <a:spLocks noChangeArrowheads="1"/>
                </p:cNvSpPr>
                <p:nvPr/>
              </p:nvSpPr>
              <p:spPr bwMode="auto">
                <a:xfrm>
                  <a:off x="4224338" y="454977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1" name="Oval 155"/>
                <p:cNvSpPr>
                  <a:spLocks noChangeArrowheads="1"/>
                </p:cNvSpPr>
                <p:nvPr/>
              </p:nvSpPr>
              <p:spPr bwMode="auto">
                <a:xfrm>
                  <a:off x="4224338" y="454977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8" name="Oval 172"/>
                <p:cNvSpPr>
                  <a:spLocks noChangeArrowheads="1"/>
                </p:cNvSpPr>
                <p:nvPr/>
              </p:nvSpPr>
              <p:spPr bwMode="auto">
                <a:xfrm>
                  <a:off x="4094163" y="44513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9" name="Oval 173"/>
                <p:cNvSpPr>
                  <a:spLocks noChangeArrowheads="1"/>
                </p:cNvSpPr>
                <p:nvPr/>
              </p:nvSpPr>
              <p:spPr bwMode="auto">
                <a:xfrm>
                  <a:off x="4094163" y="44513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74" name="Oval 178"/>
                <p:cNvSpPr>
                  <a:spLocks noChangeArrowheads="1"/>
                </p:cNvSpPr>
                <p:nvPr/>
              </p:nvSpPr>
              <p:spPr bwMode="auto">
                <a:xfrm>
                  <a:off x="4224338" y="454977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75" name="Oval 179"/>
                <p:cNvSpPr>
                  <a:spLocks noChangeArrowheads="1"/>
                </p:cNvSpPr>
                <p:nvPr/>
              </p:nvSpPr>
              <p:spPr bwMode="auto">
                <a:xfrm>
                  <a:off x="4224338" y="454977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4" name="Oval 188"/>
                <p:cNvSpPr>
                  <a:spLocks noChangeArrowheads="1"/>
                </p:cNvSpPr>
                <p:nvPr/>
              </p:nvSpPr>
              <p:spPr bwMode="auto">
                <a:xfrm>
                  <a:off x="4687888" y="481647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5" name="Oval 189"/>
                <p:cNvSpPr>
                  <a:spLocks noChangeArrowheads="1"/>
                </p:cNvSpPr>
                <p:nvPr/>
              </p:nvSpPr>
              <p:spPr bwMode="auto">
                <a:xfrm>
                  <a:off x="4687888" y="481647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11" name="Oval 215"/>
                <p:cNvSpPr>
                  <a:spLocks noChangeArrowheads="1"/>
                </p:cNvSpPr>
                <p:nvPr/>
              </p:nvSpPr>
              <p:spPr bwMode="auto">
                <a:xfrm>
                  <a:off x="4886326" y="49006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12" name="Oval 216"/>
                <p:cNvSpPr>
                  <a:spLocks noChangeArrowheads="1"/>
                </p:cNvSpPr>
                <p:nvPr/>
              </p:nvSpPr>
              <p:spPr bwMode="auto">
                <a:xfrm>
                  <a:off x="4886326" y="49006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15" name="Oval 219"/>
                <p:cNvSpPr>
                  <a:spLocks noChangeArrowheads="1"/>
                </p:cNvSpPr>
                <p:nvPr/>
              </p:nvSpPr>
              <p:spPr bwMode="auto">
                <a:xfrm>
                  <a:off x="4357688" y="46370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16" name="Oval 220"/>
                <p:cNvSpPr>
                  <a:spLocks noChangeArrowheads="1"/>
                </p:cNvSpPr>
                <p:nvPr/>
              </p:nvSpPr>
              <p:spPr bwMode="auto">
                <a:xfrm>
                  <a:off x="4357688" y="46370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47" name="Oval 251"/>
                <p:cNvSpPr>
                  <a:spLocks noChangeArrowheads="1"/>
                </p:cNvSpPr>
                <p:nvPr/>
              </p:nvSpPr>
              <p:spPr bwMode="auto">
                <a:xfrm>
                  <a:off x="4886326" y="49006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48" name="Oval 252"/>
                <p:cNvSpPr>
                  <a:spLocks noChangeArrowheads="1"/>
                </p:cNvSpPr>
                <p:nvPr/>
              </p:nvSpPr>
              <p:spPr bwMode="auto">
                <a:xfrm>
                  <a:off x="4886326" y="49006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49" name="Oval 253"/>
                <p:cNvSpPr>
                  <a:spLocks noChangeArrowheads="1"/>
                </p:cNvSpPr>
                <p:nvPr/>
              </p:nvSpPr>
              <p:spPr bwMode="auto">
                <a:xfrm>
                  <a:off x="4886326" y="49006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50" name="Oval 254"/>
                <p:cNvSpPr>
                  <a:spLocks noChangeArrowheads="1"/>
                </p:cNvSpPr>
                <p:nvPr/>
              </p:nvSpPr>
              <p:spPr bwMode="auto">
                <a:xfrm>
                  <a:off x="4886326" y="49006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</p:grpSp>
          <p:grpSp>
            <p:nvGrpSpPr>
              <p:cNvPr id="7" name="Gruppo 274"/>
              <p:cNvGrpSpPr/>
              <p:nvPr/>
            </p:nvGrpSpPr>
            <p:grpSpPr>
              <a:xfrm>
                <a:off x="5810251" y="5124450"/>
                <a:ext cx="803275" cy="144463"/>
                <a:chOff x="5810251" y="5124450"/>
                <a:chExt cx="803275" cy="144463"/>
              </a:xfrm>
              <a:grpFill/>
            </p:grpSpPr>
            <p:sp>
              <p:nvSpPr>
                <p:cNvPr id="4126" name="Oval 30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27" name="Oval 31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36" name="Oval 40"/>
                <p:cNvSpPr>
                  <a:spLocks noChangeArrowheads="1"/>
                </p:cNvSpPr>
                <p:nvPr/>
              </p:nvSpPr>
              <p:spPr bwMode="auto">
                <a:xfrm>
                  <a:off x="6537326" y="51927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37" name="Oval 41"/>
                <p:cNvSpPr>
                  <a:spLocks noChangeArrowheads="1"/>
                </p:cNvSpPr>
                <p:nvPr/>
              </p:nvSpPr>
              <p:spPr bwMode="auto">
                <a:xfrm>
                  <a:off x="6537326" y="51927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6" name="Oval 50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7" name="Oval 51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64" name="Oval 68"/>
                <p:cNvSpPr>
                  <a:spLocks noChangeArrowheads="1"/>
                </p:cNvSpPr>
                <p:nvPr/>
              </p:nvSpPr>
              <p:spPr bwMode="auto">
                <a:xfrm>
                  <a:off x="6207126" y="51689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65" name="Oval 69"/>
                <p:cNvSpPr>
                  <a:spLocks noChangeArrowheads="1"/>
                </p:cNvSpPr>
                <p:nvPr/>
              </p:nvSpPr>
              <p:spPr bwMode="auto">
                <a:xfrm>
                  <a:off x="6207126" y="51689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0" name="Oval 74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1" name="Oval 75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0" name="Oval 94"/>
                <p:cNvSpPr>
                  <a:spLocks noChangeArrowheads="1"/>
                </p:cNvSpPr>
                <p:nvPr/>
              </p:nvSpPr>
              <p:spPr bwMode="auto">
                <a:xfrm>
                  <a:off x="5810251" y="51244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1" name="Oval 95"/>
                <p:cNvSpPr>
                  <a:spLocks noChangeArrowheads="1"/>
                </p:cNvSpPr>
                <p:nvPr/>
              </p:nvSpPr>
              <p:spPr bwMode="auto">
                <a:xfrm>
                  <a:off x="5810251" y="51244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2" name="Oval 96"/>
                <p:cNvSpPr>
                  <a:spLocks noChangeArrowheads="1"/>
                </p:cNvSpPr>
                <p:nvPr/>
              </p:nvSpPr>
              <p:spPr bwMode="auto">
                <a:xfrm>
                  <a:off x="5942013" y="514032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3" name="Oval 97"/>
                <p:cNvSpPr>
                  <a:spLocks noChangeArrowheads="1"/>
                </p:cNvSpPr>
                <p:nvPr/>
              </p:nvSpPr>
              <p:spPr bwMode="auto">
                <a:xfrm>
                  <a:off x="5942013" y="514032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0" name="Oval 114"/>
                <p:cNvSpPr>
                  <a:spLocks noChangeArrowheads="1"/>
                </p:cNvSpPr>
                <p:nvPr/>
              </p:nvSpPr>
              <p:spPr bwMode="auto">
                <a:xfrm>
                  <a:off x="6537326" y="51927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1" name="Oval 115"/>
                <p:cNvSpPr>
                  <a:spLocks noChangeArrowheads="1"/>
                </p:cNvSpPr>
                <p:nvPr/>
              </p:nvSpPr>
              <p:spPr bwMode="auto">
                <a:xfrm>
                  <a:off x="6537326" y="51927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4" name="Oval 118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5" name="Oval 119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0" name="Oval 124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1" name="Oval 125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4" name="Oval 128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5" name="Oval 129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32" name="Oval 136"/>
                <p:cNvSpPr>
                  <a:spLocks noChangeArrowheads="1"/>
                </p:cNvSpPr>
                <p:nvPr/>
              </p:nvSpPr>
              <p:spPr bwMode="auto">
                <a:xfrm>
                  <a:off x="6075363" y="51562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33" name="Oval 137"/>
                <p:cNvSpPr>
                  <a:spLocks noChangeArrowheads="1"/>
                </p:cNvSpPr>
                <p:nvPr/>
              </p:nvSpPr>
              <p:spPr bwMode="auto">
                <a:xfrm>
                  <a:off x="6075363" y="51562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0" name="Oval 144"/>
                <p:cNvSpPr>
                  <a:spLocks noChangeArrowheads="1"/>
                </p:cNvSpPr>
                <p:nvPr/>
              </p:nvSpPr>
              <p:spPr bwMode="auto">
                <a:xfrm>
                  <a:off x="6075363" y="51562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1" name="Oval 145"/>
                <p:cNvSpPr>
                  <a:spLocks noChangeArrowheads="1"/>
                </p:cNvSpPr>
                <p:nvPr/>
              </p:nvSpPr>
              <p:spPr bwMode="auto">
                <a:xfrm>
                  <a:off x="6075363" y="51562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4" name="Oval 158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5" name="Oval 159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90" name="Oval 194"/>
                <p:cNvSpPr>
                  <a:spLocks noChangeArrowheads="1"/>
                </p:cNvSpPr>
                <p:nvPr/>
              </p:nvSpPr>
              <p:spPr bwMode="auto">
                <a:xfrm>
                  <a:off x="5810251" y="51244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91" name="Oval 195"/>
                <p:cNvSpPr>
                  <a:spLocks noChangeArrowheads="1"/>
                </p:cNvSpPr>
                <p:nvPr/>
              </p:nvSpPr>
              <p:spPr bwMode="auto">
                <a:xfrm>
                  <a:off x="5810251" y="51244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98" name="Oval 202"/>
                <p:cNvSpPr>
                  <a:spLocks noChangeArrowheads="1"/>
                </p:cNvSpPr>
                <p:nvPr/>
              </p:nvSpPr>
              <p:spPr bwMode="auto">
                <a:xfrm>
                  <a:off x="6537326" y="51927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99" name="Oval 203"/>
                <p:cNvSpPr>
                  <a:spLocks noChangeArrowheads="1"/>
                </p:cNvSpPr>
                <p:nvPr/>
              </p:nvSpPr>
              <p:spPr bwMode="auto">
                <a:xfrm>
                  <a:off x="6537326" y="51927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00" name="Oval 204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01" name="Oval 205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1" name="Oval 225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2" name="Oval 226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7" name="Oval 231"/>
                <p:cNvSpPr>
                  <a:spLocks noChangeArrowheads="1"/>
                </p:cNvSpPr>
                <p:nvPr/>
              </p:nvSpPr>
              <p:spPr bwMode="auto">
                <a:xfrm>
                  <a:off x="6207126" y="51689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8" name="Oval 232"/>
                <p:cNvSpPr>
                  <a:spLocks noChangeArrowheads="1"/>
                </p:cNvSpPr>
                <p:nvPr/>
              </p:nvSpPr>
              <p:spPr bwMode="auto">
                <a:xfrm>
                  <a:off x="6207126" y="51689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9" name="Oval 233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30" name="Oval 234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53" name="Oval 257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54" name="Oval 258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61" name="Oval 265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62" name="Oval 266"/>
                <p:cNvSpPr>
                  <a:spLocks noChangeArrowheads="1"/>
                </p:cNvSpPr>
                <p:nvPr/>
              </p:nvSpPr>
              <p:spPr bwMode="auto">
                <a:xfrm>
                  <a:off x="5876926" y="5132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</p:grpSp>
          <p:grpSp>
            <p:nvGrpSpPr>
              <p:cNvPr id="8" name="Gruppo 273"/>
              <p:cNvGrpSpPr/>
              <p:nvPr/>
            </p:nvGrpSpPr>
            <p:grpSpPr>
              <a:xfrm>
                <a:off x="5018088" y="4946650"/>
                <a:ext cx="736600" cy="233363"/>
                <a:chOff x="5018088" y="4946650"/>
                <a:chExt cx="736600" cy="233363"/>
              </a:xfrm>
              <a:grpFill/>
            </p:grpSpPr>
            <p:sp>
              <p:nvSpPr>
                <p:cNvPr id="4138" name="Oval 42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39" name="Oval 43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0" name="Oval 44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1" name="Oval 45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8" name="Oval 52"/>
                <p:cNvSpPr>
                  <a:spLocks noChangeArrowheads="1"/>
                </p:cNvSpPr>
                <p:nvPr/>
              </p:nvSpPr>
              <p:spPr bwMode="auto">
                <a:xfrm>
                  <a:off x="5149851" y="498792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49" name="Oval 53"/>
                <p:cNvSpPr>
                  <a:spLocks noChangeArrowheads="1"/>
                </p:cNvSpPr>
                <p:nvPr/>
              </p:nvSpPr>
              <p:spPr bwMode="auto">
                <a:xfrm>
                  <a:off x="5149851" y="498792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8" name="Oval 62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59" name="Oval 63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66" name="Oval 70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67" name="Oval 71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2" name="Oval 76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3" name="Oval 77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6" name="Oval 80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77" name="Oval 81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2" name="Oval 86"/>
                <p:cNvSpPr>
                  <a:spLocks noChangeArrowheads="1"/>
                </p:cNvSpPr>
                <p:nvPr/>
              </p:nvSpPr>
              <p:spPr bwMode="auto">
                <a:xfrm>
                  <a:off x="5348288" y="503872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3" name="Oval 87"/>
                <p:cNvSpPr>
                  <a:spLocks noChangeArrowheads="1"/>
                </p:cNvSpPr>
                <p:nvPr/>
              </p:nvSpPr>
              <p:spPr bwMode="auto">
                <a:xfrm>
                  <a:off x="5348288" y="503872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4" name="Oval 88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5" name="Oval 89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6" name="Oval 90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87" name="Oval 91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4" name="Oval 98"/>
                <p:cNvSpPr>
                  <a:spLocks noChangeArrowheads="1"/>
                </p:cNvSpPr>
                <p:nvPr/>
              </p:nvSpPr>
              <p:spPr bwMode="auto">
                <a:xfrm>
                  <a:off x="5480051" y="50673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95" name="Oval 99"/>
                <p:cNvSpPr>
                  <a:spLocks noChangeArrowheads="1"/>
                </p:cNvSpPr>
                <p:nvPr/>
              </p:nvSpPr>
              <p:spPr bwMode="auto">
                <a:xfrm>
                  <a:off x="5480051" y="50673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0" name="Oval 104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1" name="Oval 105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6" name="Oval 110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7" name="Oval 111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8" name="Oval 112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09" name="Oval 113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2" name="Oval 116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3" name="Oval 117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8" name="Oval 122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19" name="Oval 123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2" name="Oval 126"/>
                <p:cNvSpPr>
                  <a:spLocks noChangeArrowheads="1"/>
                </p:cNvSpPr>
                <p:nvPr/>
              </p:nvSpPr>
              <p:spPr bwMode="auto">
                <a:xfrm>
                  <a:off x="5084763" y="49672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3" name="Oval 127"/>
                <p:cNvSpPr>
                  <a:spLocks noChangeArrowheads="1"/>
                </p:cNvSpPr>
                <p:nvPr/>
              </p:nvSpPr>
              <p:spPr bwMode="auto">
                <a:xfrm>
                  <a:off x="5084763" y="49672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6" name="Oval 130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7" name="Oval 131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8" name="Oval 132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29" name="Oval 133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30" name="Oval 134"/>
                <p:cNvSpPr>
                  <a:spLocks noChangeArrowheads="1"/>
                </p:cNvSpPr>
                <p:nvPr/>
              </p:nvSpPr>
              <p:spPr bwMode="auto">
                <a:xfrm>
                  <a:off x="5480051" y="50673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31" name="Oval 135"/>
                <p:cNvSpPr>
                  <a:spLocks noChangeArrowheads="1"/>
                </p:cNvSpPr>
                <p:nvPr/>
              </p:nvSpPr>
              <p:spPr bwMode="auto">
                <a:xfrm>
                  <a:off x="5480051" y="50673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4" name="Oval 148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5" name="Oval 149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6" name="Oval 150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47" name="Oval 151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6" name="Oval 160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7" name="Oval 161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8" name="Oval 162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59" name="Oval 163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0" name="Oval 164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1" name="Oval 165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2" name="Oval 166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3" name="Oval 167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4" name="Oval 168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65" name="Oval 169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76" name="Oval 180"/>
                <p:cNvSpPr>
                  <a:spLocks noChangeArrowheads="1"/>
                </p:cNvSpPr>
                <p:nvPr/>
              </p:nvSpPr>
              <p:spPr bwMode="auto">
                <a:xfrm>
                  <a:off x="5281613" y="50228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77" name="Oval 181"/>
                <p:cNvSpPr>
                  <a:spLocks noChangeArrowheads="1"/>
                </p:cNvSpPr>
                <p:nvPr/>
              </p:nvSpPr>
              <p:spPr bwMode="auto">
                <a:xfrm>
                  <a:off x="5281613" y="50228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78" name="Oval 182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79" name="Oval 183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0" name="Oval 184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1" name="Oval 185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2" name="Oval 186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3" name="Oval 187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6" name="Oval 190"/>
                <p:cNvSpPr>
                  <a:spLocks noChangeArrowheads="1"/>
                </p:cNvSpPr>
                <p:nvPr/>
              </p:nvSpPr>
              <p:spPr bwMode="auto">
                <a:xfrm>
                  <a:off x="5281613" y="50228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7" name="Oval 191"/>
                <p:cNvSpPr>
                  <a:spLocks noChangeArrowheads="1"/>
                </p:cNvSpPr>
                <p:nvPr/>
              </p:nvSpPr>
              <p:spPr bwMode="auto">
                <a:xfrm>
                  <a:off x="5281613" y="50228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8" name="Oval 192"/>
                <p:cNvSpPr>
                  <a:spLocks noChangeArrowheads="1"/>
                </p:cNvSpPr>
                <p:nvPr/>
              </p:nvSpPr>
              <p:spPr bwMode="auto">
                <a:xfrm>
                  <a:off x="5281613" y="50228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89" name="Oval 193"/>
                <p:cNvSpPr>
                  <a:spLocks noChangeArrowheads="1"/>
                </p:cNvSpPr>
                <p:nvPr/>
              </p:nvSpPr>
              <p:spPr bwMode="auto">
                <a:xfrm>
                  <a:off x="5281613" y="50228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94" name="Oval 198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95" name="Oval 199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09" name="Oval 213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10" name="Oval 214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19" name="Oval 223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0" name="Oval 224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3" name="Oval 227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4" name="Oval 228"/>
                <p:cNvSpPr>
                  <a:spLocks noChangeArrowheads="1"/>
                </p:cNvSpPr>
                <p:nvPr/>
              </p:nvSpPr>
              <p:spPr bwMode="auto">
                <a:xfrm>
                  <a:off x="5546726" y="50815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5" name="Oval 229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26" name="Oval 230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35" name="Oval 239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36" name="Oval 240"/>
                <p:cNvSpPr>
                  <a:spLocks noChangeArrowheads="1"/>
                </p:cNvSpPr>
                <p:nvPr/>
              </p:nvSpPr>
              <p:spPr bwMode="auto">
                <a:xfrm>
                  <a:off x="5018088" y="494665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37" name="Oval 241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38" name="Oval 242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55" name="Oval 259"/>
                <p:cNvSpPr>
                  <a:spLocks noChangeArrowheads="1"/>
                </p:cNvSpPr>
                <p:nvPr/>
              </p:nvSpPr>
              <p:spPr bwMode="auto">
                <a:xfrm>
                  <a:off x="5149851" y="4987925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56" name="Oval 260"/>
                <p:cNvSpPr>
                  <a:spLocks noChangeArrowheads="1"/>
                </p:cNvSpPr>
                <p:nvPr/>
              </p:nvSpPr>
              <p:spPr bwMode="auto">
                <a:xfrm>
                  <a:off x="5149851" y="4987925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57" name="Oval 261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58" name="Oval 262"/>
                <p:cNvSpPr>
                  <a:spLocks noChangeArrowheads="1"/>
                </p:cNvSpPr>
                <p:nvPr/>
              </p:nvSpPr>
              <p:spPr bwMode="auto">
                <a:xfrm>
                  <a:off x="5414963" y="5054600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63" name="Oval 267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64" name="Oval 268"/>
                <p:cNvSpPr>
                  <a:spLocks noChangeArrowheads="1"/>
                </p:cNvSpPr>
                <p:nvPr/>
              </p:nvSpPr>
              <p:spPr bwMode="auto">
                <a:xfrm>
                  <a:off x="5216526" y="5005388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65" name="Oval 269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0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66" name="Oval 270"/>
                <p:cNvSpPr>
                  <a:spLocks noChangeArrowheads="1"/>
                </p:cNvSpPr>
                <p:nvPr/>
              </p:nvSpPr>
              <p:spPr bwMode="auto">
                <a:xfrm>
                  <a:off x="5678488" y="5103813"/>
                  <a:ext cx="76200" cy="76200"/>
                </a:xfrm>
                <a:prstGeom prst="ellipse">
                  <a:avLst/>
                </a:prstGeom>
                <a:grpFill/>
                <a:ln w="6" cap="flat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</p:grpSp>
        </p:grpSp>
        <p:sp>
          <p:nvSpPr>
            <p:cNvPr id="19534" name="CasellaDiTesto 277"/>
            <p:cNvSpPr txBox="1">
              <a:spLocks noChangeArrowheads="1"/>
            </p:cNvSpPr>
            <p:nvPr/>
          </p:nvSpPr>
          <p:spPr bwMode="auto">
            <a:xfrm>
              <a:off x="3643313" y="1643063"/>
              <a:ext cx="4160837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sz="1600" b="1">
                  <a:solidFill>
                    <a:srgbClr val="002060"/>
                  </a:solidFill>
                  <a:latin typeface="Calibri" pitchFamily="34" charset="0"/>
                  <a:cs typeface="+mn-cs"/>
                </a:rPr>
                <a:t>Gruppo B vs A = 4.45; 1.30-15.06 (OR ;95% CI)</a:t>
              </a:r>
            </a:p>
          </p:txBody>
        </p:sp>
        <p:sp>
          <p:nvSpPr>
            <p:cNvPr id="19535" name="CasellaDiTesto 278"/>
            <p:cNvSpPr txBox="1">
              <a:spLocks noChangeArrowheads="1"/>
            </p:cNvSpPr>
            <p:nvPr/>
          </p:nvSpPr>
          <p:spPr bwMode="auto">
            <a:xfrm>
              <a:off x="5000625" y="3500438"/>
              <a:ext cx="10906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sz="1800" b="1">
                  <a:solidFill>
                    <a:srgbClr val="002060"/>
                  </a:solidFill>
                  <a:latin typeface="Calibri" pitchFamily="34" charset="0"/>
                  <a:cs typeface="+mn-cs"/>
                </a:rPr>
                <a:t>Gruppo B</a:t>
              </a:r>
            </a:p>
          </p:txBody>
        </p:sp>
        <p:sp>
          <p:nvSpPr>
            <p:cNvPr id="280" name="CasellaDiTesto 279"/>
            <p:cNvSpPr txBox="1"/>
            <p:nvPr/>
          </p:nvSpPr>
          <p:spPr>
            <a:xfrm>
              <a:off x="3571862" y="4928779"/>
              <a:ext cx="1100141" cy="3698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dirty="0">
                  <a:solidFill>
                    <a:srgbClr val="F79646">
                      <a:lumMod val="75000"/>
                    </a:srgbClr>
                  </a:solidFill>
                  <a:latin typeface="Calibri"/>
                  <a:cs typeface="+mn-cs"/>
                </a:rPr>
                <a:t>Gruppo A</a:t>
              </a:r>
            </a:p>
          </p:txBody>
        </p:sp>
        <p:sp>
          <p:nvSpPr>
            <p:cNvPr id="19537" name="CasellaDiTesto 289"/>
            <p:cNvSpPr txBox="1">
              <a:spLocks noChangeArrowheads="1"/>
            </p:cNvSpPr>
            <p:nvPr/>
          </p:nvSpPr>
          <p:spPr bwMode="auto">
            <a:xfrm>
              <a:off x="2214546" y="1428736"/>
              <a:ext cx="4826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0.80</a:t>
              </a:r>
            </a:p>
          </p:txBody>
        </p:sp>
        <p:sp>
          <p:nvSpPr>
            <p:cNvPr id="19538" name="CasellaDiTesto 290"/>
            <p:cNvSpPr txBox="1">
              <a:spLocks noChangeArrowheads="1"/>
            </p:cNvSpPr>
            <p:nvPr/>
          </p:nvSpPr>
          <p:spPr bwMode="auto">
            <a:xfrm>
              <a:off x="2214546" y="3286124"/>
              <a:ext cx="482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0.40</a:t>
              </a:r>
            </a:p>
          </p:txBody>
        </p:sp>
        <p:sp>
          <p:nvSpPr>
            <p:cNvPr id="19539" name="CasellaDiTesto 291"/>
            <p:cNvSpPr txBox="1">
              <a:spLocks noChangeArrowheads="1"/>
            </p:cNvSpPr>
            <p:nvPr/>
          </p:nvSpPr>
          <p:spPr bwMode="auto">
            <a:xfrm>
              <a:off x="2214546" y="5153039"/>
              <a:ext cx="482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0.00</a:t>
              </a:r>
            </a:p>
          </p:txBody>
        </p:sp>
        <p:sp>
          <p:nvSpPr>
            <p:cNvPr id="19540" name="CasellaDiTesto 292"/>
            <p:cNvSpPr txBox="1">
              <a:spLocks noChangeArrowheads="1"/>
            </p:cNvSpPr>
            <p:nvPr/>
          </p:nvSpPr>
          <p:spPr bwMode="auto">
            <a:xfrm>
              <a:off x="2214546" y="2357430"/>
              <a:ext cx="482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0.60</a:t>
              </a:r>
            </a:p>
          </p:txBody>
        </p:sp>
        <p:sp>
          <p:nvSpPr>
            <p:cNvPr id="19541" name="CasellaDiTesto 293"/>
            <p:cNvSpPr txBox="1">
              <a:spLocks noChangeArrowheads="1"/>
            </p:cNvSpPr>
            <p:nvPr/>
          </p:nvSpPr>
          <p:spPr bwMode="auto">
            <a:xfrm>
              <a:off x="2214546" y="4214818"/>
              <a:ext cx="482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0.20</a:t>
              </a:r>
            </a:p>
          </p:txBody>
        </p:sp>
        <p:sp>
          <p:nvSpPr>
            <p:cNvPr id="19542" name="CasellaDiTesto 289"/>
            <p:cNvSpPr txBox="1">
              <a:spLocks noChangeArrowheads="1"/>
            </p:cNvSpPr>
            <p:nvPr/>
          </p:nvSpPr>
          <p:spPr bwMode="auto">
            <a:xfrm>
              <a:off x="6715140" y="5500702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80</a:t>
              </a:r>
            </a:p>
          </p:txBody>
        </p:sp>
        <p:sp>
          <p:nvSpPr>
            <p:cNvPr id="19543" name="CasellaDiTesto 290"/>
            <p:cNvSpPr txBox="1">
              <a:spLocks noChangeArrowheads="1"/>
            </p:cNvSpPr>
            <p:nvPr/>
          </p:nvSpPr>
          <p:spPr bwMode="auto">
            <a:xfrm>
              <a:off x="4071934" y="5500702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40</a:t>
              </a:r>
            </a:p>
          </p:txBody>
        </p:sp>
        <p:sp>
          <p:nvSpPr>
            <p:cNvPr id="19544" name="CasellaDiTesto 292"/>
            <p:cNvSpPr txBox="1">
              <a:spLocks noChangeArrowheads="1"/>
            </p:cNvSpPr>
            <p:nvPr/>
          </p:nvSpPr>
          <p:spPr bwMode="auto">
            <a:xfrm>
              <a:off x="5357818" y="5500702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9545" name="CasellaDiTesto 293"/>
            <p:cNvSpPr txBox="1">
              <a:spLocks noChangeArrowheads="1"/>
            </p:cNvSpPr>
            <p:nvPr/>
          </p:nvSpPr>
          <p:spPr bwMode="auto">
            <a:xfrm>
              <a:off x="2786050" y="5500702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b="1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9546" name="CasellaDiTesto 48"/>
            <p:cNvSpPr txBox="1">
              <a:spLocks noChangeArrowheads="1"/>
            </p:cNvSpPr>
            <p:nvPr/>
          </p:nvSpPr>
          <p:spPr bwMode="auto">
            <a:xfrm>
              <a:off x="5072066" y="5715016"/>
              <a:ext cx="4026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sz="1800" b="1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FE</a:t>
              </a:r>
            </a:p>
          </p:txBody>
        </p:sp>
        <p:sp>
          <p:nvSpPr>
            <p:cNvPr id="19547" name="CasellaDiTesto 47"/>
            <p:cNvSpPr txBox="1">
              <a:spLocks noChangeArrowheads="1"/>
            </p:cNvSpPr>
            <p:nvPr/>
          </p:nvSpPr>
          <p:spPr bwMode="auto">
            <a:xfrm rot="16200000">
              <a:off x="1468531" y="3109591"/>
              <a:ext cx="1116204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sz="1600" b="1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Probabilità</a:t>
              </a:r>
              <a:endParaRPr lang="it-IT" altLang="it-IT" sz="1600" b="1" dirty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548" name="CasellaDiTesto 547"/>
          <p:cNvSpPr txBox="1"/>
          <p:nvPr/>
        </p:nvSpPr>
        <p:spPr>
          <a:xfrm>
            <a:off x="642938" y="285750"/>
            <a:ext cx="7786687" cy="708025"/>
          </a:xfrm>
          <a:prstGeom prst="rect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Probabilità </a:t>
            </a: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delirium 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modello comprendente frazione </a:t>
            </a: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d’eiezione</a:t>
            </a:r>
          </a:p>
          <a:p>
            <a:pPr algn="ctr" eaLnBrk="1" hangingPunct="1">
              <a:defRPr/>
            </a:pP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Short </a:t>
            </a:r>
            <a:r>
              <a:rPr lang="it-IT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Performance </a:t>
            </a:r>
            <a:r>
              <a:rPr lang="it-IT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Battery</a:t>
            </a: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SPPB</a:t>
            </a:r>
            <a:r>
              <a:rPr lang="it-IT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olo 1"/>
          <p:cNvSpPr>
            <a:spLocks noGrp="1"/>
          </p:cNvSpPr>
          <p:nvPr>
            <p:ph type="title"/>
          </p:nvPr>
        </p:nvSpPr>
        <p:spPr>
          <a:xfrm>
            <a:off x="546318" y="164276"/>
            <a:ext cx="8229600" cy="1270387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it-IT" sz="28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pitchFamily="34" charset="0"/>
              </a:rPr>
              <a:t>L’ANZIANO NELLE TERAPIE INTENSIVE</a:t>
            </a:r>
            <a:br>
              <a:rPr lang="it-IT" sz="28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pitchFamily="34" charset="0"/>
              </a:rPr>
            </a:br>
            <a:r>
              <a:rPr lang="it-IT" sz="2800" dirty="0" smtClean="0">
                <a:latin typeface="Arial" pitchFamily="34" charset="0"/>
                <a:ea typeface="+mn-ea"/>
                <a:cs typeface="Arial" pitchFamily="34" charset="0"/>
              </a:rPr>
              <a:t>Conclusioni</a:t>
            </a:r>
            <a:endParaRPr lang="it-IT" altLang="it-IT" sz="2800" dirty="0" smtClean="0"/>
          </a:p>
        </p:txBody>
      </p:sp>
      <p:sp>
        <p:nvSpPr>
          <p:cNvPr id="114691" name="Segnaposto contenuto 2"/>
          <p:cNvSpPr>
            <a:spLocks noGrp="1"/>
          </p:cNvSpPr>
          <p:nvPr>
            <p:ph idx="1"/>
          </p:nvPr>
        </p:nvSpPr>
        <p:spPr>
          <a:xfrm>
            <a:off x="546318" y="1805159"/>
            <a:ext cx="8229600" cy="4548343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marL="457106" indent="-457106">
              <a:buFontTx/>
              <a:buChar char="•"/>
            </a:pPr>
            <a:r>
              <a:rPr lang="it-IT" altLang="it-IT" b="0" dirty="0" smtClean="0"/>
              <a:t>Gli anziani sono prevalenti in ICU, ma atteggiamenti </a:t>
            </a:r>
            <a:r>
              <a:rPr lang="it-IT" altLang="it-IT" b="0" i="1" dirty="0" err="1" smtClean="0"/>
              <a:t>ageisti</a:t>
            </a:r>
            <a:r>
              <a:rPr lang="it-IT" altLang="it-IT" b="0" i="1" dirty="0" smtClean="0"/>
              <a:t>  </a:t>
            </a:r>
            <a:r>
              <a:rPr lang="it-IT" altLang="it-IT" b="0" dirty="0" smtClean="0"/>
              <a:t>incidono negativamente ancor prima del ricovero, con </a:t>
            </a:r>
            <a:r>
              <a:rPr lang="it-IT" altLang="it-IT" b="0" dirty="0" smtClean="0">
                <a:solidFill>
                  <a:srgbClr val="FF0000"/>
                </a:solidFill>
              </a:rPr>
              <a:t>frequente rifiuto già in fase di triage</a:t>
            </a:r>
          </a:p>
          <a:p>
            <a:pPr marL="457106" indent="-457106">
              <a:buFontTx/>
              <a:buChar char="•"/>
            </a:pPr>
            <a:r>
              <a:rPr lang="it-IT" altLang="it-IT" b="0" dirty="0" smtClean="0"/>
              <a:t>La decisione sul ricovero in ICU di un anziano deve essere frutto di un processo di triage che comprenda gli elementi tipici della VMD: </a:t>
            </a:r>
            <a:r>
              <a:rPr lang="it-IT" altLang="it-IT" b="0" dirty="0" smtClean="0">
                <a:solidFill>
                  <a:srgbClr val="FF0000"/>
                </a:solidFill>
              </a:rPr>
              <a:t>geriatra</a:t>
            </a:r>
            <a:r>
              <a:rPr lang="it-IT" altLang="it-IT" b="0" dirty="0" smtClean="0"/>
              <a:t>!</a:t>
            </a:r>
          </a:p>
          <a:p>
            <a:pPr marL="457106" indent="-457106">
              <a:buFontTx/>
              <a:buChar char="•"/>
            </a:pPr>
            <a:r>
              <a:rPr lang="it-IT" altLang="it-IT" b="0" dirty="0" smtClean="0"/>
              <a:t>L’</a:t>
            </a:r>
            <a:r>
              <a:rPr lang="it-IT" altLang="it-IT" b="0" i="1" dirty="0" smtClean="0"/>
              <a:t>ageismo</a:t>
            </a:r>
            <a:r>
              <a:rPr lang="it-IT" altLang="it-IT" b="0" dirty="0" smtClean="0"/>
              <a:t> in ICU si traduce in </a:t>
            </a:r>
            <a:r>
              <a:rPr lang="it-IT" altLang="it-IT" b="0" dirty="0" smtClean="0">
                <a:solidFill>
                  <a:srgbClr val="FF0000"/>
                </a:solidFill>
              </a:rPr>
              <a:t>sistematica sottoutilizzazione</a:t>
            </a:r>
            <a:r>
              <a:rPr lang="it-IT" altLang="it-IT" b="0" dirty="0" smtClean="0"/>
              <a:t> età-associata di terapie </a:t>
            </a:r>
            <a:r>
              <a:rPr lang="it-IT" altLang="it-IT" b="0" dirty="0" err="1" smtClean="0"/>
              <a:t>EBM</a:t>
            </a:r>
            <a:r>
              <a:rPr lang="it-IT" altLang="it-IT" b="0" dirty="0" smtClean="0"/>
              <a:t>, nonostante un loro </a:t>
            </a:r>
            <a:r>
              <a:rPr lang="it-IT" altLang="it-IT" b="0" dirty="0" smtClean="0">
                <a:solidFill>
                  <a:srgbClr val="FF0000"/>
                </a:solidFill>
              </a:rPr>
              <a:t>maggior beneficio prognostico</a:t>
            </a:r>
            <a:r>
              <a:rPr lang="it-IT" altLang="it-IT" b="0" dirty="0" smtClean="0"/>
              <a:t>, non solo a breve termine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7850" y="1899756"/>
            <a:ext cx="8229600" cy="4106905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marL="457106" indent="-457106">
              <a:buFont typeface="Arial" panose="020B0604020202020204" pitchFamily="34" charset="0"/>
              <a:buChar char="•"/>
              <a:defRPr/>
            </a:pPr>
            <a:r>
              <a:rPr lang="it-IT" b="0" dirty="0" smtClean="0"/>
              <a:t>Per un anziano il ricovero in ICU è un evento altamente traumatico, ad alto rischio di </a:t>
            </a:r>
            <a:r>
              <a:rPr lang="it-IT" b="0" dirty="0" smtClean="0">
                <a:solidFill>
                  <a:srgbClr val="FF0000"/>
                </a:solidFill>
              </a:rPr>
              <a:t>delirium e agitazione psicomotoria</a:t>
            </a:r>
            <a:r>
              <a:rPr lang="it-IT" b="0" dirty="0" smtClean="0"/>
              <a:t>, da trattare più con misure ambientali “dolci” che con farmaci o contenzione</a:t>
            </a:r>
          </a:p>
          <a:p>
            <a:pPr marL="457106" indent="-457106">
              <a:defRPr/>
            </a:pPr>
            <a:endParaRPr lang="it-IT" sz="1400" b="0" dirty="0" smtClean="0"/>
          </a:p>
          <a:p>
            <a:pPr marL="457106" indent="-457106">
              <a:buFont typeface="Arial" panose="020B0604020202020204" pitchFamily="34" charset="0"/>
              <a:buChar char="•"/>
              <a:defRPr/>
            </a:pPr>
            <a:r>
              <a:rPr lang="it-IT" b="0" dirty="0" smtClean="0"/>
              <a:t>L’identificazione della </a:t>
            </a:r>
            <a:r>
              <a:rPr lang="it-IT" b="0" dirty="0" smtClean="0">
                <a:solidFill>
                  <a:srgbClr val="FF0000"/>
                </a:solidFill>
              </a:rPr>
              <a:t>fragilità</a:t>
            </a:r>
            <a:r>
              <a:rPr lang="it-IT" b="0" dirty="0" smtClean="0"/>
              <a:t> fisica come fattore di rischio di delirium (e altri outcome avversi) in ICU dopo </a:t>
            </a:r>
            <a:r>
              <a:rPr lang="it-IT" b="0" dirty="0" err="1" smtClean="0"/>
              <a:t>CCH</a:t>
            </a:r>
            <a:r>
              <a:rPr lang="it-IT" b="0" dirty="0" smtClean="0"/>
              <a:t> </a:t>
            </a:r>
            <a:r>
              <a:rPr lang="it-IT" b="0" u="sng" dirty="0" smtClean="0"/>
              <a:t>elettiva</a:t>
            </a:r>
            <a:r>
              <a:rPr lang="it-IT" b="0" dirty="0" smtClean="0"/>
              <a:t> apre la strada a possibili studi di </a:t>
            </a:r>
            <a:r>
              <a:rPr lang="it-IT" b="0" i="1" dirty="0" err="1" smtClean="0">
                <a:solidFill>
                  <a:srgbClr val="FF0000"/>
                </a:solidFill>
              </a:rPr>
              <a:t>pre-habilitation</a:t>
            </a:r>
            <a:endParaRPr lang="it-IT" b="0" i="1" dirty="0">
              <a:solidFill>
                <a:srgbClr val="FF0000"/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77850" y="164276"/>
            <a:ext cx="8229600" cy="1270387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it-IT" sz="28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pitchFamily="34" charset="0"/>
              </a:rPr>
              <a:t>L’ANZIANO NELLE TERAPIE INTENSIVE</a:t>
            </a:r>
            <a:br>
              <a:rPr lang="it-IT" sz="28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Arial" pitchFamily="34" charset="0"/>
              </a:rPr>
            </a:br>
            <a:r>
              <a:rPr lang="it-IT" sz="2800" dirty="0" smtClean="0">
                <a:latin typeface="Arial" pitchFamily="34" charset="0"/>
                <a:ea typeface="+mn-ea"/>
                <a:cs typeface="Arial" pitchFamily="34" charset="0"/>
              </a:rPr>
              <a:t>Conclusioni</a:t>
            </a:r>
            <a:endParaRPr lang="it-IT" altLang="it-IT" sz="28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latin typeface="Arial" pitchFamily="34" charset="0"/>
                <a:ea typeface="MS PGothic" pitchFamily="34" charset="-128"/>
              </a:rPr>
              <a:t>Una carezza come medicina</a:t>
            </a:r>
          </a:p>
        </p:txBody>
      </p:sp>
      <p:pic>
        <p:nvPicPr>
          <p:cNvPr id="112643" name="Picture 2" descr="carezza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80965" y="200025"/>
            <a:ext cx="898207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677990" y="400050"/>
            <a:ext cx="1628775" cy="263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09825" y="77788"/>
            <a:ext cx="65770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Immagine 4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341940" y="879477"/>
            <a:ext cx="35845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2" descr="Issue Cover"/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14288" y="0"/>
            <a:ext cx="14954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Immagine 2"/>
          <p:cNvPicPr>
            <a:picLocks noChangeAspect="1"/>
          </p:cNvPicPr>
          <p:nvPr/>
        </p:nvPicPr>
        <p:blipFill>
          <a:blip r:embed="rId5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188913" y="1887538"/>
            <a:ext cx="8824912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717927" y="1385889"/>
            <a:ext cx="4138613" cy="70786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91420" tIns="45711" rIns="91420" bIns="45711">
            <a:spAutoFit/>
          </a:bodyPr>
          <a:lstStyle/>
          <a:p>
            <a:pPr>
              <a:defRPr/>
            </a:pPr>
            <a:r>
              <a:rPr lang="it-IT" sz="4000" b="1" dirty="0">
                <a:latin typeface="Calibri" panose="020F0502020204030204" pitchFamily="34" charset="0"/>
              </a:rPr>
              <a:t>&gt; Age &gt; </a:t>
            </a:r>
            <a:r>
              <a:rPr lang="it-IT" sz="4000" b="1" dirty="0" err="1">
                <a:latin typeface="Calibri" panose="020F0502020204030204" pitchFamily="34" charset="0"/>
              </a:rPr>
              <a:t>Mortality</a:t>
            </a:r>
            <a:endParaRPr lang="it-IT" sz="4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magine 3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01615" y="198689"/>
            <a:ext cx="874077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4755" name="Picture 2" descr="http://www.ilsussidiario.net/img/ANSA2/munch_urloR400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494133" y="2711196"/>
            <a:ext cx="4155734" cy="340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3622061" y="6208652"/>
            <a:ext cx="1899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it-IT" sz="1400" dirty="0" err="1">
                <a:solidFill>
                  <a:schemeClr val="tx1"/>
                </a:solidFill>
              </a:rPr>
              <a:t>Edvard</a:t>
            </a:r>
            <a:r>
              <a:rPr lang="it-IT" altLang="it-IT" sz="1400" dirty="0">
                <a:solidFill>
                  <a:schemeClr val="tx1"/>
                </a:solidFill>
              </a:rPr>
              <a:t> </a:t>
            </a:r>
            <a:r>
              <a:rPr lang="it-IT" altLang="it-IT" sz="1400" dirty="0" err="1">
                <a:solidFill>
                  <a:schemeClr val="tx1"/>
                </a:solidFill>
              </a:rPr>
              <a:t>Munch</a:t>
            </a:r>
            <a:r>
              <a:rPr lang="it-IT" altLang="it-IT" sz="1400" dirty="0">
                <a:solidFill>
                  <a:schemeClr val="tx1"/>
                </a:solidFill>
              </a:rPr>
              <a:t>, </a:t>
            </a:r>
            <a:r>
              <a:rPr lang="it-IT" altLang="it-IT" sz="1400" dirty="0" smtClean="0">
                <a:solidFill>
                  <a:schemeClr val="tx1"/>
                </a:solidFill>
              </a:rPr>
              <a:t>L'Urlo</a:t>
            </a:r>
          </a:p>
          <a:p>
            <a:pPr algn="ctr"/>
            <a:r>
              <a:rPr lang="it-IT" altLang="it-IT" sz="1400" dirty="0" smtClean="0">
                <a:solidFill>
                  <a:schemeClr val="tx1"/>
                </a:solidFill>
              </a:rPr>
              <a:t>(1893</a:t>
            </a:r>
            <a:r>
              <a:rPr lang="it-IT" altLang="it-IT" sz="1400" dirty="0">
                <a:solidFill>
                  <a:schemeClr val="tx1"/>
                </a:solidFill>
              </a:rPr>
              <a:t>, particolare)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1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670050" y="187327"/>
            <a:ext cx="73167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Immagine 4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5052" y="908050"/>
            <a:ext cx="35845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Immagine 3"/>
          <p:cNvPicPr>
            <a:picLocks noChangeAspect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1275" y="2006600"/>
            <a:ext cx="838835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2" descr="Issue Cover"/>
          <p:cNvPicPr>
            <a:picLocks noChangeAspect="1" noChangeArrowheads="1"/>
          </p:cNvPicPr>
          <p:nvPr/>
        </p:nvPicPr>
        <p:blipFill>
          <a:blip r:embed="rId6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0165" y="14290"/>
            <a:ext cx="1590675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1540" y="1395849"/>
            <a:ext cx="6702425" cy="92233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91420" tIns="45711" rIns="91420" bIns="45711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prstClr val="black"/>
                </a:solidFill>
              </a:rPr>
              <a:t>Conclusions: there is a consensus among ICU physicians that age cannot be the sole criterion on which health care decisions should be made 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5475069" y="4353470"/>
            <a:ext cx="3368894" cy="8309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it-IT" altLang="it-IT" sz="2400" b="1" dirty="0" smtClean="0">
                <a:solidFill>
                  <a:prstClr val="white"/>
                </a:solidFill>
                <a:latin typeface="Calibri" pitchFamily="34" charset="0"/>
              </a:rPr>
              <a:t>... ma, in pratica che succede?</a:t>
            </a:r>
            <a:endParaRPr lang="it-IT" altLang="it-IT" sz="2400" b="1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LOGO">
  <a:themeElements>
    <a:clrScheme name="LOGO 13">
      <a:dk1>
        <a:srgbClr val="808080"/>
      </a:dk1>
      <a:lt1>
        <a:srgbClr val="FFFFFF"/>
      </a:lt1>
      <a:dk2>
        <a:srgbClr val="0033CC"/>
      </a:dk2>
      <a:lt2>
        <a:srgbClr val="FFFFFF"/>
      </a:lt2>
      <a:accent1>
        <a:srgbClr val="FF9124"/>
      </a:accent1>
      <a:accent2>
        <a:srgbClr val="6FBC97"/>
      </a:accent2>
      <a:accent3>
        <a:srgbClr val="AAADE2"/>
      </a:accent3>
      <a:accent4>
        <a:srgbClr val="DADADA"/>
      </a:accent4>
      <a:accent5>
        <a:srgbClr val="FFC7AC"/>
      </a:accent5>
      <a:accent6>
        <a:srgbClr val="64AA88"/>
      </a:accent6>
      <a:hlink>
        <a:srgbClr val="005CA1"/>
      </a:hlink>
      <a:folHlink>
        <a:srgbClr val="C70A05"/>
      </a:folHlink>
    </a:clrScheme>
    <a:fontScheme name="LOG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3">
        <a:dk1>
          <a:srgbClr val="808080"/>
        </a:dk1>
        <a:lt1>
          <a:srgbClr val="FFFFFF"/>
        </a:lt1>
        <a:dk2>
          <a:srgbClr val="0033CC"/>
        </a:dk2>
        <a:lt2>
          <a:srgbClr val="FFFFFF"/>
        </a:lt2>
        <a:accent1>
          <a:srgbClr val="FF9124"/>
        </a:accent1>
        <a:accent2>
          <a:srgbClr val="6FBC97"/>
        </a:accent2>
        <a:accent3>
          <a:srgbClr val="AAADE2"/>
        </a:accent3>
        <a:accent4>
          <a:srgbClr val="DADADA"/>
        </a:accent4>
        <a:accent5>
          <a:srgbClr val="FFC7AC"/>
        </a:accent5>
        <a:accent6>
          <a:srgbClr val="64AA88"/>
        </a:accent6>
        <a:hlink>
          <a:srgbClr val="005CA1"/>
        </a:hlink>
        <a:folHlink>
          <a:srgbClr val="C70A0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Struttura predefinita">
  <a:themeElements>
    <a:clrScheme name="2_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utral (Agency)">
  <a:themeElements>
    <a:clrScheme name="Neutral (Agency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utral (Agency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Struttura predefinita">
  <a:themeElements>
    <a:clrScheme name="2_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pate">
  <a:themeElements>
    <a:clrScheme name="Personalizzat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70C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eer">
  <a:themeElements>
    <a:clrScheme name="2_Leer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2_Leer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Le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Le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Le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Le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Le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Le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Le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Le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Le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Le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Le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2_Leer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4.xml><?xml version="1.0" encoding="utf-8"?>
<a:themeOverride xmlns:a="http://schemas.openxmlformats.org/drawingml/2006/main">
  <a:clrScheme name="Tema di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Office\Modelli\Strutture\NASTRI.POT</Template>
  <TotalTime>36904</TotalTime>
  <Words>3241</Words>
  <Application>Microsoft Office PowerPoint</Application>
  <PresentationFormat>Presentazione su schermo (4:3)</PresentationFormat>
  <Paragraphs>671</Paragraphs>
  <Slides>64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23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64</vt:i4>
      </vt:variant>
    </vt:vector>
  </HeadingPairs>
  <TitlesOfParts>
    <vt:vector size="89" baseType="lpstr">
      <vt:lpstr>LOGO</vt:lpstr>
      <vt:lpstr>Neutral (Agency)</vt:lpstr>
      <vt:lpstr>2_tempate</vt:lpstr>
      <vt:lpstr>1_Struttura predefinita</vt:lpstr>
      <vt:lpstr>Struttura predefinita</vt:lpstr>
      <vt:lpstr>1_Default Design</vt:lpstr>
      <vt:lpstr>Default Design</vt:lpstr>
      <vt:lpstr>2_Leer</vt:lpstr>
      <vt:lpstr>4_Struttura predefinita</vt:lpstr>
      <vt:lpstr>5_Struttura predefinita</vt:lpstr>
      <vt:lpstr>Tema di Office</vt:lpstr>
      <vt:lpstr>6_Struttura predefinita</vt:lpstr>
      <vt:lpstr>8_Struttura predefinita</vt:lpstr>
      <vt:lpstr>2_Tema di Office</vt:lpstr>
      <vt:lpstr>1_Tema di Office</vt:lpstr>
      <vt:lpstr>3_Tema di Office</vt:lpstr>
      <vt:lpstr>4_Tema di Office</vt:lpstr>
      <vt:lpstr>5_Tema di Office</vt:lpstr>
      <vt:lpstr>12_Struttura predefinita</vt:lpstr>
      <vt:lpstr>6_Tema di Office</vt:lpstr>
      <vt:lpstr>2_Struttura predefinita</vt:lpstr>
      <vt:lpstr>3_Struttura predefinita</vt:lpstr>
      <vt:lpstr>7_Struttura predefinita</vt:lpstr>
      <vt:lpstr>Foglio di lavoro di Microsoft Office Excel 97-2003</vt:lpstr>
      <vt:lpstr>Documento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THE AMI-FLORENCE REGISTRY (analysis #1) 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The idea</vt:lpstr>
      <vt:lpstr> AMI Florence 2 – Silver Code in Acute  Coronary Syndromes (ACS)</vt:lpstr>
      <vt:lpstr>Diapositiva 35</vt:lpstr>
      <vt:lpstr>Diapositiva 36</vt:lpstr>
      <vt:lpstr>I geriatri, gli specialisti di complessità e fragilità: la Geriatria non è per i deboli di cuore …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I geriatri, gli specialisti di complessità e fragilità: la Geriatria non è per i deboli di cuore …</vt:lpstr>
      <vt:lpstr>Diapositiva 48</vt:lpstr>
      <vt:lpstr>Diapositiva 49</vt:lpstr>
      <vt:lpstr>Diapositiva 50</vt:lpstr>
      <vt:lpstr>Trattamento dell'agitazione psicomotoria e rischio di morte cardiaca improvvisa</vt:lpstr>
      <vt:lpstr>Older Patients in ICUs &amp; Emotional Distress</vt:lpstr>
      <vt:lpstr>L'agitazione psicomotoria può causare  danni cardiovascolari?  </vt:lpstr>
      <vt:lpstr>Quali strategie assistenziali di prevenzione del delirium in ICU geriatrica?</vt:lpstr>
      <vt:lpstr>Quali strategie assistenziali di prevenzione dello stress emozionale in ICU geriatrica?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L’ANZIANO NELLE TERAPIE INTENSIVE Conclusioni</vt:lpstr>
      <vt:lpstr>L’ANZIANO NELLE TERAPIE INTENSIVE Conclusioni</vt:lpstr>
      <vt:lpstr>Una carezza come medicina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Niccolò Marchionni</dc:creator>
  <cp:lastModifiedBy>Niccolò Marchionni</cp:lastModifiedBy>
  <cp:revision>1965</cp:revision>
  <cp:lastPrinted>2001-04-20T10:10:43Z</cp:lastPrinted>
  <dcterms:created xsi:type="dcterms:W3CDTF">1996-10-08T05:36:38Z</dcterms:created>
  <dcterms:modified xsi:type="dcterms:W3CDTF">2016-05-08T14:48:43Z</dcterms:modified>
</cp:coreProperties>
</file>